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8" r:id="rId2"/>
    <p:sldId id="309" r:id="rId3"/>
    <p:sldId id="316" r:id="rId4"/>
    <p:sldId id="349" r:id="rId5"/>
    <p:sldId id="351" r:id="rId6"/>
    <p:sldId id="342" r:id="rId7"/>
    <p:sldId id="337" r:id="rId8"/>
    <p:sldId id="29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EF3"/>
    <a:srgbClr val="E3EAF6"/>
    <a:srgbClr val="5B7191"/>
    <a:srgbClr val="CDD5DD"/>
    <a:srgbClr val="74859B"/>
    <a:srgbClr val="C4D2E7"/>
    <a:srgbClr val="F0A622"/>
    <a:srgbClr val="5E913E"/>
    <a:srgbClr val="CE1D02"/>
    <a:srgbClr val="4DAC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86447"/>
  </p:normalViewPr>
  <p:slideViewPr>
    <p:cSldViewPr snapToGrid="0" snapToObjects="1">
      <p:cViewPr varScale="1">
        <p:scale>
          <a:sx n="156" d="100"/>
          <a:sy n="156" d="100"/>
        </p:scale>
        <p:origin x="312" y="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4"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10/30/2019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46489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3918175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4188251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541261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10/30/2019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it.ly/2Jzpfq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ANNUAL REPORT</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8299865" y="307317"/>
            <a:ext cx="3657600"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552992" y="794207"/>
            <a:ext cx="11221474" cy="1015663"/>
          </a:xfrm>
          <a:prstGeom prst="rect">
            <a:avLst/>
          </a:prstGeom>
          <a:noFill/>
        </p:spPr>
        <p:txBody>
          <a:bodyPr wrap="square" rtlCol="0">
            <a:spAutoFit/>
          </a:bodyPr>
          <a:lstStyle/>
          <a:p>
            <a:r>
              <a:rPr lang="en-US" sz="6000" dirty="0">
                <a:latin typeface="Century Gothic" panose="020B0502020202020204" pitchFamily="34" charset="0"/>
              </a:rPr>
              <a:t>ANNUAL MARKETING REPORT</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347150"/>
            <a:ext cx="8138087" cy="2462213"/>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COMPANY NAME</a:t>
            </a:r>
          </a:p>
          <a:p>
            <a:r>
              <a:rPr lang="en-US" sz="20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00/00/0000</a:t>
            </a:r>
          </a:p>
          <a:p>
            <a:r>
              <a:rPr lang="en-US" sz="14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Complete Physical Address</a:t>
            </a:r>
          </a:p>
          <a:p>
            <a:r>
              <a:rPr lang="en-US" sz="1400" dirty="0">
                <a:solidFill>
                  <a:schemeClr val="tx2"/>
                </a:solidFill>
                <a:latin typeface="Century Gothic" panose="020B0502020202020204" pitchFamily="34" charset="0"/>
              </a:rPr>
              <a:t>Complete Mailing Address (if differs from Physical Address)</a:t>
            </a:r>
          </a:p>
          <a:p>
            <a:r>
              <a:rPr lang="en-US" sz="1400" dirty="0">
                <a:solidFill>
                  <a:schemeClr val="tx2"/>
                </a:solidFill>
                <a:latin typeface="Century Gothic" panose="020B0502020202020204" pitchFamily="34" charset="0"/>
              </a:rPr>
              <a:t>Contact Phone</a:t>
            </a:r>
          </a:p>
          <a:p>
            <a:r>
              <a:rPr lang="en-US" sz="1400" dirty="0">
                <a:solidFill>
                  <a:schemeClr val="tx2"/>
                </a:solidFill>
                <a:latin typeface="Century Gothic" panose="020B0502020202020204" pitchFamily="34" charset="0"/>
              </a:rPr>
              <a:t>Web Address</a:t>
            </a:r>
          </a:p>
          <a:p>
            <a:r>
              <a:rPr lang="en-US" sz="1400" dirty="0">
                <a:solidFill>
                  <a:schemeClr val="tx2"/>
                </a:solidFill>
                <a:latin typeface="Century Gothic" panose="020B0502020202020204" pitchFamily="34" charset="0"/>
              </a:rPr>
              <a:t>Email Address</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1995592"/>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graphicFrame>
        <p:nvGraphicFramePr>
          <p:cNvPr id="2" name="Table 1">
            <a:extLst>
              <a:ext uri="{FF2B5EF4-FFF2-40B4-BE49-F238E27FC236}">
                <a16:creationId xmlns:a16="http://schemas.microsoft.com/office/drawing/2014/main" id="{192FE157-1C86-3441-A861-8D9B293C6111}"/>
              </a:ext>
            </a:extLst>
          </p:cNvPr>
          <p:cNvGraphicFramePr>
            <a:graphicFrameLocks noGrp="1"/>
          </p:cNvGraphicFramePr>
          <p:nvPr>
            <p:extLst>
              <p:ext uri="{D42A27DB-BD31-4B8C-83A1-F6EECF244321}">
                <p14:modId xmlns:p14="http://schemas.microsoft.com/office/powerpoint/2010/main" val="2635750005"/>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966809">
                  <a:extLst>
                    <a:ext uri="{9D8B030D-6E8A-4147-A177-3AD203B41FA5}">
                      <a16:colId xmlns:a16="http://schemas.microsoft.com/office/drawing/2014/main" val="690628749"/>
                    </a:ext>
                  </a:extLst>
                </a:gridCol>
                <a:gridCol w="2007989">
                  <a:extLst>
                    <a:ext uri="{9D8B030D-6E8A-4147-A177-3AD203B41FA5}">
                      <a16:colId xmlns:a16="http://schemas.microsoft.com/office/drawing/2014/main" val="3049906053"/>
                    </a:ext>
                  </a:extLst>
                </a:gridCol>
                <a:gridCol w="452418">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PREPARED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APPROVED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892855253"/>
              </p:ext>
            </p:extLst>
          </p:nvPr>
        </p:nvGraphicFramePr>
        <p:xfrm>
          <a:off x="725214" y="228600"/>
          <a:ext cx="10941269"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464579">
                  <a:extLst>
                    <a:ext uri="{9D8B030D-6E8A-4147-A177-3AD203B41FA5}">
                      <a16:colId xmlns:a16="http://schemas.microsoft.com/office/drawing/2014/main" val="2448353432"/>
                    </a:ext>
                  </a:extLst>
                </a:gridCol>
                <a:gridCol w="9476690">
                  <a:extLst>
                    <a:ext uri="{9D8B030D-6E8A-4147-A177-3AD203B41FA5}">
                      <a16:colId xmlns:a16="http://schemas.microsoft.com/office/drawing/2014/main" val="185754983"/>
                    </a:ext>
                  </a:extLst>
                </a:gridCol>
              </a:tblGrid>
              <a:tr h="5543550">
                <a:tc>
                  <a:txBody>
                    <a:bodyPr/>
                    <a:lstStyle/>
                    <a:p>
                      <a:pPr algn="l" fontAlgn="b"/>
                      <a:r>
                        <a:rPr lang="en-US" sz="1400" b="1" u="none" strike="noStrike" dirty="0">
                          <a:solidFill>
                            <a:schemeClr val="bg1"/>
                          </a:solidFill>
                          <a:effectLst/>
                          <a:latin typeface="Century Gothic" panose="020B0502020202020204" pitchFamily="34" charset="0"/>
                        </a:rPr>
                        <a:t>TABLE</a:t>
                      </a:r>
                    </a:p>
                    <a:p>
                      <a:pPr algn="l" fontAlgn="b"/>
                      <a:r>
                        <a:rPr lang="en-US" sz="1400" b="1" i="0" u="none" strike="noStrike" dirty="0">
                          <a:solidFill>
                            <a:schemeClr val="bg1"/>
                          </a:solidFill>
                          <a:effectLst/>
                          <a:latin typeface="Century Gothic" panose="020B0502020202020204" pitchFamily="34" charset="0"/>
                        </a:rPr>
                        <a:t>OF</a:t>
                      </a:r>
                    </a:p>
                    <a:p>
                      <a:pPr algn="l" fontAlgn="b"/>
                      <a:r>
                        <a:rPr lang="en-US" sz="1400" b="1" i="0" u="none" strike="noStrike" dirty="0">
                          <a:solidFill>
                            <a:schemeClr val="bg1"/>
                          </a:solidFill>
                          <a:effectLst/>
                          <a:latin typeface="Century Gothic" panose="020B0502020202020204" pitchFamily="34" charset="0"/>
                        </a:rPr>
                        <a:t>CONTENTS</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8579" y="6477000"/>
            <a:ext cx="11476462"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ANNUAL REPORT | TABLE OF CONTENTS</a:t>
            </a:r>
          </a:p>
        </p:txBody>
      </p:sp>
      <p:sp>
        <p:nvSpPr>
          <p:cNvPr id="3" name="TextBox 2">
            <a:extLst>
              <a:ext uri="{FF2B5EF4-FFF2-40B4-BE49-F238E27FC236}">
                <a16:creationId xmlns:a16="http://schemas.microsoft.com/office/drawing/2014/main" id="{2F866523-4C8E-7643-889D-E7B32BD5DA74}"/>
              </a:ext>
            </a:extLst>
          </p:cNvPr>
          <p:cNvSpPr txBox="1"/>
          <p:nvPr/>
        </p:nvSpPr>
        <p:spPr>
          <a:xfrm>
            <a:off x="2426231" y="905987"/>
            <a:ext cx="8363952" cy="1880451"/>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000" dirty="0">
                <a:latin typeface="Century Gothic" panose="020B0502020202020204" pitchFamily="34" charset="0"/>
              </a:rPr>
              <a:t>EXECUTIVE SUMMARY</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TOTAL PROJECTS DELIVERED and KPIs</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MARKETING FINANCIAL OVERVIEW</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CONCLUSION</a:t>
            </a: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761997360"/>
              </p:ext>
            </p:extLst>
          </p:nvPr>
        </p:nvGraphicFramePr>
        <p:xfrm>
          <a:off x="502275" y="412123"/>
          <a:ext cx="11333409" cy="5447763"/>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1333409">
                  <a:extLst>
                    <a:ext uri="{9D8B030D-6E8A-4147-A177-3AD203B41FA5}">
                      <a16:colId xmlns:a16="http://schemas.microsoft.com/office/drawing/2014/main" val="4155828514"/>
                    </a:ext>
                  </a:extLst>
                </a:gridCol>
              </a:tblGrid>
              <a:tr h="5447763">
                <a:tc>
                  <a:txBody>
                    <a:bodyPr/>
                    <a:lstStyle/>
                    <a:p>
                      <a:endParaRPr lang="en-US" sz="1200" kern="1200" dirty="0">
                        <a:solidFill>
                          <a:schemeClr val="tx1"/>
                        </a:solidFill>
                        <a:effectLst/>
                        <a:latin typeface="Century Gothic" panose="020B0502020202020204" pitchFamily="34" charset="0"/>
                        <a:ea typeface="+mn-ea"/>
                        <a:cs typeface="+mn-cs"/>
                      </a:endParaRPr>
                    </a:p>
                  </a:txBody>
                  <a:tcPr marL="274320" marR="274320" marT="274320" marB="27432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EXECUTIVE SUMMARY</a:t>
            </a: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nvGraphicFramePr>
        <p:xfrm>
          <a:off x="502275" y="412123"/>
          <a:ext cx="11333409" cy="5447763"/>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1333409">
                  <a:extLst>
                    <a:ext uri="{9D8B030D-6E8A-4147-A177-3AD203B41FA5}">
                      <a16:colId xmlns:a16="http://schemas.microsoft.com/office/drawing/2014/main" val="4155828514"/>
                    </a:ext>
                  </a:extLst>
                </a:gridCol>
              </a:tblGrid>
              <a:tr h="5447763">
                <a:tc>
                  <a:txBody>
                    <a:bodyPr/>
                    <a:lstStyle/>
                    <a:p>
                      <a:endParaRPr lang="en-US" sz="1200" kern="1200" dirty="0">
                        <a:solidFill>
                          <a:schemeClr val="tx1"/>
                        </a:solidFill>
                        <a:effectLst/>
                        <a:latin typeface="Century Gothic" panose="020B0502020202020204" pitchFamily="34" charset="0"/>
                        <a:ea typeface="+mn-ea"/>
                        <a:cs typeface="+mn-cs"/>
                      </a:endParaRPr>
                    </a:p>
                  </a:txBody>
                  <a:tcPr marL="274320" marR="274320" marT="274320" marB="27432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TOTAL PROJECTS DELIVERED and KPIs</a:t>
            </a:r>
          </a:p>
        </p:txBody>
      </p:sp>
    </p:spTree>
    <p:extLst>
      <p:ext uri="{BB962C8B-B14F-4D97-AF65-F5344CB8AC3E}">
        <p14:creationId xmlns:p14="http://schemas.microsoft.com/office/powerpoint/2010/main" val="3424029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29679175"/>
              </p:ext>
            </p:extLst>
          </p:nvPr>
        </p:nvGraphicFramePr>
        <p:xfrm>
          <a:off x="502275" y="412123"/>
          <a:ext cx="11333409" cy="5447763"/>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1333409">
                  <a:extLst>
                    <a:ext uri="{9D8B030D-6E8A-4147-A177-3AD203B41FA5}">
                      <a16:colId xmlns:a16="http://schemas.microsoft.com/office/drawing/2014/main" val="4155828514"/>
                    </a:ext>
                  </a:extLst>
                </a:gridCol>
              </a:tblGrid>
              <a:tr h="5447763">
                <a:tc>
                  <a:txBody>
                    <a:bodyPr/>
                    <a:lstStyle/>
                    <a:p>
                      <a:r>
                        <a:rPr lang="en-US" sz="1200" kern="1200" dirty="0">
                          <a:solidFill>
                            <a:schemeClr val="tx1"/>
                          </a:solidFill>
                          <a:effectLst/>
                          <a:latin typeface="Century Gothic" panose="020B0502020202020204" pitchFamily="34" charset="0"/>
                          <a:ea typeface="+mn-ea"/>
                          <a:cs typeface="+mn-cs"/>
                        </a:rPr>
                        <a:t>Provide detailed financial breakdown.  Insert data from or screenshot of Smartsheet template offering “Annual Marketing Financial Overview.” </a:t>
                      </a:r>
                    </a:p>
                  </a:txBody>
                  <a:tcPr marL="274320" marR="274320" marT="274320" marB="27432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FINANCIAL OVERVIEW</a:t>
            </a:r>
          </a:p>
        </p:txBody>
      </p:sp>
    </p:spTree>
    <p:extLst>
      <p:ext uri="{BB962C8B-B14F-4D97-AF65-F5344CB8AC3E}">
        <p14:creationId xmlns:p14="http://schemas.microsoft.com/office/powerpoint/2010/main" val="6390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45C7CBB-782E-F44F-B62A-7EB3C1A1811A}"/>
              </a:ext>
            </a:extLst>
          </p:cNvPr>
          <p:cNvPicPr>
            <a:picLocks noChangeAspect="1"/>
          </p:cNvPicPr>
          <p:nvPr/>
        </p:nvPicPr>
        <p:blipFill>
          <a:blip r:embed="rId3"/>
          <a:stretch>
            <a:fillRect/>
          </a:stretch>
        </p:blipFill>
        <p:spPr>
          <a:xfrm>
            <a:off x="356974" y="327546"/>
            <a:ext cx="11393747" cy="9972262"/>
          </a:xfrm>
          <a:prstGeom prst="rect">
            <a:avLst/>
          </a:prstGeom>
        </p:spPr>
      </p:pic>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FINANCIAL OVERVIEW</a:t>
            </a:r>
          </a:p>
        </p:txBody>
      </p:sp>
    </p:spTree>
    <p:extLst>
      <p:ext uri="{BB962C8B-B14F-4D97-AF65-F5344CB8AC3E}">
        <p14:creationId xmlns:p14="http://schemas.microsoft.com/office/powerpoint/2010/main" val="2678152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1308272127"/>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lang="en-US" sz="1400" kern="1200" dirty="0">
                        <a:solidFill>
                          <a:schemeClr val="tx1"/>
                        </a:solidFill>
                        <a:effectLst/>
                        <a:latin typeface="Century Gothic" panose="020B0502020202020204" pitchFamily="34" charset="0"/>
                        <a:ea typeface="+mn-ea"/>
                        <a:cs typeface="+mn-cs"/>
                      </a:endParaRPr>
                    </a:p>
                  </a:txBody>
                  <a:tcPr marL="274320" marR="274320" marT="2743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CONCLUSION</a:t>
            </a:r>
          </a:p>
        </p:txBody>
      </p:sp>
    </p:spTree>
    <p:extLst>
      <p:ext uri="{BB962C8B-B14F-4D97-AF65-F5344CB8AC3E}">
        <p14:creationId xmlns:p14="http://schemas.microsoft.com/office/powerpoint/2010/main" val="439307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4F701B99-B1FB-B140-9462-E13776FFD013}" vid="{2FC0D881-0EEC-A840-9CDC-BE7BA95E277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IC-Annual-Marketing-Report-Template_PowerPoint</Template>
  <TotalTime>0</TotalTime>
  <Words>78</Words>
  <Application>Microsoft Office PowerPoint</Application>
  <PresentationFormat>Широкоэкранный</PresentationFormat>
  <Paragraphs>50</Paragraphs>
  <Slides>8</Slides>
  <Notes>8</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8</vt:i4>
      </vt:variant>
    </vt:vector>
  </HeadingPairs>
  <TitlesOfParts>
    <vt:vector size="14" baseType="lpstr">
      <vt:lpstr>Arial</vt:lpstr>
      <vt:lpstr>Arial Unicode MS</vt:lpstr>
      <vt:lpstr>Calibri</vt:lpstr>
      <vt:lpstr>Calibri Light</vt:lpstr>
      <vt:lpstr>Century Gothic</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2019-10-30T18:36:51Z</dcterms:created>
  <dcterms:modified xsi:type="dcterms:W3CDTF">2019-10-30T18:37:36Z</dcterms:modified>
</cp:coreProperties>
</file>