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9ADB7"/>
    <a:srgbClr val="1AE8DA"/>
    <a:srgbClr val="25747B"/>
    <a:srgbClr val="A0CE55"/>
    <a:srgbClr val="DDB84F"/>
    <a:srgbClr val="B75B27"/>
    <a:srgbClr val="FFC737"/>
    <a:srgbClr val="000000"/>
    <a:srgbClr val="001334"/>
    <a:srgbClr val="0008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6327" autoAdjust="0"/>
  </p:normalViewPr>
  <p:slideViewPr>
    <p:cSldViewPr snapToGrid="0" snapToObjects="1">
      <p:cViewPr varScale="1">
        <p:scale>
          <a:sx n="81" d="100"/>
          <a:sy n="81" d="100"/>
        </p:scale>
        <p:origin x="100" y="176"/>
      </p:cViewPr>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6/12/2020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6/12/2020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bit.ly/3hg2tD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cxnSp>
        <p:nvCxnSpPr>
          <p:cNvPr id="79" name="Straight Arrow Connector 78">
            <a:extLst>
              <a:ext uri="{FF2B5EF4-FFF2-40B4-BE49-F238E27FC236}">
                <a16:creationId xmlns:a16="http://schemas.microsoft.com/office/drawing/2014/main" id="{F76DA29D-06C4-2944-8867-DF610CE6759F}"/>
              </a:ext>
            </a:extLst>
          </p:cNvPr>
          <p:cNvCxnSpPr>
            <a:cxnSpLocks/>
          </p:cNvCxnSpPr>
          <p:nvPr/>
        </p:nvCxnSpPr>
        <p:spPr>
          <a:xfrm>
            <a:off x="22136514" y="5467605"/>
            <a:ext cx="0" cy="7699755"/>
          </a:xfrm>
          <a:prstGeom prst="straightConnector1">
            <a:avLst/>
          </a:prstGeom>
          <a:ln w="41275">
            <a:gradFill>
              <a:gsLst>
                <a:gs pos="100000">
                  <a:schemeClr val="bg1"/>
                </a:gs>
                <a:gs pos="0">
                  <a:schemeClr val="tx2">
                    <a:lumMod val="75000"/>
                  </a:schemeClr>
                </a:gs>
              </a:gsLst>
              <a:lin ang="0" scaled="0"/>
            </a:gradFill>
            <a:prstDash val="solid"/>
            <a:headEnd type="none"/>
            <a:tailEnd type="non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8C4A24C-3812-C34D-9984-196200CDCEB1}"/>
              </a:ext>
            </a:extLst>
          </p:cNvPr>
          <p:cNvCxnSpPr>
            <a:cxnSpLocks/>
          </p:cNvCxnSpPr>
          <p:nvPr/>
        </p:nvCxnSpPr>
        <p:spPr>
          <a:xfrm flipV="1">
            <a:off x="16752298" y="5592750"/>
            <a:ext cx="5384216" cy="3063132"/>
          </a:xfrm>
          <a:prstGeom prst="straightConnector1">
            <a:avLst/>
          </a:prstGeom>
          <a:ln w="41275">
            <a:gradFill>
              <a:gsLst>
                <a:gs pos="100000">
                  <a:schemeClr val="bg1"/>
                </a:gs>
                <a:gs pos="0">
                  <a:schemeClr val="tx2">
                    <a:lumMod val="75000"/>
                  </a:schemeClr>
                </a:gs>
              </a:gsLst>
              <a:lin ang="0" scaled="0"/>
            </a:gradFill>
            <a:prstDash val="solid"/>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8F5507C0-1B60-2F4D-939C-BE5CAA00656A}"/>
              </a:ext>
            </a:extLst>
          </p:cNvPr>
          <p:cNvCxnSpPr>
            <a:cxnSpLocks/>
          </p:cNvCxnSpPr>
          <p:nvPr/>
        </p:nvCxnSpPr>
        <p:spPr>
          <a:xfrm>
            <a:off x="14553142" y="5201213"/>
            <a:ext cx="2199157" cy="3559489"/>
          </a:xfrm>
          <a:prstGeom prst="straightConnector1">
            <a:avLst/>
          </a:prstGeom>
          <a:ln w="41275">
            <a:gradFill>
              <a:gsLst>
                <a:gs pos="100000">
                  <a:schemeClr val="bg1"/>
                </a:gs>
                <a:gs pos="0">
                  <a:schemeClr val="tx2">
                    <a:lumMod val="75000"/>
                  </a:schemeClr>
                </a:gs>
              </a:gsLst>
              <a:lin ang="0" scaled="0"/>
            </a:gradFill>
            <a:prstDash val="solid"/>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F9B858D8-C73A-3D44-90C6-ABE817FC5B66}"/>
              </a:ext>
            </a:extLst>
          </p:cNvPr>
          <p:cNvCxnSpPr>
            <a:cxnSpLocks/>
          </p:cNvCxnSpPr>
          <p:nvPr/>
        </p:nvCxnSpPr>
        <p:spPr>
          <a:xfrm>
            <a:off x="16731542" y="8723168"/>
            <a:ext cx="0" cy="3417581"/>
          </a:xfrm>
          <a:prstGeom prst="straightConnector1">
            <a:avLst/>
          </a:prstGeom>
          <a:ln w="41275">
            <a:gradFill>
              <a:gsLst>
                <a:gs pos="100000">
                  <a:schemeClr val="bg1"/>
                </a:gs>
                <a:gs pos="0">
                  <a:schemeClr val="tx2">
                    <a:lumMod val="75000"/>
                  </a:schemeClr>
                </a:gs>
              </a:gsLst>
              <a:lin ang="0" scaled="0"/>
            </a:gradFill>
            <a:prstDash val="solid"/>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01512A10-9BB7-FC44-AF5D-1C788DE0F293}"/>
              </a:ext>
            </a:extLst>
          </p:cNvPr>
          <p:cNvCxnSpPr>
            <a:cxnSpLocks/>
          </p:cNvCxnSpPr>
          <p:nvPr/>
        </p:nvCxnSpPr>
        <p:spPr>
          <a:xfrm>
            <a:off x="1741695" y="5567979"/>
            <a:ext cx="6127774" cy="4931299"/>
          </a:xfrm>
          <a:prstGeom prst="straightConnector1">
            <a:avLst/>
          </a:prstGeom>
          <a:ln w="41275">
            <a:gradFill>
              <a:gsLst>
                <a:gs pos="100000">
                  <a:schemeClr val="bg1"/>
                </a:gs>
                <a:gs pos="0">
                  <a:schemeClr val="tx2">
                    <a:lumMod val="75000"/>
                  </a:schemeClr>
                </a:gs>
              </a:gsLst>
              <a:lin ang="0" scaled="0"/>
            </a:gradFill>
            <a:prstDash val="solid"/>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A212B397-97EE-D747-9327-9A930791D31D}"/>
              </a:ext>
            </a:extLst>
          </p:cNvPr>
          <p:cNvCxnSpPr>
            <a:cxnSpLocks/>
          </p:cNvCxnSpPr>
          <p:nvPr/>
        </p:nvCxnSpPr>
        <p:spPr>
          <a:xfrm flipV="1">
            <a:off x="7884117" y="5265821"/>
            <a:ext cx="6731552" cy="5146484"/>
          </a:xfrm>
          <a:prstGeom prst="straightConnector1">
            <a:avLst/>
          </a:prstGeom>
          <a:ln w="41275">
            <a:gradFill>
              <a:gsLst>
                <a:gs pos="100000">
                  <a:schemeClr val="bg1"/>
                </a:gs>
                <a:gs pos="0">
                  <a:schemeClr val="tx2">
                    <a:lumMod val="75000"/>
                  </a:schemeClr>
                </a:gs>
              </a:gsLst>
              <a:lin ang="0" scaled="0"/>
            </a:gradFill>
            <a:prstDash val="solid"/>
            <a:headEnd type="none"/>
            <a:tailEnd type="stealth" w="lg" len="lg"/>
          </a:ln>
        </p:spPr>
        <p:style>
          <a:lnRef idx="1">
            <a:schemeClr val="accent1"/>
          </a:lnRef>
          <a:fillRef idx="0">
            <a:schemeClr val="accent1"/>
          </a:fillRef>
          <a:effectRef idx="0">
            <a:schemeClr val="accent1"/>
          </a:effectRef>
          <a:fontRef idx="minor">
            <a:schemeClr val="tx1"/>
          </a:fontRef>
        </p:style>
      </p:cxn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16714243" y="616261"/>
            <a:ext cx="6752706" cy="93711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1" y="616261"/>
            <a:ext cx="15193936" cy="830997"/>
          </a:xfrm>
          <a:prstGeom prst="rect">
            <a:avLst/>
          </a:prstGeom>
          <a:noFill/>
        </p:spPr>
        <p:txBody>
          <a:bodyPr wrap="square" rtlCol="0">
            <a:spAutoFit/>
          </a:bodyPr>
          <a:lstStyle/>
          <a:p>
            <a:r>
              <a:rPr lang="en-US" sz="4800" b="1" dirty="0">
                <a:solidFill>
                  <a:schemeClr val="bg1">
                    <a:lumMod val="65000"/>
                    <a:lumOff val="35000"/>
                  </a:schemeClr>
                </a:solidFill>
                <a:latin typeface="Century Gothic" panose="020B0502020202020204" pitchFamily="34" charset="0"/>
              </a:rPr>
              <a:t>PRODUCT PORTFOLIO MANAGEMENT FLOWCHART</a:t>
            </a:r>
            <a:endParaRPr lang="en-US" sz="4800" dirty="0">
              <a:solidFill>
                <a:schemeClr val="bg1">
                  <a:lumMod val="65000"/>
                  <a:lumOff val="35000"/>
                </a:schemeClr>
              </a:solidFill>
              <a:latin typeface="Century Gothic" panose="020B0502020202020204" pitchFamily="34" charset="0"/>
            </a:endParaRPr>
          </a:p>
        </p:txBody>
      </p:sp>
      <p:sp>
        <p:nvSpPr>
          <p:cNvPr id="49" name="Oval 48">
            <a:extLst>
              <a:ext uri="{FF2B5EF4-FFF2-40B4-BE49-F238E27FC236}">
                <a16:creationId xmlns:a16="http://schemas.microsoft.com/office/drawing/2014/main" id="{35054366-39D4-9E41-97A8-231F7E7B816B}"/>
              </a:ext>
            </a:extLst>
          </p:cNvPr>
          <p:cNvSpPr/>
          <p:nvPr/>
        </p:nvSpPr>
        <p:spPr>
          <a:xfrm>
            <a:off x="597783" y="4999271"/>
            <a:ext cx="2286000" cy="1137427"/>
          </a:xfrm>
          <a:prstGeom prst="ellipse">
            <a:avLst/>
          </a:prstGeom>
          <a:gradFill>
            <a:gsLst>
              <a:gs pos="0">
                <a:schemeClr val="tx1">
                  <a:lumMod val="95000"/>
                </a:schemeClr>
              </a:gs>
              <a:gs pos="100000">
                <a:srgbClr val="39ADB7"/>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EXPLORING CONCEPTS</a:t>
            </a:r>
          </a:p>
        </p:txBody>
      </p:sp>
      <p:sp>
        <p:nvSpPr>
          <p:cNvPr id="2" name="Rectangle 1">
            <a:extLst>
              <a:ext uri="{FF2B5EF4-FFF2-40B4-BE49-F238E27FC236}">
                <a16:creationId xmlns:a16="http://schemas.microsoft.com/office/drawing/2014/main" id="{C29573AA-1260-1543-945D-7EF6C4A958B9}"/>
              </a:ext>
            </a:extLst>
          </p:cNvPr>
          <p:cNvSpPr/>
          <p:nvPr/>
        </p:nvSpPr>
        <p:spPr>
          <a:xfrm>
            <a:off x="910702" y="1771036"/>
            <a:ext cx="22556248" cy="1250450"/>
          </a:xfrm>
          <a:prstGeom prst="rect">
            <a:avLst/>
          </a:prstGeom>
          <a:gradFill>
            <a:gsLst>
              <a:gs pos="0">
                <a:srgbClr val="39ADB7"/>
              </a:gs>
              <a:gs pos="100000">
                <a:srgbClr val="25747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spc="-150" dirty="0">
                <a:effectLst>
                  <a:reflection blurRad="6350" stA="50000" endPos="30000" dir="5400000" sy="-100000" algn="bl" rotWithShape="0"/>
                </a:effectLst>
                <a:latin typeface="Century Gothic" panose="020B0502020202020204" pitchFamily="34" charset="0"/>
              </a:rPr>
              <a:t>–––––––– </a:t>
            </a:r>
            <a:r>
              <a:rPr lang="en-US" sz="7200" spc="2000" dirty="0">
                <a:effectLst>
                  <a:reflection blurRad="6350" stA="50000" endPos="30000" dir="5400000" sy="-100000" algn="bl" rotWithShape="0"/>
                </a:effectLst>
                <a:latin typeface="Century Gothic" panose="020B0502020202020204" pitchFamily="34" charset="0"/>
              </a:rPr>
              <a:t> NEW OPPORTUNITIES </a:t>
            </a:r>
            <a:r>
              <a:rPr lang="en-US" sz="7200" spc="-150" dirty="0">
                <a:effectLst>
                  <a:reflection blurRad="6350" stA="50000" endPos="30000" dir="5400000" sy="-100000" algn="bl" rotWithShape="0"/>
                </a:effectLst>
                <a:latin typeface="Century Gothic" panose="020B0502020202020204" pitchFamily="34" charset="0"/>
              </a:rPr>
              <a:t>––––––––</a:t>
            </a:r>
          </a:p>
        </p:txBody>
      </p:sp>
      <p:sp>
        <p:nvSpPr>
          <p:cNvPr id="31" name="Striped Right Arrow 30">
            <a:extLst>
              <a:ext uri="{FF2B5EF4-FFF2-40B4-BE49-F238E27FC236}">
                <a16:creationId xmlns:a16="http://schemas.microsoft.com/office/drawing/2014/main" id="{F33B3661-BD50-CA43-9225-CE954BE1E852}"/>
              </a:ext>
            </a:extLst>
          </p:cNvPr>
          <p:cNvSpPr/>
          <p:nvPr/>
        </p:nvSpPr>
        <p:spPr>
          <a:xfrm rot="5400000">
            <a:off x="911669" y="3555074"/>
            <a:ext cx="1660055" cy="830997"/>
          </a:xfrm>
          <a:prstGeom prst="stripedRightArrow">
            <a:avLst>
              <a:gd name="adj1" fmla="val 39997"/>
              <a:gd name="adj2" fmla="val 77312"/>
            </a:avLst>
          </a:prstGeom>
          <a:gradFill>
            <a:gsLst>
              <a:gs pos="0">
                <a:srgbClr val="39ADB7"/>
              </a:gs>
              <a:gs pos="100000">
                <a:srgbClr val="25747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spc="2000" dirty="0">
              <a:latin typeface="Century Gothic" panose="020B0502020202020204" pitchFamily="34" charset="0"/>
            </a:endParaRPr>
          </a:p>
        </p:txBody>
      </p:sp>
      <p:sp>
        <p:nvSpPr>
          <p:cNvPr id="32" name="Rectangle 31">
            <a:extLst>
              <a:ext uri="{FF2B5EF4-FFF2-40B4-BE49-F238E27FC236}">
                <a16:creationId xmlns:a16="http://schemas.microsoft.com/office/drawing/2014/main" id="{078D3DBE-25C6-7047-AABD-1CBFDED5AF80}"/>
              </a:ext>
            </a:extLst>
          </p:cNvPr>
          <p:cNvSpPr/>
          <p:nvPr/>
        </p:nvSpPr>
        <p:spPr>
          <a:xfrm>
            <a:off x="2572704" y="6380325"/>
            <a:ext cx="2261382" cy="1137427"/>
          </a:xfrm>
          <a:prstGeom prst="rect">
            <a:avLst/>
          </a:prstGeom>
          <a:gradFill>
            <a:gsLst>
              <a:gs pos="0">
                <a:schemeClr val="tx1">
                  <a:lumMod val="95000"/>
                </a:schemeClr>
              </a:gs>
              <a:gs pos="100000">
                <a:srgbClr val="39ADB7"/>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IDENTIFYING BUSINESS NEED</a:t>
            </a:r>
          </a:p>
        </p:txBody>
      </p:sp>
      <p:sp>
        <p:nvSpPr>
          <p:cNvPr id="33" name="Striped Right Arrow 32">
            <a:extLst>
              <a:ext uri="{FF2B5EF4-FFF2-40B4-BE49-F238E27FC236}">
                <a16:creationId xmlns:a16="http://schemas.microsoft.com/office/drawing/2014/main" id="{C0F10F0B-A8AE-C846-AAF1-B02BB5154268}"/>
              </a:ext>
            </a:extLst>
          </p:cNvPr>
          <p:cNvSpPr/>
          <p:nvPr/>
        </p:nvSpPr>
        <p:spPr>
          <a:xfrm rot="5400000" flipH="1">
            <a:off x="2148914" y="4275373"/>
            <a:ext cx="3108960" cy="830997"/>
          </a:xfrm>
          <a:prstGeom prst="stripedRightArrow">
            <a:avLst>
              <a:gd name="adj1" fmla="val 39997"/>
              <a:gd name="adj2" fmla="val 77312"/>
            </a:avLst>
          </a:prstGeom>
          <a:gradFill>
            <a:gsLst>
              <a:gs pos="0">
                <a:srgbClr val="39ADB7"/>
              </a:gs>
              <a:gs pos="100000">
                <a:srgbClr val="25747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spc="2000" dirty="0">
              <a:latin typeface="Century Gothic" panose="020B0502020202020204" pitchFamily="34" charset="0"/>
            </a:endParaRPr>
          </a:p>
        </p:txBody>
      </p:sp>
      <p:sp>
        <p:nvSpPr>
          <p:cNvPr id="34" name="Decision 33">
            <a:extLst>
              <a:ext uri="{FF2B5EF4-FFF2-40B4-BE49-F238E27FC236}">
                <a16:creationId xmlns:a16="http://schemas.microsoft.com/office/drawing/2014/main" id="{13E1874C-8D1C-A84E-A715-3C6119161A0B}"/>
              </a:ext>
            </a:extLst>
          </p:cNvPr>
          <p:cNvSpPr/>
          <p:nvPr/>
        </p:nvSpPr>
        <p:spPr>
          <a:xfrm>
            <a:off x="3638323" y="7666863"/>
            <a:ext cx="3749040" cy="2011680"/>
          </a:xfrm>
          <a:prstGeom prst="flowChartDecision">
            <a:avLst/>
          </a:prstGeom>
          <a:gradFill>
            <a:gsLst>
              <a:gs pos="0">
                <a:schemeClr val="tx1">
                  <a:lumMod val="95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bg1"/>
                </a:solidFill>
                <a:latin typeface="Century Gothic" panose="020B0502020202020204" pitchFamily="34" charset="0"/>
              </a:rPr>
              <a:t>GETTING APPROVAL</a:t>
            </a:r>
          </a:p>
        </p:txBody>
      </p:sp>
      <p:sp>
        <p:nvSpPr>
          <p:cNvPr id="35" name="Rectangle 34">
            <a:extLst>
              <a:ext uri="{FF2B5EF4-FFF2-40B4-BE49-F238E27FC236}">
                <a16:creationId xmlns:a16="http://schemas.microsoft.com/office/drawing/2014/main" id="{F35CBA78-927E-A64A-A7B7-065D9148571D}"/>
              </a:ext>
            </a:extLst>
          </p:cNvPr>
          <p:cNvSpPr/>
          <p:nvPr/>
        </p:nvSpPr>
        <p:spPr>
          <a:xfrm>
            <a:off x="6546762" y="9930565"/>
            <a:ext cx="2645414" cy="1137427"/>
          </a:xfrm>
          <a:prstGeom prst="rect">
            <a:avLst/>
          </a:prstGeom>
          <a:gradFill>
            <a:gsLst>
              <a:gs pos="0">
                <a:schemeClr val="tx1">
                  <a:lumMod val="95000"/>
                </a:schemeClr>
              </a:gs>
              <a:gs pos="100000">
                <a:srgbClr val="39ADB7"/>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PRODUCT PROPOSAL</a:t>
            </a:r>
          </a:p>
        </p:txBody>
      </p:sp>
      <p:sp>
        <p:nvSpPr>
          <p:cNvPr id="39" name="Striped Right Arrow 38">
            <a:extLst>
              <a:ext uri="{FF2B5EF4-FFF2-40B4-BE49-F238E27FC236}">
                <a16:creationId xmlns:a16="http://schemas.microsoft.com/office/drawing/2014/main" id="{39C4C1C2-B784-4D46-9EA0-2266DDF60F07}"/>
              </a:ext>
            </a:extLst>
          </p:cNvPr>
          <p:cNvSpPr/>
          <p:nvPr/>
        </p:nvSpPr>
        <p:spPr>
          <a:xfrm rot="5400000">
            <a:off x="4577629" y="6016886"/>
            <a:ext cx="6583680" cy="830997"/>
          </a:xfrm>
          <a:prstGeom prst="stripedRightArrow">
            <a:avLst>
              <a:gd name="adj1" fmla="val 39997"/>
              <a:gd name="adj2" fmla="val 77312"/>
            </a:avLst>
          </a:prstGeom>
          <a:gradFill>
            <a:gsLst>
              <a:gs pos="0">
                <a:srgbClr val="39ADB7"/>
              </a:gs>
              <a:gs pos="100000">
                <a:srgbClr val="25747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spc="2000" dirty="0">
              <a:latin typeface="Century Gothic" panose="020B0502020202020204" pitchFamily="34" charset="0"/>
            </a:endParaRPr>
          </a:p>
        </p:txBody>
      </p:sp>
      <p:sp>
        <p:nvSpPr>
          <p:cNvPr id="40" name="Decision 39">
            <a:extLst>
              <a:ext uri="{FF2B5EF4-FFF2-40B4-BE49-F238E27FC236}">
                <a16:creationId xmlns:a16="http://schemas.microsoft.com/office/drawing/2014/main" id="{FF8C0722-93CB-9141-9771-3682F4C79B43}"/>
              </a:ext>
            </a:extLst>
          </p:cNvPr>
          <p:cNvSpPr/>
          <p:nvPr/>
        </p:nvSpPr>
        <p:spPr>
          <a:xfrm>
            <a:off x="8284968" y="7666863"/>
            <a:ext cx="3749040" cy="2011680"/>
          </a:xfrm>
          <a:prstGeom prst="flowChartDecision">
            <a:avLst/>
          </a:prstGeom>
          <a:gradFill>
            <a:gsLst>
              <a:gs pos="0">
                <a:schemeClr val="tx1">
                  <a:lumMod val="95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bg1"/>
                </a:solidFill>
                <a:latin typeface="Century Gothic" panose="020B0502020202020204" pitchFamily="34" charset="0"/>
              </a:rPr>
              <a:t>PRIORITIZATION</a:t>
            </a:r>
          </a:p>
        </p:txBody>
      </p:sp>
      <p:sp>
        <p:nvSpPr>
          <p:cNvPr id="41" name="Rectangle 40">
            <a:extLst>
              <a:ext uri="{FF2B5EF4-FFF2-40B4-BE49-F238E27FC236}">
                <a16:creationId xmlns:a16="http://schemas.microsoft.com/office/drawing/2014/main" id="{799FA80E-B362-7B4C-B957-81F6F5FC2DC5}"/>
              </a:ext>
            </a:extLst>
          </p:cNvPr>
          <p:cNvSpPr/>
          <p:nvPr/>
        </p:nvSpPr>
        <p:spPr>
          <a:xfrm>
            <a:off x="11286328" y="6380324"/>
            <a:ext cx="1804994" cy="1137427"/>
          </a:xfrm>
          <a:prstGeom prst="rect">
            <a:avLst/>
          </a:prstGeom>
          <a:gradFill>
            <a:gsLst>
              <a:gs pos="0">
                <a:srgbClr val="92D050"/>
              </a:gs>
              <a:gs pos="100000">
                <a:srgbClr val="00B050"/>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BUSINESS </a:t>
            </a:r>
          </a:p>
          <a:p>
            <a:pPr algn="ctr"/>
            <a:r>
              <a:rPr lang="en-US" sz="2000" dirty="0">
                <a:solidFill>
                  <a:schemeClr val="bg1"/>
                </a:solidFill>
                <a:latin typeface="Century Gothic" panose="020B0502020202020204" pitchFamily="34" charset="0"/>
              </a:rPr>
              <a:t>CASE</a:t>
            </a:r>
          </a:p>
        </p:txBody>
      </p:sp>
      <p:grpSp>
        <p:nvGrpSpPr>
          <p:cNvPr id="3" name="Group 2">
            <a:extLst>
              <a:ext uri="{FF2B5EF4-FFF2-40B4-BE49-F238E27FC236}">
                <a16:creationId xmlns:a16="http://schemas.microsoft.com/office/drawing/2014/main" id="{2B224D30-F29E-C945-B79A-923DC634AC49}"/>
              </a:ext>
            </a:extLst>
          </p:cNvPr>
          <p:cNvGrpSpPr/>
          <p:nvPr/>
        </p:nvGrpSpPr>
        <p:grpSpPr>
          <a:xfrm>
            <a:off x="12924029" y="4259980"/>
            <a:ext cx="3383280" cy="2443126"/>
            <a:chOff x="13864357" y="4130434"/>
            <a:chExt cx="3383280" cy="2443126"/>
          </a:xfrm>
        </p:grpSpPr>
        <p:sp>
          <p:nvSpPr>
            <p:cNvPr id="46" name="Decision 45">
              <a:extLst>
                <a:ext uri="{FF2B5EF4-FFF2-40B4-BE49-F238E27FC236}">
                  <a16:creationId xmlns:a16="http://schemas.microsoft.com/office/drawing/2014/main" id="{D982BE1B-4D5B-F943-930F-53B10AFAE9D1}"/>
                </a:ext>
              </a:extLst>
            </p:cNvPr>
            <p:cNvSpPr/>
            <p:nvPr/>
          </p:nvSpPr>
          <p:spPr>
            <a:xfrm>
              <a:off x="13864357" y="4561880"/>
              <a:ext cx="3383280" cy="2011680"/>
            </a:xfrm>
            <a:prstGeom prst="flowChartDecision">
              <a:avLst/>
            </a:prstGeom>
            <a:gradFill>
              <a:gsLst>
                <a:gs pos="0">
                  <a:schemeClr val="tx1">
                    <a:lumMod val="95000"/>
                    <a:alpha val="70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bg1"/>
                </a:solidFill>
                <a:latin typeface="Century Gothic" panose="020B0502020202020204" pitchFamily="34" charset="0"/>
              </a:endParaRPr>
            </a:p>
          </p:txBody>
        </p:sp>
        <p:sp>
          <p:nvSpPr>
            <p:cNvPr id="45" name="Decision 44">
              <a:extLst>
                <a:ext uri="{FF2B5EF4-FFF2-40B4-BE49-F238E27FC236}">
                  <a16:creationId xmlns:a16="http://schemas.microsoft.com/office/drawing/2014/main" id="{2415B49A-9668-B14F-823B-84D6E2D705CD}"/>
                </a:ext>
              </a:extLst>
            </p:cNvPr>
            <p:cNvSpPr/>
            <p:nvPr/>
          </p:nvSpPr>
          <p:spPr>
            <a:xfrm>
              <a:off x="13864357" y="4420928"/>
              <a:ext cx="3383280" cy="2011680"/>
            </a:xfrm>
            <a:prstGeom prst="flowChartDecision">
              <a:avLst/>
            </a:prstGeom>
            <a:gradFill>
              <a:gsLst>
                <a:gs pos="0">
                  <a:schemeClr val="tx1">
                    <a:lumMod val="95000"/>
                    <a:alpha val="70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bg1"/>
                </a:solidFill>
                <a:latin typeface="Century Gothic" panose="020B0502020202020204" pitchFamily="34" charset="0"/>
              </a:endParaRPr>
            </a:p>
          </p:txBody>
        </p:sp>
        <p:sp>
          <p:nvSpPr>
            <p:cNvPr id="43" name="Decision 42">
              <a:extLst>
                <a:ext uri="{FF2B5EF4-FFF2-40B4-BE49-F238E27FC236}">
                  <a16:creationId xmlns:a16="http://schemas.microsoft.com/office/drawing/2014/main" id="{DA9C4210-FCF5-A940-B9C9-624FA296EBA2}"/>
                </a:ext>
              </a:extLst>
            </p:cNvPr>
            <p:cNvSpPr/>
            <p:nvPr/>
          </p:nvSpPr>
          <p:spPr>
            <a:xfrm>
              <a:off x="13864357" y="4275681"/>
              <a:ext cx="3383280" cy="2011680"/>
            </a:xfrm>
            <a:prstGeom prst="flowChartDecision">
              <a:avLst/>
            </a:prstGeom>
            <a:gradFill>
              <a:gsLst>
                <a:gs pos="0">
                  <a:schemeClr val="tx1">
                    <a:lumMod val="95000"/>
                    <a:alpha val="70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bg1"/>
                </a:solidFill>
                <a:latin typeface="Century Gothic" panose="020B0502020202020204" pitchFamily="34" charset="0"/>
              </a:endParaRPr>
            </a:p>
          </p:txBody>
        </p:sp>
        <p:sp>
          <p:nvSpPr>
            <p:cNvPr id="42" name="Decision 41">
              <a:extLst>
                <a:ext uri="{FF2B5EF4-FFF2-40B4-BE49-F238E27FC236}">
                  <a16:creationId xmlns:a16="http://schemas.microsoft.com/office/drawing/2014/main" id="{0B6E6CE1-8D98-2742-8842-91F72021F9C9}"/>
                </a:ext>
              </a:extLst>
            </p:cNvPr>
            <p:cNvSpPr/>
            <p:nvPr/>
          </p:nvSpPr>
          <p:spPr>
            <a:xfrm>
              <a:off x="13864357" y="4130434"/>
              <a:ext cx="3383280" cy="2011680"/>
            </a:xfrm>
            <a:prstGeom prst="flowChartDecision">
              <a:avLst/>
            </a:prstGeom>
            <a:gradFill>
              <a:gsLst>
                <a:gs pos="0">
                  <a:schemeClr val="tx1">
                    <a:lumMod val="95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bg1"/>
                  </a:solidFill>
                  <a:latin typeface="Century Gothic" panose="020B0502020202020204" pitchFamily="34" charset="0"/>
                </a:rPr>
                <a:t>REVIEWING PRODUCT PORTFOLIO</a:t>
              </a:r>
            </a:p>
          </p:txBody>
        </p:sp>
      </p:grpSp>
      <p:sp>
        <p:nvSpPr>
          <p:cNvPr id="47" name="Striped Right Arrow 46">
            <a:extLst>
              <a:ext uri="{FF2B5EF4-FFF2-40B4-BE49-F238E27FC236}">
                <a16:creationId xmlns:a16="http://schemas.microsoft.com/office/drawing/2014/main" id="{BA299A4D-CE91-C74B-B580-2F15E1E28BD9}"/>
              </a:ext>
            </a:extLst>
          </p:cNvPr>
          <p:cNvSpPr/>
          <p:nvPr/>
        </p:nvSpPr>
        <p:spPr>
          <a:xfrm rot="5400000">
            <a:off x="14116147" y="3230462"/>
            <a:ext cx="1010836" cy="830997"/>
          </a:xfrm>
          <a:prstGeom prst="stripedRightArrow">
            <a:avLst>
              <a:gd name="adj1" fmla="val 39997"/>
              <a:gd name="adj2" fmla="val 77312"/>
            </a:avLst>
          </a:prstGeom>
          <a:gradFill>
            <a:gsLst>
              <a:gs pos="0">
                <a:srgbClr val="39ADB7"/>
              </a:gs>
              <a:gs pos="100000">
                <a:srgbClr val="25747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spc="2000" dirty="0">
              <a:latin typeface="Century Gothic" panose="020B0502020202020204" pitchFamily="34" charset="0"/>
            </a:endParaRPr>
          </a:p>
        </p:txBody>
      </p:sp>
      <p:sp>
        <p:nvSpPr>
          <p:cNvPr id="51" name="Rectangle 50">
            <a:extLst>
              <a:ext uri="{FF2B5EF4-FFF2-40B4-BE49-F238E27FC236}">
                <a16:creationId xmlns:a16="http://schemas.microsoft.com/office/drawing/2014/main" id="{01911646-BFC0-E74B-87FA-2A787CBF809A}"/>
              </a:ext>
            </a:extLst>
          </p:cNvPr>
          <p:cNvSpPr/>
          <p:nvPr/>
        </p:nvSpPr>
        <p:spPr>
          <a:xfrm>
            <a:off x="15429592" y="8195431"/>
            <a:ext cx="2645414" cy="1137427"/>
          </a:xfrm>
          <a:prstGeom prst="rect">
            <a:avLst/>
          </a:prstGeom>
          <a:gradFill>
            <a:gsLst>
              <a:gs pos="0">
                <a:schemeClr val="tx1">
                  <a:lumMod val="95000"/>
                </a:schemeClr>
              </a:gs>
              <a:gs pos="100000">
                <a:srgbClr val="39ADB7"/>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INVEST</a:t>
            </a:r>
          </a:p>
        </p:txBody>
      </p:sp>
      <p:sp>
        <p:nvSpPr>
          <p:cNvPr id="52" name="Rectangle 51">
            <a:extLst>
              <a:ext uri="{FF2B5EF4-FFF2-40B4-BE49-F238E27FC236}">
                <a16:creationId xmlns:a16="http://schemas.microsoft.com/office/drawing/2014/main" id="{9298FEDB-2CAC-6949-BBCA-F414B2196283}"/>
              </a:ext>
            </a:extLst>
          </p:cNvPr>
          <p:cNvSpPr/>
          <p:nvPr/>
        </p:nvSpPr>
        <p:spPr>
          <a:xfrm>
            <a:off x="15429592" y="9836902"/>
            <a:ext cx="2645414" cy="1137427"/>
          </a:xfrm>
          <a:prstGeom prst="rect">
            <a:avLst/>
          </a:prstGeom>
          <a:gradFill>
            <a:gsLst>
              <a:gs pos="0">
                <a:schemeClr val="tx1">
                  <a:lumMod val="95000"/>
                </a:schemeClr>
              </a:gs>
              <a:gs pos="100000">
                <a:schemeClr val="bg1">
                  <a:lumMod val="50000"/>
                  <a:lumOff val="50000"/>
                </a:schemeClr>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RETIRE</a:t>
            </a:r>
          </a:p>
        </p:txBody>
      </p:sp>
      <p:sp>
        <p:nvSpPr>
          <p:cNvPr id="53" name="Rectangle 52">
            <a:extLst>
              <a:ext uri="{FF2B5EF4-FFF2-40B4-BE49-F238E27FC236}">
                <a16:creationId xmlns:a16="http://schemas.microsoft.com/office/drawing/2014/main" id="{B832EBA5-1086-6144-ADD7-6878CCD9B3E5}"/>
              </a:ext>
            </a:extLst>
          </p:cNvPr>
          <p:cNvSpPr/>
          <p:nvPr/>
        </p:nvSpPr>
        <p:spPr>
          <a:xfrm>
            <a:off x="15429592" y="11478373"/>
            <a:ext cx="2645414" cy="1137427"/>
          </a:xfrm>
          <a:prstGeom prst="rect">
            <a:avLst/>
          </a:prstGeom>
          <a:gradFill>
            <a:gsLst>
              <a:gs pos="0">
                <a:schemeClr val="tx1">
                  <a:lumMod val="95000"/>
                </a:schemeClr>
              </a:gs>
              <a:gs pos="100000">
                <a:schemeClr val="bg1">
                  <a:lumMod val="50000"/>
                  <a:lumOff val="50000"/>
                </a:schemeClr>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REPLACE</a:t>
            </a:r>
          </a:p>
        </p:txBody>
      </p:sp>
      <p:sp>
        <p:nvSpPr>
          <p:cNvPr id="55" name="Decision 54">
            <a:extLst>
              <a:ext uri="{FF2B5EF4-FFF2-40B4-BE49-F238E27FC236}">
                <a16:creationId xmlns:a16="http://schemas.microsoft.com/office/drawing/2014/main" id="{FAE7E979-5612-8045-89ED-7CDB7AAAFD7D}"/>
              </a:ext>
            </a:extLst>
          </p:cNvPr>
          <p:cNvSpPr/>
          <p:nvPr/>
        </p:nvSpPr>
        <p:spPr>
          <a:xfrm>
            <a:off x="17650362" y="6136693"/>
            <a:ext cx="3657600" cy="2011680"/>
          </a:xfrm>
          <a:prstGeom prst="flowChartDecision">
            <a:avLst/>
          </a:prstGeom>
          <a:gradFill>
            <a:gsLst>
              <a:gs pos="0">
                <a:schemeClr val="tx1">
                  <a:lumMod val="95000"/>
                </a:schemeClr>
              </a:gs>
              <a:gs pos="100000">
                <a:schemeClr val="accent5"/>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bg1"/>
                </a:solidFill>
                <a:latin typeface="Century Gothic" panose="020B0502020202020204" pitchFamily="34" charset="0"/>
              </a:rPr>
              <a:t>PLANNING + DEVELOPMENT</a:t>
            </a:r>
          </a:p>
        </p:txBody>
      </p:sp>
      <p:sp>
        <p:nvSpPr>
          <p:cNvPr id="70" name="Oval 69">
            <a:extLst>
              <a:ext uri="{FF2B5EF4-FFF2-40B4-BE49-F238E27FC236}">
                <a16:creationId xmlns:a16="http://schemas.microsoft.com/office/drawing/2014/main" id="{478F3384-1CA1-7A4A-9D13-3056E4521F09}"/>
              </a:ext>
            </a:extLst>
          </p:cNvPr>
          <p:cNvSpPr/>
          <p:nvPr/>
        </p:nvSpPr>
        <p:spPr>
          <a:xfrm>
            <a:off x="20813810" y="4999266"/>
            <a:ext cx="2645414" cy="1137427"/>
          </a:xfrm>
          <a:prstGeom prst="ellipse">
            <a:avLst/>
          </a:prstGeom>
          <a:gradFill>
            <a:gsLst>
              <a:gs pos="0">
                <a:schemeClr val="tx1">
                  <a:lumMod val="95000"/>
                </a:schemeClr>
              </a:gs>
              <a:gs pos="100000">
                <a:srgbClr val="39ADB7"/>
              </a:gs>
            </a:gsLst>
            <a:lin ang="13500000" scaled="1"/>
          </a:gradFill>
          <a:ln>
            <a:solidFill>
              <a:schemeClr val="tx1">
                <a:lumMod val="50000"/>
              </a:schemeClr>
            </a:solid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entury Gothic" panose="020B0502020202020204" pitchFamily="34" charset="0"/>
              </a:rPr>
              <a:t>PRODUCT LIFECYCLE</a:t>
            </a:r>
          </a:p>
        </p:txBody>
      </p:sp>
      <p:sp>
        <p:nvSpPr>
          <p:cNvPr id="72" name="Striped Right Arrow 71">
            <a:extLst>
              <a:ext uri="{FF2B5EF4-FFF2-40B4-BE49-F238E27FC236}">
                <a16:creationId xmlns:a16="http://schemas.microsoft.com/office/drawing/2014/main" id="{C0BF3C51-6507-C94E-9176-F56C095A0B1D}"/>
              </a:ext>
            </a:extLst>
          </p:cNvPr>
          <p:cNvSpPr/>
          <p:nvPr/>
        </p:nvSpPr>
        <p:spPr>
          <a:xfrm rot="5400000" flipH="1">
            <a:off x="21304410" y="3552997"/>
            <a:ext cx="1664208" cy="830997"/>
          </a:xfrm>
          <a:prstGeom prst="stripedRightArrow">
            <a:avLst>
              <a:gd name="adj1" fmla="val 39997"/>
              <a:gd name="adj2" fmla="val 77312"/>
            </a:avLst>
          </a:prstGeom>
          <a:gradFill>
            <a:gsLst>
              <a:gs pos="0">
                <a:srgbClr val="39ADB7"/>
              </a:gs>
              <a:gs pos="100000">
                <a:srgbClr val="25747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spc="2000" dirty="0">
              <a:latin typeface="Century Gothic" panose="020B0502020202020204" pitchFamily="34" charset="0"/>
            </a:endParaRPr>
          </a:p>
        </p:txBody>
      </p:sp>
      <p:cxnSp>
        <p:nvCxnSpPr>
          <p:cNvPr id="80" name="Straight Arrow Connector 79">
            <a:extLst>
              <a:ext uri="{FF2B5EF4-FFF2-40B4-BE49-F238E27FC236}">
                <a16:creationId xmlns:a16="http://schemas.microsoft.com/office/drawing/2014/main" id="{6D3151EE-83C0-184E-AA77-A883A3CC5FAA}"/>
              </a:ext>
            </a:extLst>
          </p:cNvPr>
          <p:cNvCxnSpPr>
            <a:cxnSpLocks/>
          </p:cNvCxnSpPr>
          <p:nvPr/>
        </p:nvCxnSpPr>
        <p:spPr>
          <a:xfrm flipV="1">
            <a:off x="14615669" y="6980957"/>
            <a:ext cx="0" cy="6186403"/>
          </a:xfrm>
          <a:prstGeom prst="straightConnector1">
            <a:avLst/>
          </a:prstGeom>
          <a:ln w="41275">
            <a:gradFill>
              <a:gsLst>
                <a:gs pos="100000">
                  <a:schemeClr val="bg1"/>
                </a:gs>
                <a:gs pos="0">
                  <a:schemeClr val="tx2">
                    <a:lumMod val="75000"/>
                  </a:schemeClr>
                </a:gs>
              </a:gsLst>
              <a:lin ang="0" scaled="0"/>
            </a:gradFill>
            <a:prstDash val="solid"/>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FC1EFC9-68DB-0C44-A9B1-C0B3E955543B}"/>
              </a:ext>
            </a:extLst>
          </p:cNvPr>
          <p:cNvCxnSpPr>
            <a:cxnSpLocks/>
          </p:cNvCxnSpPr>
          <p:nvPr/>
        </p:nvCxnSpPr>
        <p:spPr>
          <a:xfrm>
            <a:off x="14615669" y="13191744"/>
            <a:ext cx="7520845" cy="0"/>
          </a:xfrm>
          <a:prstGeom prst="straightConnector1">
            <a:avLst/>
          </a:prstGeom>
          <a:ln w="41275">
            <a:gradFill>
              <a:gsLst>
                <a:gs pos="100000">
                  <a:schemeClr val="bg1"/>
                </a:gs>
                <a:gs pos="0">
                  <a:schemeClr val="tx2">
                    <a:lumMod val="75000"/>
                  </a:schemeClr>
                </a:gs>
              </a:gsLst>
              <a:lin ang="0" scaled="0"/>
            </a:gradFill>
            <a:prstDash val="solid"/>
            <a:headEnd type="none"/>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Посылка">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Product-Portfolio-Management-Flowchart_PowerPoint" id="{148CA3BB-6848-9C40-A1DB-F823CEA97A6A}" vid="{7D1A5E2C-B8D7-8A47-B88B-745E5E9163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IC-Product-Portfolio-Management-Flowchart_PowerPoint</Template>
  <TotalTime>0</TotalTime>
  <Words>128</Words>
  <Application>Microsoft Office PowerPoint</Application>
  <PresentationFormat>Произвольный</PresentationFormat>
  <Paragraphs>20</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Посылка</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Alexandra Ragazhinskaya</dc:creator>
  <cp:keywords/>
  <dc:description/>
  <cp:lastModifiedBy>Alexandra Ragazhinskaya</cp:lastModifiedBy>
  <cp:revision>1</cp:revision>
  <dcterms:created xsi:type="dcterms:W3CDTF">2020-06-12T17:23:22Z</dcterms:created>
  <dcterms:modified xsi:type="dcterms:W3CDTF">2020-06-12T17:24:14Z</dcterms:modified>
  <cp:category/>
</cp:coreProperties>
</file>