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258" r:id="rId3"/>
    <p:sldId id="309" r:id="rId4"/>
    <p:sldId id="316" r:id="rId5"/>
    <p:sldId id="327" r:id="rId6"/>
    <p:sldId id="337" r:id="rId7"/>
    <p:sldId id="340" r:id="rId8"/>
    <p:sldId id="338" r:id="rId9"/>
    <p:sldId id="328" r:id="rId10"/>
    <p:sldId id="341" r:id="rId11"/>
    <p:sldId id="339" r:id="rId12"/>
    <p:sldId id="320"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F0A622"/>
    <a:srgbClr val="5B7191"/>
    <a:srgbClr val="EAEEF3"/>
    <a:srgbClr val="CE1D02"/>
    <a:srgbClr val="E3EAF6"/>
    <a:srgbClr val="CDD5DD"/>
    <a:srgbClr val="74859B"/>
    <a:srgbClr val="C4D2E7"/>
    <a:srgbClr val="5E9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6" autoAdjust="0"/>
    <p:restoredTop sz="86447"/>
  </p:normalViewPr>
  <p:slideViewPr>
    <p:cSldViewPr snapToGrid="0" snapToObjects="1">
      <p:cViewPr>
        <p:scale>
          <a:sx n="171" d="100"/>
          <a:sy n="171" d="100"/>
        </p:scale>
        <p:origin x="84" y="-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699924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1560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5432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54126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90602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27633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466075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64170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it.ly/38vzeZ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F649A-21D3-4946-B06E-8A79DDA0D00E}"/>
              </a:ext>
            </a:extLst>
          </p:cNvPr>
          <p:cNvSpPr txBox="1"/>
          <p:nvPr/>
        </p:nvSpPr>
        <p:spPr>
          <a:xfrm>
            <a:off x="880808" y="1692396"/>
            <a:ext cx="9247166" cy="646331"/>
          </a:xfrm>
          <a:prstGeom prst="rect">
            <a:avLst/>
          </a:prstGeom>
          <a:noFill/>
        </p:spPr>
        <p:txBody>
          <a:bodyPr wrap="square" rtlCol="0">
            <a:spAutoFit/>
          </a:bodyPr>
          <a:lstStyle/>
          <a:p>
            <a:r>
              <a:rPr lang="en-US" sz="3600" dirty="0">
                <a:latin typeface="Century Gothic" panose="020B0502020202020204" pitchFamily="34" charset="0"/>
              </a:rPr>
              <a:t>Notes for Using This Template</a:t>
            </a:r>
          </a:p>
        </p:txBody>
      </p:sp>
      <p:sp>
        <p:nvSpPr>
          <p:cNvPr id="3" name="TextBox 2">
            <a:extLst>
              <a:ext uri="{FF2B5EF4-FFF2-40B4-BE49-F238E27FC236}">
                <a16:creationId xmlns:a16="http://schemas.microsoft.com/office/drawing/2014/main" id="{8D229698-1152-43F9-BE56-3EBDC68FD012}"/>
              </a:ext>
            </a:extLst>
          </p:cNvPr>
          <p:cNvSpPr txBox="1"/>
          <p:nvPr/>
        </p:nvSpPr>
        <p:spPr>
          <a:xfrm>
            <a:off x="880808" y="2622219"/>
            <a:ext cx="5828105" cy="1522853"/>
          </a:xfrm>
          <a:prstGeom prst="rect">
            <a:avLst/>
          </a:prstGeom>
          <a:noFill/>
        </p:spPr>
        <p:txBody>
          <a:bodyPr wrap="square" rtlCol="0">
            <a:spAutoFit/>
          </a:bodyPr>
          <a:lstStyle/>
          <a:p>
            <a:pPr>
              <a:lnSpc>
                <a:spcPct val="150000"/>
              </a:lnSpc>
              <a:spcAft>
                <a:spcPts val="600"/>
              </a:spcAft>
            </a:pPr>
            <a:r>
              <a:rPr lang="en-US" sz="1600" dirty="0">
                <a:latin typeface="Century Gothic" panose="020B0502020202020204" pitchFamily="34" charset="0"/>
              </a:rPr>
              <a:t>This presentation template contains suggestions for creating your own Business Case for RCCP Change. Customize the template to reflect your resources and needs. </a:t>
            </a:r>
          </a:p>
        </p:txBody>
      </p:sp>
      <p:grpSp>
        <p:nvGrpSpPr>
          <p:cNvPr id="65" name="Group 64">
            <a:extLst>
              <a:ext uri="{FF2B5EF4-FFF2-40B4-BE49-F238E27FC236}">
                <a16:creationId xmlns:a16="http://schemas.microsoft.com/office/drawing/2014/main" id="{D7F7C8EC-ED2B-B949-A541-63F70BC666B6}"/>
              </a:ext>
            </a:extLst>
          </p:cNvPr>
          <p:cNvGrpSpPr/>
          <p:nvPr/>
        </p:nvGrpSpPr>
        <p:grpSpPr>
          <a:xfrm>
            <a:off x="7203068" y="-14628"/>
            <a:ext cx="5724680" cy="6219640"/>
            <a:chOff x="7203068" y="-14628"/>
            <a:chExt cx="5724680" cy="6219640"/>
          </a:xfrm>
        </p:grpSpPr>
        <p:sp>
          <p:nvSpPr>
            <p:cNvPr id="38" name="Triangle 37">
              <a:extLst>
                <a:ext uri="{FF2B5EF4-FFF2-40B4-BE49-F238E27FC236}">
                  <a16:creationId xmlns:a16="http://schemas.microsoft.com/office/drawing/2014/main" id="{E6E602D8-F760-DF41-A042-4E9312ECA237}"/>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C1830B-F673-5C4D-A41E-73B264FFA0FA}"/>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0138B3C3-DCBC-554F-80E8-C536867E9D83}"/>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00E7AB9E-C70E-4643-9CF4-14B9DBB9726A}"/>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F8B7F251-44DE-3441-A174-00EE573C8640}"/>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F5839A51-5A39-3D46-9345-7F6E11F7AE3E}"/>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58136418-34E8-B247-836A-152A294654E9}"/>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34FE18B5-F9A5-3D40-ACC0-6B6A68C72E49}"/>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B7B3D5D1-3822-0B4D-B163-AF44A4C9EBCB}"/>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iangle 46">
              <a:extLst>
                <a:ext uri="{FF2B5EF4-FFF2-40B4-BE49-F238E27FC236}">
                  <a16:creationId xmlns:a16="http://schemas.microsoft.com/office/drawing/2014/main" id="{3622D9C8-9B35-504C-9930-EADF0A6FE121}"/>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8FB73460-F7B7-0F4D-AC00-FB39E4220308}"/>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C90C3849-141E-604A-A3F6-D1733FF0541F}"/>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9B2137C1-B295-CC4C-AB71-24F69B0115C3}"/>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698A1386-A455-0D43-8AAF-0789E778B2C8}"/>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9BDA921D-9CA8-E04E-806F-450E1B28A97E}"/>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BE1646B1-714E-5648-A575-09088BA055EB}"/>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62149B97-4C44-BC45-9D6F-D1D5FABC3F43}"/>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64ECBC73-824F-FD49-998C-F04D37EA2CD8}"/>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93C78C48-A7AD-6E44-8747-216D734987CC}"/>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85366D21-3641-0645-A356-7381BF76DA84}"/>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0370E60-D0DA-F441-B82D-26EDF95ABBF8}"/>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0DE66A53-CAAF-BA4C-B531-CF2495CAE8A4}"/>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2F5DDB50-3310-0C4B-A1D5-A7FB45F55483}"/>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D4B8C50A-66D8-1743-8738-2A9BF2BE5F66}"/>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4F9B99A0-C911-0145-966C-8FF0E418F36E}"/>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0697A30B-2586-DC4D-B8DF-1A0A400A1926}"/>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24366BEE-7D91-D647-A36B-434A86F3763B}"/>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8299865" y="307317"/>
            <a:ext cx="3657600" cy="50758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7309961"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BUSINESS CASE FOR RCCP CHANGE TEMPLATE</a:t>
            </a:r>
          </a:p>
        </p:txBody>
      </p:sp>
    </p:spTree>
    <p:extLst>
      <p:ext uri="{BB962C8B-B14F-4D97-AF65-F5344CB8AC3E}">
        <p14:creationId xmlns:p14="http://schemas.microsoft.com/office/powerpoint/2010/main" val="192531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B84DFE8-97A1-C447-944E-30635434A5C0}"/>
              </a:ext>
            </a:extLst>
          </p:cNvPr>
          <p:cNvGrpSpPr/>
          <p:nvPr/>
        </p:nvGrpSpPr>
        <p:grpSpPr>
          <a:xfrm>
            <a:off x="7203068" y="-14628"/>
            <a:ext cx="5724680" cy="6219640"/>
            <a:chOff x="7203068" y="-14628"/>
            <a:chExt cx="5724680" cy="6219640"/>
          </a:xfrm>
        </p:grpSpPr>
        <p:sp>
          <p:nvSpPr>
            <p:cNvPr id="20" name="Triangle 19">
              <a:extLst>
                <a:ext uri="{FF2B5EF4-FFF2-40B4-BE49-F238E27FC236}">
                  <a16:creationId xmlns:a16="http://schemas.microsoft.com/office/drawing/2014/main" id="{66BC4AA1-990B-D64D-8C22-2DC6CF0C73EE}"/>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FB134C64-905C-5A49-9E3F-B04A3701C86C}"/>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6366EA91-1888-D446-BB69-131F5C4D2837}"/>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492ED181-35C5-734E-B498-E8152816BFAC}"/>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631852F0-78F3-AE4B-8A9E-D00A1653AE6E}"/>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1923A093-E9B4-0E44-99F2-8E6F9C37579C}"/>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B5EE70EF-AB4A-B242-9660-36F883F3B218}"/>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CCBC3BDC-3A10-714C-908B-1FD3FD9CE9F3}"/>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FDB30CC5-ED23-E040-975C-EE70BE8766BC}"/>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B9340108-A0A9-794E-B76A-A861DC5121E3}"/>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5F380709-05D0-8442-A616-9F04A7F6BBE9}"/>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8837D5B9-EF9F-EB4B-BE34-B92E78C44068}"/>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1F7FB1BD-D242-434C-A594-BFDFF8BB94CB}"/>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B0D570C7-6FFF-1A49-8733-057F38C52DC2}"/>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FE41286B-E8A0-0542-9547-C2D5315437CC}"/>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DE23FDA3-C44E-5B49-AECA-37D8EAEA16A3}"/>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8F874700-4A58-A241-A066-8C95942347B5}"/>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9ED74AA1-807D-324F-8815-DFAF756E4357}"/>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5884D61F-87B4-5843-ABC0-E6E57CBC34BD}"/>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033E66DB-6020-6142-9913-2DA4B0483CDF}"/>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DC1C1B71-A1DF-9345-8F75-5656DCFA67E9}"/>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74E6A266-FF81-4B4E-A966-8D788BEB83E3}"/>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E9B69B65-C615-314D-9FBB-8282331A0956}"/>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B42A96BD-28AE-CC4B-8920-BC41B7E0DEC0}"/>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928CA6ED-D90D-974F-966F-1C8C57172FEE}"/>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50D8161C-5856-B24A-8318-0B27D7691ADE}"/>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E2687F32-1F79-2649-A11A-FBE3A21ED192}"/>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7">
            <a:extLst>
              <a:ext uri="{FF2B5EF4-FFF2-40B4-BE49-F238E27FC236}">
                <a16:creationId xmlns:a16="http://schemas.microsoft.com/office/drawing/2014/main" id="{3C34BFA5-3611-C04D-9FE2-9DB1C2B2E5B2}"/>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arallelogram 10">
            <a:extLst>
              <a:ext uri="{FF2B5EF4-FFF2-40B4-BE49-F238E27FC236}">
                <a16:creationId xmlns:a16="http://schemas.microsoft.com/office/drawing/2014/main" id="{6C930A7B-4EE4-A243-845F-916A756F277C}"/>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2ECC1BC-B692-BA43-8912-9C978560C9B6}"/>
              </a:ext>
            </a:extLst>
          </p:cNvPr>
          <p:cNvSpPr txBox="1"/>
          <p:nvPr/>
        </p:nvSpPr>
        <p:spPr>
          <a:xfrm>
            <a:off x="274320" y="91440"/>
            <a:ext cx="5589767" cy="1323439"/>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IMPLICATIONS OF NOT PROCEEDING</a:t>
            </a:r>
            <a:endParaRPr lang="en-US" sz="4800" dirty="0">
              <a:solidFill>
                <a:schemeClr val="tx1">
                  <a:lumMod val="65000"/>
                  <a:lumOff val="3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7CA6E186-70D1-E740-9FEE-26C21620F366}"/>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IMPLICATIONS OF NOT PROCEEDING</a:t>
            </a:r>
          </a:p>
        </p:txBody>
      </p:sp>
      <p:sp>
        <p:nvSpPr>
          <p:cNvPr id="12" name="TextBox 11">
            <a:extLst>
              <a:ext uri="{FF2B5EF4-FFF2-40B4-BE49-F238E27FC236}">
                <a16:creationId xmlns:a16="http://schemas.microsoft.com/office/drawing/2014/main" id="{9A18D633-16F1-2340-8B14-09C1673BD64B}"/>
              </a:ext>
            </a:extLst>
          </p:cNvPr>
          <p:cNvSpPr txBox="1"/>
          <p:nvPr/>
        </p:nvSpPr>
        <p:spPr>
          <a:xfrm>
            <a:off x="274320" y="1586075"/>
            <a:ext cx="9032240" cy="338554"/>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What will happen if you do not make any changes to capacity or workload?</a:t>
            </a:r>
          </a:p>
        </p:txBody>
      </p:sp>
      <p:sp>
        <p:nvSpPr>
          <p:cNvPr id="13" name="TextBox 12">
            <a:extLst>
              <a:ext uri="{FF2B5EF4-FFF2-40B4-BE49-F238E27FC236}">
                <a16:creationId xmlns:a16="http://schemas.microsoft.com/office/drawing/2014/main" id="{2AFBF1DD-592C-2D45-906A-CD00DEFB320A}"/>
              </a:ext>
            </a:extLst>
          </p:cNvPr>
          <p:cNvSpPr txBox="1"/>
          <p:nvPr/>
        </p:nvSpPr>
        <p:spPr>
          <a:xfrm>
            <a:off x="274320" y="2441587"/>
            <a:ext cx="4525726" cy="2467342"/>
          </a:xfrm>
          <a:prstGeom prst="rect">
            <a:avLst/>
          </a:prstGeom>
          <a:noFill/>
        </p:spPr>
        <p:txBody>
          <a:bodyPr wrap="square" rtlCol="0">
            <a:spAutoFit/>
          </a:bodyPr>
          <a:lstStyle/>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Implication One</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Implication Two</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Implication Three</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Implication Four</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Implication Five</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Implication Six</a:t>
            </a:r>
          </a:p>
        </p:txBody>
      </p:sp>
    </p:spTree>
    <p:extLst>
      <p:ext uri="{BB962C8B-B14F-4D97-AF65-F5344CB8AC3E}">
        <p14:creationId xmlns:p14="http://schemas.microsoft.com/office/powerpoint/2010/main" val="2725899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986652B-9BC6-7444-BF5A-F8D0EB5A5069}"/>
              </a:ext>
            </a:extLst>
          </p:cNvPr>
          <p:cNvGrpSpPr/>
          <p:nvPr/>
        </p:nvGrpSpPr>
        <p:grpSpPr>
          <a:xfrm>
            <a:off x="7203068" y="-14628"/>
            <a:ext cx="5724680"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8918779A-EFB0-474F-8EF3-B35CE4B8FA0E}"/>
                </a:ext>
              </a:extLst>
            </p:cNvPr>
            <p:cNvSpPr/>
            <p:nvPr/>
          </p:nvSpPr>
          <p:spPr>
            <a:xfrm>
              <a:off x="8267700" y="1219200"/>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509F84D0-BDDA-FB49-ABF8-82B483912888}"/>
                </a:ext>
              </a:extLst>
            </p:cNvPr>
            <p:cNvSpPr/>
            <p:nvPr/>
          </p:nvSpPr>
          <p:spPr>
            <a:xfrm rot="10800000">
              <a:off x="8267698" y="2340726"/>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03DBD91C-77DD-3543-B2EF-35E701936917}"/>
                </a:ext>
              </a:extLst>
            </p:cNvPr>
            <p:cNvSpPr/>
            <p:nvPr/>
          </p:nvSpPr>
          <p:spPr>
            <a:xfrm>
              <a:off x="9117614" y="2441587"/>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FB9FAF2D-12E4-924F-AC13-4DCDE7037B2F}"/>
                </a:ext>
              </a:extLst>
            </p:cNvPr>
            <p:cNvSpPr/>
            <p:nvPr/>
          </p:nvSpPr>
          <p:spPr>
            <a:xfrm rot="10800000">
              <a:off x="9117612" y="3563113"/>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6E4EA73-3CB9-DE47-B069-42D19FF37784}"/>
                </a:ext>
              </a:extLst>
            </p:cNvPr>
            <p:cNvSpPr/>
            <p:nvPr/>
          </p:nvSpPr>
          <p:spPr>
            <a:xfrm rot="10800000">
              <a:off x="9118598" y="-14627"/>
              <a:ext cx="3073402" cy="2300834"/>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076CA68-0024-6E42-A896-D4D19D08E542}"/>
                </a:ext>
              </a:extLst>
            </p:cNvPr>
            <p:cNvSpPr/>
            <p:nvPr/>
          </p:nvSpPr>
          <p:spPr>
            <a:xfrm>
              <a:off x="11194577" y="5032308"/>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00E30B1-123B-E849-974B-53026B5A6339}"/>
                </a:ext>
              </a:extLst>
            </p:cNvPr>
            <p:cNvSpPr/>
            <p:nvPr/>
          </p:nvSpPr>
          <p:spPr>
            <a:xfrm rot="10800000">
              <a:off x="10726003" y="4976702"/>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36883248-56D8-3F47-BFCF-66EB86E9CE74}"/>
                </a:ext>
              </a:extLst>
            </p:cNvPr>
            <p:cNvSpPr/>
            <p:nvPr/>
          </p:nvSpPr>
          <p:spPr>
            <a:xfrm>
              <a:off x="10726004" y="4358384"/>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DF379FAA-B29B-1748-981D-189C10C64251}"/>
                </a:ext>
              </a:extLst>
            </p:cNvPr>
            <p:cNvSpPr/>
            <p:nvPr/>
          </p:nvSpPr>
          <p:spPr>
            <a:xfrm>
              <a:off x="10732980" y="2926103"/>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C6D4EB34-9909-C547-8C99-9221F56A9D78}"/>
                </a:ext>
              </a:extLst>
            </p:cNvPr>
            <p:cNvSpPr/>
            <p:nvPr/>
          </p:nvSpPr>
          <p:spPr>
            <a:xfrm rot="10800000">
              <a:off x="10732979" y="3544421"/>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F610A59D-E646-B441-B0DF-BC13D6EFA5DA}"/>
                </a:ext>
              </a:extLst>
            </p:cNvPr>
            <p:cNvSpPr/>
            <p:nvPr/>
          </p:nvSpPr>
          <p:spPr>
            <a:xfrm>
              <a:off x="11201553" y="3600027"/>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697DB36A-3BDF-AA45-9C90-6A836C8A0526}"/>
                </a:ext>
              </a:extLst>
            </p:cNvPr>
            <p:cNvSpPr/>
            <p:nvPr/>
          </p:nvSpPr>
          <p:spPr>
            <a:xfrm rot="10800000">
              <a:off x="11201552" y="4218345"/>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69B65C17-07BC-A84A-9FAF-16CF4F535107}"/>
                </a:ext>
              </a:extLst>
            </p:cNvPr>
            <p:cNvSpPr/>
            <p:nvPr/>
          </p:nvSpPr>
          <p:spPr>
            <a:xfrm>
              <a:off x="9465415" y="5351037"/>
              <a:ext cx="613059" cy="458953"/>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F1E80829-17DD-8143-962A-8BC3866EC898}"/>
                </a:ext>
              </a:extLst>
            </p:cNvPr>
            <p:cNvSpPr/>
            <p:nvPr/>
          </p:nvSpPr>
          <p:spPr>
            <a:xfrm rot="10800000">
              <a:off x="8796054" y="4684640"/>
              <a:ext cx="613059" cy="458953"/>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B1385AF-1E75-A14A-A1C8-94B16F68C84C}"/>
                </a:ext>
              </a:extLst>
            </p:cNvPr>
            <p:cNvSpPr/>
            <p:nvPr/>
          </p:nvSpPr>
          <p:spPr>
            <a:xfrm>
              <a:off x="8796055" y="4225687"/>
              <a:ext cx="613059" cy="458953"/>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B688720-7394-C04A-9525-FC8D8983462D}"/>
                </a:ext>
              </a:extLst>
            </p:cNvPr>
            <p:cNvSpPr/>
            <p:nvPr/>
          </p:nvSpPr>
          <p:spPr>
            <a:xfrm>
              <a:off x="11429639" y="676405"/>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C3DF6572-915C-8F4C-AE31-8F073BF4FCA6}"/>
                </a:ext>
              </a:extLst>
            </p:cNvPr>
            <p:cNvSpPr/>
            <p:nvPr/>
          </p:nvSpPr>
          <p:spPr>
            <a:xfrm rot="10800000">
              <a:off x="11429637" y="1797931"/>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8CE85D06-6B13-6046-86CD-571A0A453675}"/>
                </a:ext>
              </a:extLst>
            </p:cNvPr>
            <p:cNvSpPr/>
            <p:nvPr/>
          </p:nvSpPr>
          <p:spPr>
            <a:xfrm rot="10800000">
              <a:off x="10001145" y="4978503"/>
              <a:ext cx="401094" cy="300270"/>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C6252674-EDFE-264C-8242-4FFFD44D8006}"/>
                </a:ext>
              </a:extLst>
            </p:cNvPr>
            <p:cNvSpPr/>
            <p:nvPr/>
          </p:nvSpPr>
          <p:spPr>
            <a:xfrm>
              <a:off x="8478550" y="3436582"/>
              <a:ext cx="401094" cy="300270"/>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73DC5638-9B9E-E44E-B012-B1655B8A9183}"/>
                </a:ext>
              </a:extLst>
            </p:cNvPr>
            <p:cNvSpPr/>
            <p:nvPr/>
          </p:nvSpPr>
          <p:spPr>
            <a:xfrm>
              <a:off x="10560298" y="3911608"/>
              <a:ext cx="221130" cy="165545"/>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9DF77F6D-15B2-F44E-8493-2C4FB3AD4AEF}"/>
                </a:ext>
              </a:extLst>
            </p:cNvPr>
            <p:cNvSpPr/>
            <p:nvPr/>
          </p:nvSpPr>
          <p:spPr>
            <a:xfrm rot="10800000">
              <a:off x="10924816" y="6039467"/>
              <a:ext cx="221130" cy="165545"/>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CC9712F2-DBB0-EB49-A265-FB8FE26944BA}"/>
                </a:ext>
              </a:extLst>
            </p:cNvPr>
            <p:cNvSpPr/>
            <p:nvPr/>
          </p:nvSpPr>
          <p:spPr>
            <a:xfrm rot="10800000">
              <a:off x="8157134" y="1651419"/>
              <a:ext cx="221130" cy="165545"/>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F7ACE385-955A-B841-B438-253CC0E34CA9}"/>
                </a:ext>
              </a:extLst>
            </p:cNvPr>
            <p:cNvSpPr/>
            <p:nvPr/>
          </p:nvSpPr>
          <p:spPr>
            <a:xfrm>
              <a:off x="11586492" y="2465841"/>
              <a:ext cx="221130" cy="165545"/>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55C872AD-C2BA-6D4A-8613-FF8043854EE2}"/>
                </a:ext>
              </a:extLst>
            </p:cNvPr>
            <p:cNvSpPr/>
            <p:nvPr/>
          </p:nvSpPr>
          <p:spPr>
            <a:xfrm>
              <a:off x="8875258" y="425489"/>
              <a:ext cx="164136" cy="122877"/>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8D4C9B7E-F300-CB4F-B775-24008C940E4E}"/>
                </a:ext>
              </a:extLst>
            </p:cNvPr>
            <p:cNvSpPr/>
            <p:nvPr/>
          </p:nvSpPr>
          <p:spPr>
            <a:xfrm rot="10800000">
              <a:off x="11900905" y="4908188"/>
              <a:ext cx="164136" cy="122877"/>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CF9866D-3912-2449-B47F-3BD9ACC74752}"/>
                </a:ext>
              </a:extLst>
            </p:cNvPr>
            <p:cNvSpPr/>
            <p:nvPr/>
          </p:nvSpPr>
          <p:spPr>
            <a:xfrm>
              <a:off x="9494499" y="1271969"/>
              <a:ext cx="401094" cy="300270"/>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F8BDEF90-F9B1-E243-A250-DD6F1B13DA60}"/>
                </a:ext>
              </a:extLst>
            </p:cNvPr>
            <p:cNvSpPr/>
            <p:nvPr/>
          </p:nvSpPr>
          <p:spPr>
            <a:xfrm rot="10800000">
              <a:off x="7203068" y="-14628"/>
              <a:ext cx="1592986" cy="1192554"/>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7">
            <a:extLst>
              <a:ext uri="{FF2B5EF4-FFF2-40B4-BE49-F238E27FC236}">
                <a16:creationId xmlns:a16="http://schemas.microsoft.com/office/drawing/2014/main" id="{92BB696F-6DA0-0444-A5A0-6825744A17A8}"/>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arallelogram 10">
            <a:extLst>
              <a:ext uri="{FF2B5EF4-FFF2-40B4-BE49-F238E27FC236}">
                <a16:creationId xmlns:a16="http://schemas.microsoft.com/office/drawing/2014/main" id="{D0FA9C7A-6421-334E-8F34-4134177C0E26}"/>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3867FB2-2478-0541-B90B-F9D40114C038}"/>
              </a:ext>
            </a:extLst>
          </p:cNvPr>
          <p:cNvSpPr txBox="1"/>
          <p:nvPr/>
        </p:nvSpPr>
        <p:spPr>
          <a:xfrm>
            <a:off x="274320" y="91440"/>
            <a:ext cx="8471154"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DIRECT + INDIRECT COSTS</a:t>
            </a:r>
          </a:p>
        </p:txBody>
      </p:sp>
      <p:sp>
        <p:nvSpPr>
          <p:cNvPr id="9" name="TextBox 8">
            <a:extLst>
              <a:ext uri="{FF2B5EF4-FFF2-40B4-BE49-F238E27FC236}">
                <a16:creationId xmlns:a16="http://schemas.microsoft.com/office/drawing/2014/main" id="{37BF67AA-1A98-AF4B-8C57-AC95FBE4D907}"/>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DIRECT + INDIRECT COSTS</a:t>
            </a:r>
          </a:p>
        </p:txBody>
      </p:sp>
      <p:sp>
        <p:nvSpPr>
          <p:cNvPr id="7" name="TextBox 6">
            <a:extLst>
              <a:ext uri="{FF2B5EF4-FFF2-40B4-BE49-F238E27FC236}">
                <a16:creationId xmlns:a16="http://schemas.microsoft.com/office/drawing/2014/main" id="{B0668946-8741-A847-969C-877B607C72E5}"/>
              </a:ext>
            </a:extLst>
          </p:cNvPr>
          <p:cNvSpPr txBox="1"/>
          <p:nvPr/>
        </p:nvSpPr>
        <p:spPr>
          <a:xfrm>
            <a:off x="274320" y="900422"/>
            <a:ext cx="5821679" cy="584775"/>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Provide a detailed breakdown of the costs associated with your recommended changes.</a:t>
            </a:r>
          </a:p>
        </p:txBody>
      </p:sp>
    </p:spTree>
    <p:extLst>
      <p:ext uri="{BB962C8B-B14F-4D97-AF65-F5344CB8AC3E}">
        <p14:creationId xmlns:p14="http://schemas.microsoft.com/office/powerpoint/2010/main" val="263770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1B7E48-4A02-444F-963A-D6DBBEE435A3}"/>
              </a:ext>
            </a:extLst>
          </p:cNvPr>
          <p:cNvGrpSpPr/>
          <p:nvPr/>
        </p:nvGrpSpPr>
        <p:grpSpPr>
          <a:xfrm>
            <a:off x="7203068" y="-14628"/>
            <a:ext cx="5724680" cy="6219640"/>
            <a:chOff x="7203068" y="-14628"/>
            <a:chExt cx="5724680" cy="6219640"/>
          </a:xfrm>
          <a:solidFill>
            <a:schemeClr val="bg1">
              <a:alpha val="30000"/>
            </a:schemeClr>
          </a:solidFill>
        </p:grpSpPr>
        <p:sp>
          <p:nvSpPr>
            <p:cNvPr id="8" name="Triangle 7">
              <a:extLst>
                <a:ext uri="{FF2B5EF4-FFF2-40B4-BE49-F238E27FC236}">
                  <a16:creationId xmlns:a16="http://schemas.microsoft.com/office/drawing/2014/main" id="{C1F95B41-1F70-5541-A0B1-E31F6CB382D1}"/>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D3145F68-25BF-6F45-9133-78D5A5614430}"/>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2661B42-CFB6-BF43-BDC1-243E3C22207A}"/>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09A7C49-973C-FD42-AB70-5B57BBDB1D85}"/>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A49B51FE-E6AA-5A45-BD6C-DA4BF7C9EC64}"/>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DCC5E1A3-499A-4A42-912A-329D6FA81565}"/>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7478C905-13B8-3549-A925-632AF93DA529}"/>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EBBDD6DB-9153-F84A-8A6D-72FB50473A0B}"/>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0F2B7324-B883-D04D-AA46-6BD0AF8386FA}"/>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E2E2A6B5-3297-124A-A02B-7888670A8E19}"/>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56579292-2F63-8344-B4D4-B3104A9FF118}"/>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7246C88E-4533-0C4B-B184-73C1B498B8FC}"/>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3EC3B23-B8B6-1B4A-9899-999384E3DFAC}"/>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3680E3CF-DB8A-9047-B4CD-2F5BA9988567}"/>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70F9821-7B32-5942-B3E7-D8C865439557}"/>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17F49CF0-4F75-364D-B8B3-83A0B12E6A7E}"/>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7448E9F5-8215-3D44-85D0-A590CF9868BA}"/>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90090464-F536-8E4A-BD6E-7EB365238ABE}"/>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AA7D07E8-B811-E14D-8E65-1E5D7F4AE6EB}"/>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8947FF-57CA-D249-96E7-117F9769097F}"/>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F04D09A2-2F95-5241-9100-2219D93B2329}"/>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1BDF32AB-DA0A-0D43-859F-2CD7DBE58638}"/>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533EC0E-E681-8649-8038-EE2C8D3B5CE1}"/>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A5A29F83-7BB5-764B-95A1-F84D70156B63}"/>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EDC38598-9CCC-964F-BB5E-C1A27ACDCC44}"/>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E5DB76-E9E8-AD4D-8A0B-33AC626B474D}"/>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74D31C-5D26-2048-8B9C-61EF38B28DBD}"/>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2860D12-6A71-8F44-A957-3AA8E8D3B48D}"/>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COMMENTS</a:t>
            </a:r>
          </a:p>
        </p:txBody>
      </p:sp>
      <p:sp>
        <p:nvSpPr>
          <p:cNvPr id="9" name="TextBox 8">
            <a:extLst>
              <a:ext uri="{FF2B5EF4-FFF2-40B4-BE49-F238E27FC236}">
                <a16:creationId xmlns:a16="http://schemas.microsoft.com/office/drawing/2014/main" id="{E6EEB223-E166-A54F-887F-3F76EDC4E433}"/>
              </a:ext>
            </a:extLst>
          </p:cNvPr>
          <p:cNvSpPr txBox="1"/>
          <p:nvPr/>
        </p:nvSpPr>
        <p:spPr>
          <a:xfrm>
            <a:off x="0" y="6477000"/>
            <a:ext cx="11373258"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BUSINESS CASE FOR RCCP CHANGE PRESENTATION  –  COMMENTS</a:t>
            </a:r>
          </a:p>
        </p:txBody>
      </p:sp>
      <p:sp>
        <p:nvSpPr>
          <p:cNvPr id="40" name="TextBox 39">
            <a:extLst>
              <a:ext uri="{FF2B5EF4-FFF2-40B4-BE49-F238E27FC236}">
                <a16:creationId xmlns:a16="http://schemas.microsoft.com/office/drawing/2014/main" id="{B4AB5188-B064-5C48-B30B-02EFC1DDEB28}"/>
              </a:ext>
            </a:extLst>
          </p:cNvPr>
          <p:cNvSpPr txBox="1"/>
          <p:nvPr/>
        </p:nvSpPr>
        <p:spPr>
          <a:xfrm>
            <a:off x="391531" y="1135789"/>
            <a:ext cx="9221323" cy="4683333"/>
          </a:xfrm>
          <a:prstGeom prst="rect">
            <a:avLst/>
          </a:prstGeom>
          <a:noFill/>
        </p:spPr>
        <p:txBody>
          <a:bodyPr wrap="square" rtlCol="0">
            <a:spAutoFit/>
          </a:bodyPr>
          <a:lstStyle/>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Duis autem vel eum iriure dolor in hendrerit in vulputate velit esse molestie consequat, vel illum dolore eu feugiat nulla facilisis.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At vero eros et accumsan et iusto odio dignissim qui blandit praesent luptatum zzril delenit augue duis dolore te feugait nulla facilisi.</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Ut wisi enim ad minim veniam, quis nostrud exerci tation ullamcorper suscipit lobortis nisl ut aliquip ex ea commodo consequat.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Tree>
    <p:extLst>
      <p:ext uri="{BB962C8B-B14F-4D97-AF65-F5344CB8AC3E}">
        <p14:creationId xmlns:p14="http://schemas.microsoft.com/office/powerpoint/2010/main" val="103672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106E6D4A-76D3-274D-A6DA-C6815A4AD8E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7" name="Parallelogram 16">
            <a:extLst>
              <a:ext uri="{FF2B5EF4-FFF2-40B4-BE49-F238E27FC236}">
                <a16:creationId xmlns:a16="http://schemas.microsoft.com/office/drawing/2014/main" id="{603DE3E8-BB3C-BC44-8A82-9B7EA20FA1F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87500" y="6477000"/>
            <a:ext cx="9785758"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BUSINESS CASE FOR RCCP CHANGE PRESENTATION</a:t>
            </a:r>
          </a:p>
        </p:txBody>
      </p:sp>
      <p:sp>
        <p:nvSpPr>
          <p:cNvPr id="11" name="TextBox 10">
            <a:extLst>
              <a:ext uri="{FF2B5EF4-FFF2-40B4-BE49-F238E27FC236}">
                <a16:creationId xmlns:a16="http://schemas.microsoft.com/office/drawing/2014/main" id="{D25B69A5-3B0C-C540-8CC8-9794435EA004}"/>
              </a:ext>
            </a:extLst>
          </p:cNvPr>
          <p:cNvSpPr txBox="1"/>
          <p:nvPr/>
        </p:nvSpPr>
        <p:spPr>
          <a:xfrm>
            <a:off x="552992" y="1564789"/>
            <a:ext cx="11221474" cy="923330"/>
          </a:xfrm>
          <a:prstGeom prst="rect">
            <a:avLst/>
          </a:prstGeom>
          <a:noFill/>
        </p:spPr>
        <p:txBody>
          <a:bodyPr wrap="square" rtlCol="0">
            <a:spAutoFit/>
          </a:bodyPr>
          <a:lstStyle/>
          <a:p>
            <a:r>
              <a:rPr lang="en-US" sz="5400" dirty="0">
                <a:latin typeface="Century Gothic" panose="020B0502020202020204" pitchFamily="34" charset="0"/>
              </a:rPr>
              <a:t>Business Case for RCCP Change</a:t>
            </a:r>
          </a:p>
        </p:txBody>
      </p:sp>
      <p:sp>
        <p:nvSpPr>
          <p:cNvPr id="9" name="TextBox 8">
            <a:extLst>
              <a:ext uri="{FF2B5EF4-FFF2-40B4-BE49-F238E27FC236}">
                <a16:creationId xmlns:a16="http://schemas.microsoft.com/office/drawing/2014/main" id="{BE98E647-E4C9-4B4B-888B-2F662C468983}"/>
              </a:ext>
            </a:extLst>
          </p:cNvPr>
          <p:cNvSpPr txBox="1"/>
          <p:nvPr/>
        </p:nvSpPr>
        <p:spPr>
          <a:xfrm>
            <a:off x="552992" y="3543420"/>
            <a:ext cx="7854449" cy="1015663"/>
          </a:xfrm>
          <a:prstGeom prst="rect">
            <a:avLst/>
          </a:prstGeom>
          <a:noFill/>
        </p:spPr>
        <p:txBody>
          <a:bodyPr wrap="square" rtlCol="0">
            <a:spAutoFit/>
          </a:bodyPr>
          <a:lstStyle/>
          <a:p>
            <a:r>
              <a:rPr lang="en-US" sz="2000" dirty="0">
                <a:latin typeface="Century Gothic" panose="020B0502020202020204" pitchFamily="34" charset="0"/>
              </a:rPr>
              <a:t>[ YOUR ORGANIZATION’S NAME ]</a:t>
            </a:r>
          </a:p>
          <a:p>
            <a:endParaRPr lang="en-US" sz="2000" dirty="0">
              <a:latin typeface="Century Gothic" panose="020B0502020202020204" pitchFamily="34" charset="0"/>
            </a:endParaRPr>
          </a:p>
          <a:p>
            <a:r>
              <a:rPr lang="en-US" sz="2000" dirty="0">
                <a:latin typeface="Century Gothic" panose="020B0502020202020204" pitchFamily="34" charset="0"/>
              </a:rPr>
              <a:t>[ DATE ]</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552992" y="2488119"/>
            <a:ext cx="11070972"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D75985B-2D6E-BB43-98FB-F676FE3A93C7}"/>
              </a:ext>
            </a:extLst>
          </p:cNvPr>
          <p:cNvSpPr txBox="1"/>
          <p:nvPr/>
        </p:nvSpPr>
        <p:spPr>
          <a:xfrm>
            <a:off x="568036" y="5157900"/>
            <a:ext cx="2932884" cy="477054"/>
          </a:xfrm>
          <a:prstGeom prst="rect">
            <a:avLst/>
          </a:prstGeom>
          <a:noFill/>
        </p:spPr>
        <p:txBody>
          <a:bodyPr wrap="square" rtlCol="0">
            <a:spAutoFit/>
          </a:bodyPr>
          <a:lstStyle/>
          <a:p>
            <a:r>
              <a:rPr lang="en-US" sz="1400" dirty="0">
                <a:latin typeface="Century Gothic" panose="020B0502020202020204" pitchFamily="34" charset="0"/>
              </a:rPr>
              <a:t>Document Control Information </a:t>
            </a:r>
            <a:r>
              <a:rPr lang="en-US" sz="1100" i="1" dirty="0">
                <a:latin typeface="Century Gothic" panose="020B0502020202020204" pitchFamily="34" charset="0"/>
              </a:rPr>
              <a:t>if applicable</a:t>
            </a:r>
            <a:endParaRPr lang="en-US" sz="1200" i="1" dirty="0">
              <a:latin typeface="Century Gothic" panose="020B0502020202020204" pitchFamily="34" charset="0"/>
            </a:endParaRPr>
          </a:p>
        </p:txBody>
      </p:sp>
      <p:grpSp>
        <p:nvGrpSpPr>
          <p:cNvPr id="5" name="Group 4">
            <a:extLst>
              <a:ext uri="{FF2B5EF4-FFF2-40B4-BE49-F238E27FC236}">
                <a16:creationId xmlns:a16="http://schemas.microsoft.com/office/drawing/2014/main" id="{4E0EE5F3-D17D-CA48-82C6-E9DA6E993C18}"/>
              </a:ext>
            </a:extLst>
          </p:cNvPr>
          <p:cNvGrpSpPr/>
          <p:nvPr/>
        </p:nvGrpSpPr>
        <p:grpSpPr>
          <a:xfrm>
            <a:off x="8691079" y="2905927"/>
            <a:ext cx="2975771" cy="2932884"/>
            <a:chOff x="8691079" y="2905927"/>
            <a:chExt cx="2975771" cy="2932884"/>
          </a:xfrm>
        </p:grpSpPr>
        <p:sp>
          <p:nvSpPr>
            <p:cNvPr id="15" name="Oval 14">
              <a:extLst>
                <a:ext uri="{FF2B5EF4-FFF2-40B4-BE49-F238E27FC236}">
                  <a16:creationId xmlns:a16="http://schemas.microsoft.com/office/drawing/2014/main" id="{BFDED863-2973-1644-9532-648285F6B0E9}"/>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Sphere">
              <a:extLst>
                <a:ext uri="{FF2B5EF4-FFF2-40B4-BE49-F238E27FC236}">
                  <a16:creationId xmlns:a16="http://schemas.microsoft.com/office/drawing/2014/main" id="{7FF51E6C-DF16-A74D-91FF-79A7D08FB1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9" name="TextBox 18">
              <a:extLst>
                <a:ext uri="{FF2B5EF4-FFF2-40B4-BE49-F238E27FC236}">
                  <a16:creationId xmlns:a16="http://schemas.microsoft.com/office/drawing/2014/main" id="{9EA10552-11D4-8049-A191-37D70CB0C373}"/>
                </a:ext>
              </a:extLst>
            </p:cNvPr>
            <p:cNvSpPr txBox="1"/>
            <p:nvPr/>
          </p:nvSpPr>
          <p:spPr>
            <a:xfrm>
              <a:off x="8691079" y="3522919"/>
              <a:ext cx="2947929" cy="923330"/>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5400" b="1" dirty="0">
                  <a:solidFill>
                    <a:schemeClr val="bg1"/>
                  </a:solidFill>
                  <a:latin typeface="Century Gothic" panose="020B0502020202020204" pitchFamily="34" charset="0"/>
                </a:rPr>
                <a:t>YOUR</a:t>
              </a:r>
            </a:p>
          </p:txBody>
        </p:sp>
        <p:sp>
          <p:nvSpPr>
            <p:cNvPr id="18" name="TextBox 17">
              <a:extLst>
                <a:ext uri="{FF2B5EF4-FFF2-40B4-BE49-F238E27FC236}">
                  <a16:creationId xmlns:a16="http://schemas.microsoft.com/office/drawing/2014/main" id="{769D8C00-9180-F641-B8B2-493180359EB8}"/>
                </a:ext>
              </a:extLst>
            </p:cNvPr>
            <p:cNvSpPr txBox="1"/>
            <p:nvPr/>
          </p:nvSpPr>
          <p:spPr>
            <a:xfrm>
              <a:off x="8718921" y="4149090"/>
              <a:ext cx="2947929" cy="1015663"/>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6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75015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579" y="6477000"/>
            <a:ext cx="11476462"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BUSINESS CONTINUITY CASE PRESENTATION | TABLE OF CONTENTS</a:t>
            </a:r>
          </a:p>
        </p:txBody>
      </p:sp>
      <p:sp>
        <p:nvSpPr>
          <p:cNvPr id="3" name="TextBox 2">
            <a:extLst>
              <a:ext uri="{FF2B5EF4-FFF2-40B4-BE49-F238E27FC236}">
                <a16:creationId xmlns:a16="http://schemas.microsoft.com/office/drawing/2014/main" id="{2F866523-4C8E-7643-889D-E7B32BD5DA74}"/>
              </a:ext>
            </a:extLst>
          </p:cNvPr>
          <p:cNvSpPr txBox="1"/>
          <p:nvPr/>
        </p:nvSpPr>
        <p:spPr>
          <a:xfrm>
            <a:off x="762531" y="969127"/>
            <a:ext cx="5689069" cy="4919745"/>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000" dirty="0">
                <a:latin typeface="Century Gothic" panose="020B0502020202020204" pitchFamily="34" charset="0"/>
              </a:rPr>
              <a:t>Background Information</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Current State of Production</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RCCP Analysis + Results</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Recommendations</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The Case for Change</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Impact of Proposed Change</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Implications of Not Proceeding</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Direct + Indirect Costs</a:t>
            </a:r>
          </a:p>
        </p:txBody>
      </p:sp>
      <p:sp>
        <p:nvSpPr>
          <p:cNvPr id="6" name="Rectangle 7">
            <a:extLst>
              <a:ext uri="{FF2B5EF4-FFF2-40B4-BE49-F238E27FC236}">
                <a16:creationId xmlns:a16="http://schemas.microsoft.com/office/drawing/2014/main" id="{7DA7D6E9-1A58-3442-80F3-E909FF80D351}"/>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7AC49129-57DC-CA40-A295-EFCEF17DC2B1}"/>
              </a:ext>
            </a:extLst>
          </p:cNvPr>
          <p:cNvSpPr txBox="1"/>
          <p:nvPr/>
        </p:nvSpPr>
        <p:spPr>
          <a:xfrm>
            <a:off x="2108200" y="6477000"/>
            <a:ext cx="9265058"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BUSINESS CASE FOR RCCP CHANGE  –  TABLE OF CONTENTS</a:t>
            </a:r>
          </a:p>
        </p:txBody>
      </p:sp>
      <p:sp>
        <p:nvSpPr>
          <p:cNvPr id="10" name="TextBox 9">
            <a:extLst>
              <a:ext uri="{FF2B5EF4-FFF2-40B4-BE49-F238E27FC236}">
                <a16:creationId xmlns:a16="http://schemas.microsoft.com/office/drawing/2014/main" id="{B8E7E99A-BD28-9A43-8CFC-C46176FDC45D}"/>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TABLE OF CONTENTS</a:t>
            </a:r>
          </a:p>
        </p:txBody>
      </p:sp>
      <p:sp>
        <p:nvSpPr>
          <p:cNvPr id="2" name="Triangle 1">
            <a:extLst>
              <a:ext uri="{FF2B5EF4-FFF2-40B4-BE49-F238E27FC236}">
                <a16:creationId xmlns:a16="http://schemas.microsoft.com/office/drawing/2014/main" id="{A7626DFD-05C3-E345-9755-921556524A17}"/>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C7AF8FF-CBAE-E943-B26A-5A30AE96295F}"/>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139B24A0-A7D8-B549-9E72-18348C426E8A}"/>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4C780170-D322-C144-845E-2A54AB81BAB5}"/>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CD93A536-96E5-5E49-B205-1EC852A97DAF}"/>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312FC566-2040-4E49-9136-C2A9FFFEE654}"/>
              </a:ext>
            </a:extLst>
          </p:cNvPr>
          <p:cNvSpPr/>
          <p:nvPr/>
        </p:nvSpPr>
        <p:spPr>
          <a:xfrm rot="10800000">
            <a:off x="11194576" y="5650626"/>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86D87AA9-9610-E143-A58A-76A7CE97D975}"/>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10E743B2-6334-F94A-86D7-605639E0B4AF}"/>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EE7677D2-CF79-C647-8DD3-39F23C2AFD7B}"/>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7AA56559-88F1-7F44-AC7A-7FB8E960F027}"/>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00CAA701-7870-0F4A-BF81-E8DD6AD26FF7}"/>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9003565C-9B76-EC44-842E-0FBAEAB0F60C}"/>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38439375-F2D4-804F-B8A7-4A0117247555}"/>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6F411320-B71B-FD48-A858-304AA18A3912}"/>
              </a:ext>
            </a:extLst>
          </p:cNvPr>
          <p:cNvSpPr/>
          <p:nvPr/>
        </p:nvSpPr>
        <p:spPr>
          <a:xfrm rot="10800000">
            <a:off x="9465414" y="5809990"/>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61A43D62-E76A-AD4D-9321-6636902DBDE4}"/>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8A03F259-7C52-FA4A-BBA6-8F297A9DF5CE}"/>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06C5EB85-590B-FA49-B00D-6FE3C00C321E}"/>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iangle 46">
            <a:extLst>
              <a:ext uri="{FF2B5EF4-FFF2-40B4-BE49-F238E27FC236}">
                <a16:creationId xmlns:a16="http://schemas.microsoft.com/office/drawing/2014/main" id="{7D698F61-7DA7-0447-BF41-BCC9E3F22EC6}"/>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2C80126D-D250-2F47-B288-0081044C08A8}"/>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B270604B-FFB0-E14F-9D6A-6762088BDE71}"/>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2F9E7C7E-C9C5-5C48-A6E8-095330ACD5A6}"/>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B15A489E-B48D-0846-89E8-889A39F12E3F}"/>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2B20BF75-0CE7-A84A-960D-C98056CAF691}"/>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931CDAF8-5F08-9846-BA32-DEE69C7AD908}"/>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7E88488-BBA8-1C40-9E9E-D8FE681AAD0E}"/>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3A782D11-3FAC-8A41-A467-8CBBCA7CFA5A}"/>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963687AB-DD69-7E48-A28B-1677FE269CAC}"/>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60A697E2-5307-5945-8E2C-4873D3011223}"/>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ACB61DA-D2CA-0644-9BF1-293E93B5F8AB}"/>
              </a:ext>
            </a:extLst>
          </p:cNvPr>
          <p:cNvSpPr/>
          <p:nvPr/>
        </p:nvSpPr>
        <p:spPr>
          <a:xfrm>
            <a:off x="585107" y="1067614"/>
            <a:ext cx="45719" cy="4789277"/>
          </a:xfrm>
          <a:prstGeom prst="rect">
            <a:avLst/>
          </a:prstGeom>
          <a:gradFill>
            <a:gsLst>
              <a:gs pos="0">
                <a:schemeClr val="bg1"/>
              </a:gs>
              <a:gs pos="100000">
                <a:schemeClr val="bg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21E2CCDE-7926-854B-BF97-288B33567F15}"/>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arallelogram 61">
            <a:extLst>
              <a:ext uri="{FF2B5EF4-FFF2-40B4-BE49-F238E27FC236}">
                <a16:creationId xmlns:a16="http://schemas.microsoft.com/office/drawing/2014/main" id="{1F2F67F8-C9C5-2D4B-903B-2C938A4D02B6}"/>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59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FDB3A66-2B64-2644-8BC3-6472DEC159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Parallelogram 11">
            <a:extLst>
              <a:ext uri="{FF2B5EF4-FFF2-40B4-BE49-F238E27FC236}">
                <a16:creationId xmlns:a16="http://schemas.microsoft.com/office/drawing/2014/main" id="{813059E5-DBF9-2E45-9650-439F2499D7D2}"/>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1B94520-8BDD-864B-9296-2BC959049B11}"/>
              </a:ext>
            </a:extLst>
          </p:cNvPr>
          <p:cNvSpPr txBox="1"/>
          <p:nvPr/>
        </p:nvSpPr>
        <p:spPr>
          <a:xfrm>
            <a:off x="274320" y="91440"/>
            <a:ext cx="8521810"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BACKGROUND INFORMATION</a:t>
            </a:r>
          </a:p>
        </p:txBody>
      </p:sp>
      <p:sp>
        <p:nvSpPr>
          <p:cNvPr id="10" name="TextBox 9">
            <a:extLst>
              <a:ext uri="{FF2B5EF4-FFF2-40B4-BE49-F238E27FC236}">
                <a16:creationId xmlns:a16="http://schemas.microsoft.com/office/drawing/2014/main" id="{44915D12-C7DA-8C47-879A-72614AEB820B}"/>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BACKGROUND INFORMATION</a:t>
            </a:r>
          </a:p>
        </p:txBody>
      </p:sp>
      <p:sp>
        <p:nvSpPr>
          <p:cNvPr id="2" name="TextBox 1">
            <a:extLst>
              <a:ext uri="{FF2B5EF4-FFF2-40B4-BE49-F238E27FC236}">
                <a16:creationId xmlns:a16="http://schemas.microsoft.com/office/drawing/2014/main" id="{208F6428-62DF-7846-9697-C163B338E45B}"/>
              </a:ext>
            </a:extLst>
          </p:cNvPr>
          <p:cNvSpPr txBox="1"/>
          <p:nvPr/>
        </p:nvSpPr>
        <p:spPr>
          <a:xfrm>
            <a:off x="487017" y="1013791"/>
            <a:ext cx="8994913" cy="369332"/>
          </a:xfrm>
          <a:prstGeom prst="rect">
            <a:avLst/>
          </a:prstGeom>
          <a:noFill/>
        </p:spPr>
        <p:txBody>
          <a:bodyPr wrap="square" rtlCol="0">
            <a:spAutoFit/>
          </a:bodyPr>
          <a:lstStyle/>
          <a:p>
            <a:pPr marL="285750" indent="-285750">
              <a:buClr>
                <a:srgbClr val="F0A622"/>
              </a:buClr>
              <a:buFont typeface="System Font Regular"/>
              <a:buChar char="⚬"/>
            </a:pPr>
            <a:r>
              <a:rPr lang="en-US" dirty="0">
                <a:latin typeface="Century Gothic" panose="020B0502020202020204" pitchFamily="34" charset="0"/>
              </a:rPr>
              <a:t>Provide details on why the change to production is important.</a:t>
            </a:r>
          </a:p>
        </p:txBody>
      </p:sp>
      <p:pic>
        <p:nvPicPr>
          <p:cNvPr id="6" name="Picture 5" descr="Shape&#10;&#10;Description automatically generated">
            <a:extLst>
              <a:ext uri="{FF2B5EF4-FFF2-40B4-BE49-F238E27FC236}">
                <a16:creationId xmlns:a16="http://schemas.microsoft.com/office/drawing/2014/main" id="{958470CC-FAA4-C447-8EE2-66E5C3F255C5}"/>
              </a:ext>
            </a:extLst>
          </p:cNvPr>
          <p:cNvPicPr>
            <a:picLocks noChangeAspect="1"/>
          </p:cNvPicPr>
          <p:nvPr/>
        </p:nvPicPr>
        <p:blipFill>
          <a:blip r:embed="rId3"/>
          <a:stretch>
            <a:fillRect/>
          </a:stretch>
        </p:blipFill>
        <p:spPr>
          <a:xfrm>
            <a:off x="8158369" y="368024"/>
            <a:ext cx="4800600" cy="5803900"/>
          </a:xfrm>
          <a:prstGeom prst="rect">
            <a:avLst/>
          </a:prstGeom>
        </p:spPr>
      </p:pic>
    </p:spTree>
    <p:extLst>
      <p:ext uri="{BB962C8B-B14F-4D97-AF65-F5344CB8AC3E}">
        <p14:creationId xmlns:p14="http://schemas.microsoft.com/office/powerpoint/2010/main" val="15216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565EE97-E1BD-564B-BE3C-CBBB689DBD35}"/>
              </a:ext>
            </a:extLst>
          </p:cNvPr>
          <p:cNvGrpSpPr/>
          <p:nvPr/>
        </p:nvGrpSpPr>
        <p:grpSpPr>
          <a:xfrm>
            <a:off x="7203068" y="-14628"/>
            <a:ext cx="5724680" cy="6219640"/>
            <a:chOff x="7203068" y="-14628"/>
            <a:chExt cx="5724680" cy="6219640"/>
          </a:xfrm>
          <a:solidFill>
            <a:schemeClr val="bg1">
              <a:alpha val="30000"/>
            </a:schemeClr>
          </a:solidFill>
        </p:grpSpPr>
        <p:sp>
          <p:nvSpPr>
            <p:cNvPr id="14" name="Triangle 13">
              <a:extLst>
                <a:ext uri="{FF2B5EF4-FFF2-40B4-BE49-F238E27FC236}">
                  <a16:creationId xmlns:a16="http://schemas.microsoft.com/office/drawing/2014/main" id="{17EEB8B9-E364-3048-9D5E-406A6BD8AF9B}"/>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026DB31-3646-3940-A859-DAFCA8D3D2C4}"/>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814CF4-793D-5B46-935F-E6B878DA9E46}"/>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DA7CFB8B-050F-8E4A-B816-2B95590594CF}"/>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997048AF-D476-6746-B80C-5E6F5913F7DA}"/>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BFE29EE-8BD3-324E-99A6-4E6DA7B8627F}"/>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3E183C31-5790-5F4F-B75F-B782D1E6E2DC}"/>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CAD44F5B-E5B9-684A-B908-23C24AE92933}"/>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54ACE22F-984A-0240-A0D0-44785ED9A2B2}"/>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84AE2891-1F5A-EB41-AB74-18A58756D5C7}"/>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E92885-8B57-D54F-AE6A-C9BC5A3A777E}"/>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70EA0F73-A408-7D49-92A7-B9EF90BDD89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C3213F55-3B81-2342-84F0-C8F071C42C1F}"/>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E902560F-2750-4843-97C4-4108D4A46E0D}"/>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F58AB52C-6B1A-5D43-9B16-8C95CB1DC82A}"/>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AA7D8814-4C26-AB49-BC9C-5A3B6F5279A5}"/>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3FF1E34D-5476-2F44-8386-728DC502BEA6}"/>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3FD5AAFC-CB78-A747-84D5-8BD57B30AD4F}"/>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5F3F56-B5FA-C047-A496-C0C398F13F4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251C53FC-1F30-0743-961D-985D0E290DE0}"/>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6037CF9A-8390-2043-93DA-D1CD2BEFB738}"/>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48873E0A-4030-194D-AF1B-E7578BFF99BC}"/>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D799733-9D9A-D741-B2A0-F4534BDF1099}"/>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F6F091F2-14CD-9940-A16F-9C8DADB0372F}"/>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A2752532-8AE2-954A-81DD-A17BA429A1F7}"/>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5B6259C7-7949-6D45-A651-9C8719DA903D}"/>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F2257C95-4761-EA48-95A7-6FC09CED27FA}"/>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7">
            <a:extLst>
              <a:ext uri="{FF2B5EF4-FFF2-40B4-BE49-F238E27FC236}">
                <a16:creationId xmlns:a16="http://schemas.microsoft.com/office/drawing/2014/main" id="{C2BFAC1D-8525-6949-99EB-4F1938F3783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Parallelogram 9">
            <a:extLst>
              <a:ext uri="{FF2B5EF4-FFF2-40B4-BE49-F238E27FC236}">
                <a16:creationId xmlns:a16="http://schemas.microsoft.com/office/drawing/2014/main" id="{6BBF9720-7AF3-EE42-B6EA-C60F1D76BEC2}"/>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CFB728C-AC98-2F44-8FE8-87B15EE9E6D2}"/>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CURRENT STATE OF PRODUCTION</a:t>
            </a:r>
          </a:p>
        </p:txBody>
      </p:sp>
      <p:sp>
        <p:nvSpPr>
          <p:cNvPr id="7" name="TextBox 6">
            <a:extLst>
              <a:ext uri="{FF2B5EF4-FFF2-40B4-BE49-F238E27FC236}">
                <a16:creationId xmlns:a16="http://schemas.microsoft.com/office/drawing/2014/main" id="{A939DDB5-3041-E44F-B1EB-85587AE42CDA}"/>
              </a:ext>
            </a:extLst>
          </p:cNvPr>
          <p:cNvSpPr txBox="1"/>
          <p:nvPr/>
        </p:nvSpPr>
        <p:spPr>
          <a:xfrm>
            <a:off x="274320" y="278022"/>
            <a:ext cx="7631207" cy="646331"/>
          </a:xfrm>
          <a:prstGeom prst="rect">
            <a:avLst/>
          </a:prstGeom>
          <a:noFill/>
        </p:spPr>
        <p:txBody>
          <a:bodyPr wrap="square" rtlCol="0">
            <a:spAutoFit/>
          </a:bodyPr>
          <a:lstStyle/>
          <a:p>
            <a:r>
              <a:rPr lang="en-US" sz="3600" dirty="0">
                <a:solidFill>
                  <a:schemeClr val="tx1">
                    <a:lumMod val="65000"/>
                    <a:lumOff val="35000"/>
                  </a:schemeClr>
                </a:solidFill>
                <a:latin typeface="Century Gothic" panose="020B0502020202020204" pitchFamily="34" charset="0"/>
              </a:rPr>
              <a:t>MASTER PRODUCTION SCHEDULE</a:t>
            </a:r>
          </a:p>
        </p:txBody>
      </p:sp>
      <p:sp>
        <p:nvSpPr>
          <p:cNvPr id="8" name="TextBox 7">
            <a:extLst>
              <a:ext uri="{FF2B5EF4-FFF2-40B4-BE49-F238E27FC236}">
                <a16:creationId xmlns:a16="http://schemas.microsoft.com/office/drawing/2014/main" id="{4FD17D02-924C-B348-9E78-DFA7CDF1B38B}"/>
              </a:ext>
            </a:extLst>
          </p:cNvPr>
          <p:cNvSpPr txBox="1"/>
          <p:nvPr/>
        </p:nvSpPr>
        <p:spPr>
          <a:xfrm>
            <a:off x="274320" y="900423"/>
            <a:ext cx="8159561" cy="338554"/>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Provide your current master production schedule.</a:t>
            </a:r>
          </a:p>
        </p:txBody>
      </p:sp>
      <p:sp>
        <p:nvSpPr>
          <p:cNvPr id="41" name="TextBox 40">
            <a:extLst>
              <a:ext uri="{FF2B5EF4-FFF2-40B4-BE49-F238E27FC236}">
                <a16:creationId xmlns:a16="http://schemas.microsoft.com/office/drawing/2014/main" id="{21517C83-9B0D-AB4D-90F6-27FC53029198}"/>
              </a:ext>
            </a:extLst>
          </p:cNvPr>
          <p:cNvSpPr txBox="1"/>
          <p:nvPr/>
        </p:nvSpPr>
        <p:spPr>
          <a:xfrm>
            <a:off x="274320" y="3013608"/>
            <a:ext cx="7631207" cy="646331"/>
          </a:xfrm>
          <a:prstGeom prst="rect">
            <a:avLst/>
          </a:prstGeom>
          <a:noFill/>
        </p:spPr>
        <p:txBody>
          <a:bodyPr wrap="square" rtlCol="0">
            <a:spAutoFit/>
          </a:bodyPr>
          <a:lstStyle/>
          <a:p>
            <a:r>
              <a:rPr lang="en-US" sz="3600" dirty="0">
                <a:solidFill>
                  <a:schemeClr val="tx1">
                    <a:lumMod val="65000"/>
                    <a:lumOff val="35000"/>
                  </a:schemeClr>
                </a:solidFill>
                <a:latin typeface="Century Gothic" panose="020B0502020202020204" pitchFamily="34" charset="0"/>
              </a:rPr>
              <a:t>PREVIOUS SCHEDULE &amp; ANALYSIS</a:t>
            </a:r>
          </a:p>
        </p:txBody>
      </p:sp>
      <p:sp>
        <p:nvSpPr>
          <p:cNvPr id="42" name="TextBox 41">
            <a:extLst>
              <a:ext uri="{FF2B5EF4-FFF2-40B4-BE49-F238E27FC236}">
                <a16:creationId xmlns:a16="http://schemas.microsoft.com/office/drawing/2014/main" id="{47086C03-5557-254B-AE40-26AF07241769}"/>
              </a:ext>
            </a:extLst>
          </p:cNvPr>
          <p:cNvSpPr txBox="1"/>
          <p:nvPr/>
        </p:nvSpPr>
        <p:spPr>
          <a:xfrm>
            <a:off x="274320" y="3636009"/>
            <a:ext cx="8159561" cy="584775"/>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Provide a master production schedule from a previous time period along with an analysis of whether that planned production actually met the demand.</a:t>
            </a:r>
          </a:p>
        </p:txBody>
      </p:sp>
    </p:spTree>
    <p:extLst>
      <p:ext uri="{BB962C8B-B14F-4D97-AF65-F5344CB8AC3E}">
        <p14:creationId xmlns:p14="http://schemas.microsoft.com/office/powerpoint/2010/main" val="8135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F7D851-D25B-CE40-837C-AA05D9A5F2CE}"/>
              </a:ext>
            </a:extLst>
          </p:cNvPr>
          <p:cNvPicPr>
            <a:picLocks noChangeAspect="1"/>
          </p:cNvPicPr>
          <p:nvPr/>
        </p:nvPicPr>
        <p:blipFill>
          <a:blip r:embed="rId3"/>
          <a:stretch>
            <a:fillRect/>
          </a:stretch>
        </p:blipFill>
        <p:spPr>
          <a:xfrm>
            <a:off x="0" y="-179360"/>
            <a:ext cx="13270603" cy="6793520"/>
          </a:xfrm>
          <a:prstGeom prst="rect">
            <a:avLst/>
          </a:prstGeom>
        </p:spPr>
      </p:pic>
      <p:sp>
        <p:nvSpPr>
          <p:cNvPr id="10" name="Rectangle 7">
            <a:extLst>
              <a:ext uri="{FF2B5EF4-FFF2-40B4-BE49-F238E27FC236}">
                <a16:creationId xmlns:a16="http://schemas.microsoft.com/office/drawing/2014/main" id="{E216C567-9AC0-DA4E-8717-204B0824C81B}"/>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arallelogram 10">
            <a:extLst>
              <a:ext uri="{FF2B5EF4-FFF2-40B4-BE49-F238E27FC236}">
                <a16:creationId xmlns:a16="http://schemas.microsoft.com/office/drawing/2014/main" id="{FA48E4DA-99B1-B04E-8674-763A3B4A3C10}"/>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574A450-A861-9D46-A053-11649DAD3658}"/>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RCCP ANALYSIS + RESULTS</a:t>
            </a:r>
          </a:p>
        </p:txBody>
      </p:sp>
      <p:sp>
        <p:nvSpPr>
          <p:cNvPr id="9" name="TextBox 8">
            <a:extLst>
              <a:ext uri="{FF2B5EF4-FFF2-40B4-BE49-F238E27FC236}">
                <a16:creationId xmlns:a16="http://schemas.microsoft.com/office/drawing/2014/main" id="{86C5A2FF-10D6-364C-8F24-0ADC673CB880}"/>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RCCP ANALYSIS + RESULTS</a:t>
            </a:r>
          </a:p>
        </p:txBody>
      </p:sp>
      <p:sp>
        <p:nvSpPr>
          <p:cNvPr id="7" name="TextBox 6">
            <a:extLst>
              <a:ext uri="{FF2B5EF4-FFF2-40B4-BE49-F238E27FC236}">
                <a16:creationId xmlns:a16="http://schemas.microsoft.com/office/drawing/2014/main" id="{98EB9050-E1D9-EE4C-8121-BFADEE238BA0}"/>
              </a:ext>
            </a:extLst>
          </p:cNvPr>
          <p:cNvSpPr txBox="1"/>
          <p:nvPr/>
        </p:nvSpPr>
        <p:spPr>
          <a:xfrm>
            <a:off x="274320" y="900423"/>
            <a:ext cx="8521950" cy="830997"/>
          </a:xfrm>
          <a:prstGeom prst="rect">
            <a:avLst/>
          </a:prstGeom>
          <a:noFill/>
        </p:spPr>
        <p:txBody>
          <a:bodyPr wrap="square" rtlCol="0">
            <a:spAutoFit/>
          </a:bodyPr>
          <a:lstStyle/>
          <a:p>
            <a:pPr marL="285750" indent="-285750" fontAlgn="ctr">
              <a:lnSpc>
                <a:spcPct val="150000"/>
              </a:lnSpc>
              <a:spcBef>
                <a:spcPts val="1400"/>
              </a:spcBef>
              <a:buClr>
                <a:schemeClr val="bg1"/>
              </a:buClr>
              <a:buSzPct val="150000"/>
              <a:buFont typeface="Arial" panose="020B0604020202020204" pitchFamily="34" charset="0"/>
              <a:buChar char="•"/>
            </a:pPr>
            <a:r>
              <a:rPr lang="en-US" sz="1600" dirty="0">
                <a:solidFill>
                  <a:srgbClr val="000000"/>
                </a:solidFill>
                <a:latin typeface="Century Gothic" panose="020B0502020202020204" pitchFamily="34" charset="0"/>
              </a:rPr>
              <a:t>Use the data from the RCCP template to demonstrate demand, capacity, workload, and deltas.</a:t>
            </a:r>
          </a:p>
        </p:txBody>
      </p:sp>
    </p:spTree>
    <p:extLst>
      <p:ext uri="{BB962C8B-B14F-4D97-AF65-F5344CB8AC3E}">
        <p14:creationId xmlns:p14="http://schemas.microsoft.com/office/powerpoint/2010/main" val="43930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5C26EC-DD62-CA43-AAFD-2D38F6F8A847}"/>
              </a:ext>
            </a:extLst>
          </p:cNvPr>
          <p:cNvPicPr>
            <a:picLocks noChangeAspect="1"/>
          </p:cNvPicPr>
          <p:nvPr/>
        </p:nvPicPr>
        <p:blipFill>
          <a:blip r:embed="rId3"/>
          <a:stretch>
            <a:fillRect/>
          </a:stretch>
        </p:blipFill>
        <p:spPr>
          <a:xfrm>
            <a:off x="0" y="-6607"/>
            <a:ext cx="12192000" cy="6483607"/>
          </a:xfrm>
          <a:prstGeom prst="rect">
            <a:avLst/>
          </a:prstGeom>
        </p:spPr>
      </p:pic>
      <p:sp>
        <p:nvSpPr>
          <p:cNvPr id="10" name="Rectangle 7">
            <a:extLst>
              <a:ext uri="{FF2B5EF4-FFF2-40B4-BE49-F238E27FC236}">
                <a16:creationId xmlns:a16="http://schemas.microsoft.com/office/drawing/2014/main" id="{5007240F-1F80-E44D-9F88-36464A7D39C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arallelogram 10">
            <a:extLst>
              <a:ext uri="{FF2B5EF4-FFF2-40B4-BE49-F238E27FC236}">
                <a16:creationId xmlns:a16="http://schemas.microsoft.com/office/drawing/2014/main" id="{6489724C-6257-1F49-BF1B-FD87032C59D0}"/>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929B265-ABC7-F44B-ADE1-33EC47EC359B}"/>
              </a:ext>
            </a:extLst>
          </p:cNvPr>
          <p:cNvSpPr txBox="1"/>
          <p:nvPr/>
        </p:nvSpPr>
        <p:spPr>
          <a:xfrm>
            <a:off x="274320" y="91440"/>
            <a:ext cx="9253160"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RECOMMENDATIONS</a:t>
            </a:r>
          </a:p>
        </p:txBody>
      </p:sp>
      <p:sp>
        <p:nvSpPr>
          <p:cNvPr id="9" name="TextBox 8">
            <a:extLst>
              <a:ext uri="{FF2B5EF4-FFF2-40B4-BE49-F238E27FC236}">
                <a16:creationId xmlns:a16="http://schemas.microsoft.com/office/drawing/2014/main" id="{9A1E2D3F-FFDC-CE4E-90D1-6DF65B39B9D1}"/>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RECOMMENDATIONS</a:t>
            </a:r>
          </a:p>
        </p:txBody>
      </p:sp>
      <p:sp>
        <p:nvSpPr>
          <p:cNvPr id="12" name="TextBox 11">
            <a:extLst>
              <a:ext uri="{FF2B5EF4-FFF2-40B4-BE49-F238E27FC236}">
                <a16:creationId xmlns:a16="http://schemas.microsoft.com/office/drawing/2014/main" id="{AC178504-2D5E-FD42-8DB3-00F595351CCD}"/>
              </a:ext>
            </a:extLst>
          </p:cNvPr>
          <p:cNvSpPr txBox="1"/>
          <p:nvPr/>
        </p:nvSpPr>
        <p:spPr>
          <a:xfrm>
            <a:off x="274320" y="900422"/>
            <a:ext cx="5821679" cy="584775"/>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Include recommendations for change to workload or capacity based on RCCP findings.</a:t>
            </a:r>
          </a:p>
        </p:txBody>
      </p:sp>
    </p:spTree>
    <p:extLst>
      <p:ext uri="{BB962C8B-B14F-4D97-AF65-F5344CB8AC3E}">
        <p14:creationId xmlns:p14="http://schemas.microsoft.com/office/powerpoint/2010/main" val="361973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C6877B3-BC94-2F41-AAC6-951A725E163C}"/>
              </a:ext>
            </a:extLst>
          </p:cNvPr>
          <p:cNvGrpSpPr/>
          <p:nvPr/>
        </p:nvGrpSpPr>
        <p:grpSpPr>
          <a:xfrm>
            <a:off x="7203068" y="-14628"/>
            <a:ext cx="5724680" cy="6219640"/>
            <a:chOff x="7203068" y="-14628"/>
            <a:chExt cx="5724680" cy="6219640"/>
          </a:xfrm>
          <a:solidFill>
            <a:schemeClr val="bg1">
              <a:alpha val="30000"/>
            </a:schemeClr>
          </a:solidFill>
        </p:grpSpPr>
        <p:sp>
          <p:nvSpPr>
            <p:cNvPr id="14" name="Triangle 13">
              <a:extLst>
                <a:ext uri="{FF2B5EF4-FFF2-40B4-BE49-F238E27FC236}">
                  <a16:creationId xmlns:a16="http://schemas.microsoft.com/office/drawing/2014/main" id="{88C1C2BC-C6E0-AA42-A833-9623F7E0BF73}"/>
                </a:ext>
              </a:extLst>
            </p:cNvPr>
            <p:cNvSpPr/>
            <p:nvPr/>
          </p:nvSpPr>
          <p:spPr>
            <a:xfrm>
              <a:off x="8267700" y="1219200"/>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75CD448-6D3D-8045-AEAE-E01E8B8F0167}"/>
                </a:ext>
              </a:extLst>
            </p:cNvPr>
            <p:cNvSpPr/>
            <p:nvPr/>
          </p:nvSpPr>
          <p:spPr>
            <a:xfrm rot="10800000">
              <a:off x="8267698" y="2340726"/>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FD0DCB5-9378-EB48-B91D-2573BA7DC702}"/>
                </a:ext>
              </a:extLst>
            </p:cNvPr>
            <p:cNvSpPr/>
            <p:nvPr/>
          </p:nvSpPr>
          <p:spPr>
            <a:xfrm>
              <a:off x="9117614" y="2441587"/>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2AED910C-398D-EE47-87CB-698A50DE897D}"/>
                </a:ext>
              </a:extLst>
            </p:cNvPr>
            <p:cNvSpPr/>
            <p:nvPr/>
          </p:nvSpPr>
          <p:spPr>
            <a:xfrm rot="10800000">
              <a:off x="9117612" y="3563113"/>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EF69212C-62AA-2046-AA90-C98C084816F7}"/>
                </a:ext>
              </a:extLst>
            </p:cNvPr>
            <p:cNvSpPr/>
            <p:nvPr/>
          </p:nvSpPr>
          <p:spPr>
            <a:xfrm rot="10800000">
              <a:off x="9118598" y="-14627"/>
              <a:ext cx="3073402" cy="2300834"/>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B594805C-0688-D54D-B795-65BCF47F0CFC}"/>
                </a:ext>
              </a:extLst>
            </p:cNvPr>
            <p:cNvSpPr/>
            <p:nvPr/>
          </p:nvSpPr>
          <p:spPr>
            <a:xfrm>
              <a:off x="11194577" y="5032308"/>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A1C1DD32-7249-F04B-B4B0-B511B9F1CC03}"/>
                </a:ext>
              </a:extLst>
            </p:cNvPr>
            <p:cNvSpPr/>
            <p:nvPr/>
          </p:nvSpPr>
          <p:spPr>
            <a:xfrm rot="10800000">
              <a:off x="10726003" y="4976702"/>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CC08CA4-94B2-824F-AD7C-E813FB9C4337}"/>
                </a:ext>
              </a:extLst>
            </p:cNvPr>
            <p:cNvSpPr/>
            <p:nvPr/>
          </p:nvSpPr>
          <p:spPr>
            <a:xfrm>
              <a:off x="10726004" y="4358384"/>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1EEF6F76-DE1D-B746-B914-434DA92CDE4F}"/>
                </a:ext>
              </a:extLst>
            </p:cNvPr>
            <p:cNvSpPr/>
            <p:nvPr/>
          </p:nvSpPr>
          <p:spPr>
            <a:xfrm>
              <a:off x="10732980" y="2926103"/>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F927B53D-75EB-CC40-B4BA-EBF02A08A4EE}"/>
                </a:ext>
              </a:extLst>
            </p:cNvPr>
            <p:cNvSpPr/>
            <p:nvPr/>
          </p:nvSpPr>
          <p:spPr>
            <a:xfrm rot="10800000">
              <a:off x="10732979" y="3544421"/>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466674D3-4C03-B140-AB1A-8FAF74EE10B0}"/>
                </a:ext>
              </a:extLst>
            </p:cNvPr>
            <p:cNvSpPr/>
            <p:nvPr/>
          </p:nvSpPr>
          <p:spPr>
            <a:xfrm>
              <a:off x="11201553" y="3600027"/>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7C131279-A64A-3347-955E-9E5928F03999}"/>
                </a:ext>
              </a:extLst>
            </p:cNvPr>
            <p:cNvSpPr/>
            <p:nvPr/>
          </p:nvSpPr>
          <p:spPr>
            <a:xfrm rot="10800000">
              <a:off x="11201552" y="4218345"/>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E421666-6148-3144-9045-A599467DA0D7}"/>
                </a:ext>
              </a:extLst>
            </p:cNvPr>
            <p:cNvSpPr/>
            <p:nvPr/>
          </p:nvSpPr>
          <p:spPr>
            <a:xfrm>
              <a:off x="9465415" y="5351037"/>
              <a:ext cx="613059" cy="458953"/>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107ED96F-8761-9847-87FF-FBC851D4F15E}"/>
                </a:ext>
              </a:extLst>
            </p:cNvPr>
            <p:cNvSpPr/>
            <p:nvPr/>
          </p:nvSpPr>
          <p:spPr>
            <a:xfrm rot="10800000">
              <a:off x="8796054" y="4684640"/>
              <a:ext cx="613059" cy="458953"/>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BD00C9D7-DF1F-F742-80E7-40B9B62B61AF}"/>
                </a:ext>
              </a:extLst>
            </p:cNvPr>
            <p:cNvSpPr/>
            <p:nvPr/>
          </p:nvSpPr>
          <p:spPr>
            <a:xfrm>
              <a:off x="8796055" y="4225687"/>
              <a:ext cx="613059" cy="458953"/>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67EEC912-FE7B-994F-A469-0D8D580EC5EE}"/>
                </a:ext>
              </a:extLst>
            </p:cNvPr>
            <p:cNvSpPr/>
            <p:nvPr/>
          </p:nvSpPr>
          <p:spPr>
            <a:xfrm>
              <a:off x="11429639" y="676405"/>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82EBF72F-A4B6-2D41-8A4E-2172790AEF87}"/>
                </a:ext>
              </a:extLst>
            </p:cNvPr>
            <p:cNvSpPr/>
            <p:nvPr/>
          </p:nvSpPr>
          <p:spPr>
            <a:xfrm rot="10800000">
              <a:off x="11429637" y="1797931"/>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3CD0031-697B-4248-920F-BD210F7C4715}"/>
                </a:ext>
              </a:extLst>
            </p:cNvPr>
            <p:cNvSpPr/>
            <p:nvPr/>
          </p:nvSpPr>
          <p:spPr>
            <a:xfrm rot="10800000">
              <a:off x="10001145" y="4978503"/>
              <a:ext cx="401094" cy="300270"/>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3C06B25C-3FB5-D141-B3C0-F873525A84CB}"/>
                </a:ext>
              </a:extLst>
            </p:cNvPr>
            <p:cNvSpPr/>
            <p:nvPr/>
          </p:nvSpPr>
          <p:spPr>
            <a:xfrm>
              <a:off x="8478550" y="3436582"/>
              <a:ext cx="401094" cy="300270"/>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AB1DB588-1EB0-3744-9430-CAC80B0FB1F3}"/>
                </a:ext>
              </a:extLst>
            </p:cNvPr>
            <p:cNvSpPr/>
            <p:nvPr/>
          </p:nvSpPr>
          <p:spPr>
            <a:xfrm>
              <a:off x="10560298" y="3911608"/>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E47BD4E-EEA8-954C-98C7-3C48E90B3616}"/>
                </a:ext>
              </a:extLst>
            </p:cNvPr>
            <p:cNvSpPr/>
            <p:nvPr/>
          </p:nvSpPr>
          <p:spPr>
            <a:xfrm rot="10800000">
              <a:off x="10924816" y="6039467"/>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411767D-2E6D-704F-B3FC-B00476653EEC}"/>
                </a:ext>
              </a:extLst>
            </p:cNvPr>
            <p:cNvSpPr/>
            <p:nvPr/>
          </p:nvSpPr>
          <p:spPr>
            <a:xfrm rot="10800000">
              <a:off x="8157134" y="1651419"/>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44DD58DB-89C4-1643-B976-F8D1A20C2CB2}"/>
                </a:ext>
              </a:extLst>
            </p:cNvPr>
            <p:cNvSpPr/>
            <p:nvPr/>
          </p:nvSpPr>
          <p:spPr>
            <a:xfrm>
              <a:off x="11586492" y="2465841"/>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F12417C6-6FC9-AA4E-B0A3-B5F9BABD212A}"/>
                </a:ext>
              </a:extLst>
            </p:cNvPr>
            <p:cNvSpPr/>
            <p:nvPr/>
          </p:nvSpPr>
          <p:spPr>
            <a:xfrm>
              <a:off x="8875258" y="425489"/>
              <a:ext cx="164136" cy="122877"/>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9065C589-04CC-5C4D-9242-17D861A9EFA7}"/>
                </a:ext>
              </a:extLst>
            </p:cNvPr>
            <p:cNvSpPr/>
            <p:nvPr/>
          </p:nvSpPr>
          <p:spPr>
            <a:xfrm rot="10800000">
              <a:off x="11900905" y="4908188"/>
              <a:ext cx="164136" cy="122877"/>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5A9EF7AB-342F-044E-BFE2-5FC7693AB610}"/>
                </a:ext>
              </a:extLst>
            </p:cNvPr>
            <p:cNvSpPr/>
            <p:nvPr/>
          </p:nvSpPr>
          <p:spPr>
            <a:xfrm>
              <a:off x="9494499" y="1271969"/>
              <a:ext cx="401094" cy="300270"/>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60E61EAE-FC4F-E74B-877C-CAAD15D0B69E}"/>
                </a:ext>
              </a:extLst>
            </p:cNvPr>
            <p:cNvSpPr/>
            <p:nvPr/>
          </p:nvSpPr>
          <p:spPr>
            <a:xfrm rot="10800000">
              <a:off x="7203068" y="-14628"/>
              <a:ext cx="1592986" cy="1192554"/>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7">
            <a:extLst>
              <a:ext uri="{FF2B5EF4-FFF2-40B4-BE49-F238E27FC236}">
                <a16:creationId xmlns:a16="http://schemas.microsoft.com/office/drawing/2014/main" id="{D54A41E8-4530-4047-B8DF-D0B0E14B9B4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Parallelogram 9">
            <a:extLst>
              <a:ext uri="{FF2B5EF4-FFF2-40B4-BE49-F238E27FC236}">
                <a16:creationId xmlns:a16="http://schemas.microsoft.com/office/drawing/2014/main" id="{1D1E2FC5-B712-A243-BDE2-4E61E6B730C8}"/>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B4D9C05-8F37-144A-843A-CE7B43B8EA95}"/>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THE CASE FOR CHANGE</a:t>
            </a:r>
          </a:p>
        </p:txBody>
      </p:sp>
      <p:sp>
        <p:nvSpPr>
          <p:cNvPr id="7" name="TextBox 6">
            <a:extLst>
              <a:ext uri="{FF2B5EF4-FFF2-40B4-BE49-F238E27FC236}">
                <a16:creationId xmlns:a16="http://schemas.microsoft.com/office/drawing/2014/main" id="{DFAD3E88-F300-1840-969E-08C174A5D153}"/>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THE CASE FOR CHANGE</a:t>
            </a:r>
          </a:p>
        </p:txBody>
      </p:sp>
      <p:sp>
        <p:nvSpPr>
          <p:cNvPr id="8" name="TextBox 7">
            <a:extLst>
              <a:ext uri="{FF2B5EF4-FFF2-40B4-BE49-F238E27FC236}">
                <a16:creationId xmlns:a16="http://schemas.microsoft.com/office/drawing/2014/main" id="{BAE994BF-77AA-534E-A938-B11627AE4A42}"/>
              </a:ext>
            </a:extLst>
          </p:cNvPr>
          <p:cNvSpPr txBox="1"/>
          <p:nvPr/>
        </p:nvSpPr>
        <p:spPr>
          <a:xfrm>
            <a:off x="274320" y="900423"/>
            <a:ext cx="8159561" cy="338554"/>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Explain why the change is important for the business and customer.</a:t>
            </a:r>
          </a:p>
        </p:txBody>
      </p:sp>
    </p:spTree>
    <p:extLst>
      <p:ext uri="{BB962C8B-B14F-4D97-AF65-F5344CB8AC3E}">
        <p14:creationId xmlns:p14="http://schemas.microsoft.com/office/powerpoint/2010/main" val="288274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8172B2E-D27C-CD41-A812-A5EBE68F2E09}"/>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Parallelogram 9">
            <a:extLst>
              <a:ext uri="{FF2B5EF4-FFF2-40B4-BE49-F238E27FC236}">
                <a16:creationId xmlns:a16="http://schemas.microsoft.com/office/drawing/2014/main" id="{8584D784-5554-8044-BED4-7EA55432E07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55609E4-5AB4-0643-9DA2-8D7942714E23}"/>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IMPACT OF PROPOSED CHANGE</a:t>
            </a:r>
          </a:p>
        </p:txBody>
      </p:sp>
      <p:sp>
        <p:nvSpPr>
          <p:cNvPr id="7" name="TextBox 6">
            <a:extLst>
              <a:ext uri="{FF2B5EF4-FFF2-40B4-BE49-F238E27FC236}">
                <a16:creationId xmlns:a16="http://schemas.microsoft.com/office/drawing/2014/main" id="{4954268B-1ADC-2246-A6FB-F0A6D3EBE733}"/>
              </a:ext>
            </a:extLst>
          </p:cNvPr>
          <p:cNvSpPr txBox="1"/>
          <p:nvPr/>
        </p:nvSpPr>
        <p:spPr>
          <a:xfrm>
            <a:off x="274321" y="215238"/>
            <a:ext cx="3688080" cy="1754326"/>
          </a:xfrm>
          <a:prstGeom prst="rect">
            <a:avLst/>
          </a:prstGeom>
          <a:noFill/>
        </p:spPr>
        <p:txBody>
          <a:bodyPr wrap="square" rtlCol="0">
            <a:spAutoFit/>
          </a:bodyPr>
          <a:lstStyle/>
          <a:p>
            <a:r>
              <a:rPr lang="en-US" sz="3600" dirty="0">
                <a:solidFill>
                  <a:schemeClr val="tx1">
                    <a:lumMod val="65000"/>
                    <a:lumOff val="35000"/>
                  </a:schemeClr>
                </a:solidFill>
                <a:latin typeface="Century Gothic" panose="020B0502020202020204" pitchFamily="34" charset="0"/>
              </a:rPr>
              <a:t>IMPACT OF PROPOSED CHANGE</a:t>
            </a:r>
          </a:p>
        </p:txBody>
      </p:sp>
      <p:sp>
        <p:nvSpPr>
          <p:cNvPr id="8" name="TextBox 7">
            <a:extLst>
              <a:ext uri="{FF2B5EF4-FFF2-40B4-BE49-F238E27FC236}">
                <a16:creationId xmlns:a16="http://schemas.microsoft.com/office/drawing/2014/main" id="{C312C24C-0022-7D47-9456-A4A8A53ED828}"/>
              </a:ext>
            </a:extLst>
          </p:cNvPr>
          <p:cNvSpPr txBox="1"/>
          <p:nvPr/>
        </p:nvSpPr>
        <p:spPr>
          <a:xfrm>
            <a:off x="274320" y="1969564"/>
            <a:ext cx="3474720" cy="738664"/>
          </a:xfrm>
          <a:prstGeom prst="rect">
            <a:avLst/>
          </a:prstGeom>
          <a:noFill/>
        </p:spPr>
        <p:txBody>
          <a:bodyPr wrap="square" rtlCol="0">
            <a:spAutoFit/>
          </a:bodyPr>
          <a:lstStyle/>
          <a:p>
            <a:pPr fontAlgn="ctr">
              <a:spcBef>
                <a:spcPts val="1400"/>
              </a:spcBef>
              <a:buClr>
                <a:srgbClr val="F0A622"/>
              </a:buClr>
              <a:buSzPct val="150000"/>
            </a:pPr>
            <a:r>
              <a:rPr lang="en-US" sz="1400" dirty="0">
                <a:solidFill>
                  <a:srgbClr val="000000"/>
                </a:solidFill>
                <a:latin typeface="Century Gothic" panose="020B0502020202020204" pitchFamily="34" charset="0"/>
              </a:rPr>
              <a:t>What is the overall impact of the proposed change – positive and negative?</a:t>
            </a:r>
          </a:p>
        </p:txBody>
      </p:sp>
      <p:sp>
        <p:nvSpPr>
          <p:cNvPr id="11" name="TextBox 10">
            <a:extLst>
              <a:ext uri="{FF2B5EF4-FFF2-40B4-BE49-F238E27FC236}">
                <a16:creationId xmlns:a16="http://schemas.microsoft.com/office/drawing/2014/main" id="{7852E541-00F6-964F-BB50-08865BFA140E}"/>
              </a:ext>
            </a:extLst>
          </p:cNvPr>
          <p:cNvSpPr txBox="1"/>
          <p:nvPr/>
        </p:nvSpPr>
        <p:spPr>
          <a:xfrm>
            <a:off x="4043680" y="1227614"/>
            <a:ext cx="3474720" cy="3934410"/>
          </a:xfrm>
          <a:prstGeom prst="rect">
            <a:avLst/>
          </a:prstGeom>
          <a:noFill/>
        </p:spPr>
        <p:txBody>
          <a:bodyPr wrap="square" rtlCol="0">
            <a:spAutoFit/>
          </a:bodyPr>
          <a:lstStyle/>
          <a:p>
            <a:pPr marL="285750" indent="-285750" fontAlgn="ctr">
              <a:spcBef>
                <a:spcPts val="1400"/>
              </a:spcBef>
              <a:buClr>
                <a:srgbClr val="F0A622"/>
              </a:buClr>
              <a:buSzPct val="150000"/>
              <a:buFont typeface="Arial" panose="020B0604020202020204" pitchFamily="34" charset="0"/>
              <a:buChar char="•"/>
            </a:pPr>
            <a:r>
              <a:rPr lang="en-US" sz="14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marL="285750" indent="-285750" fontAlgn="ctr">
              <a:spcBef>
                <a:spcPts val="1400"/>
              </a:spcBef>
              <a:buClr>
                <a:srgbClr val="F0A622"/>
              </a:buClr>
              <a:buSzPct val="150000"/>
              <a:buFont typeface="Arial" panose="020B0604020202020204" pitchFamily="34" charset="0"/>
              <a:buChar char="•"/>
            </a:pPr>
            <a:r>
              <a:rPr lang="en-US" sz="1400" dirty="0">
                <a:solidFill>
                  <a:srgbClr val="000000"/>
                </a:solidFill>
                <a:latin typeface="Century Gothic" panose="020B0502020202020204" pitchFamily="34" charset="0"/>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3" name="TextBox 12">
            <a:extLst>
              <a:ext uri="{FF2B5EF4-FFF2-40B4-BE49-F238E27FC236}">
                <a16:creationId xmlns:a16="http://schemas.microsoft.com/office/drawing/2014/main" id="{88B7E55A-8BAA-0845-87E6-516EF8F05EAE}"/>
              </a:ext>
            </a:extLst>
          </p:cNvPr>
          <p:cNvSpPr txBox="1"/>
          <p:nvPr/>
        </p:nvSpPr>
        <p:spPr>
          <a:xfrm>
            <a:off x="4043680" y="701338"/>
            <a:ext cx="3688080"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POSITIVE</a:t>
            </a:r>
          </a:p>
        </p:txBody>
      </p:sp>
      <p:sp>
        <p:nvSpPr>
          <p:cNvPr id="14" name="TextBox 13">
            <a:extLst>
              <a:ext uri="{FF2B5EF4-FFF2-40B4-BE49-F238E27FC236}">
                <a16:creationId xmlns:a16="http://schemas.microsoft.com/office/drawing/2014/main" id="{47DA39A3-491F-2349-A298-695BD635084F}"/>
              </a:ext>
            </a:extLst>
          </p:cNvPr>
          <p:cNvSpPr txBox="1"/>
          <p:nvPr/>
        </p:nvSpPr>
        <p:spPr>
          <a:xfrm>
            <a:off x="8026401" y="1196836"/>
            <a:ext cx="3474720" cy="4293483"/>
          </a:xfrm>
          <a:prstGeom prst="rect">
            <a:avLst/>
          </a:prstGeom>
          <a:noFill/>
        </p:spPr>
        <p:txBody>
          <a:bodyPr wrap="square" rtlCol="0">
            <a:spAutoFit/>
          </a:bodyPr>
          <a:lstStyle/>
          <a:p>
            <a:pPr marL="285750" indent="-285750" fontAlgn="ctr">
              <a:spcBef>
                <a:spcPts val="1400"/>
              </a:spcBef>
              <a:buClr>
                <a:schemeClr val="tx1">
                  <a:lumMod val="50000"/>
                  <a:lumOff val="50000"/>
                </a:schemeClr>
              </a:buClr>
              <a:buSzPct val="150000"/>
              <a:buFont typeface="Arial" panose="020B0604020202020204" pitchFamily="34" charset="0"/>
              <a:buChar char="•"/>
            </a:pPr>
            <a:r>
              <a:rPr lang="en-US" sz="14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a:t>
            </a:r>
          </a:p>
          <a:p>
            <a:pPr marL="285750" indent="-285750" fontAlgn="ctr">
              <a:spcBef>
                <a:spcPts val="1400"/>
              </a:spcBef>
              <a:buClr>
                <a:schemeClr val="tx1">
                  <a:lumMod val="50000"/>
                  <a:lumOff val="50000"/>
                </a:schemeClr>
              </a:buClr>
              <a:buSzPct val="150000"/>
              <a:buFont typeface="Arial" panose="020B0604020202020204" pitchFamily="34" charset="0"/>
              <a:buChar char="•"/>
            </a:pPr>
            <a:r>
              <a:rPr lang="en-US" sz="1400" dirty="0">
                <a:solidFill>
                  <a:srgbClr val="000000"/>
                </a:solidFill>
                <a:latin typeface="Century Gothic" panose="020B0502020202020204" pitchFamily="34" charset="0"/>
              </a:rPr>
              <a:t>Ut wisi enim ad minim veniam, quis nostrud exerci tation ullamcorper suscipit lobortis nisl ut aliquip ex ea commodo consequat. </a:t>
            </a:r>
          </a:p>
          <a:p>
            <a:pPr marL="285750" indent="-285750" fontAlgn="ctr">
              <a:spcBef>
                <a:spcPts val="1400"/>
              </a:spcBef>
              <a:buClr>
                <a:schemeClr val="tx1">
                  <a:lumMod val="50000"/>
                  <a:lumOff val="50000"/>
                </a:schemeClr>
              </a:buClr>
              <a:buSzPct val="150000"/>
              <a:buFont typeface="Arial" panose="020B0604020202020204" pitchFamily="34" charset="0"/>
              <a:buChar char="•"/>
            </a:pPr>
            <a:r>
              <a:rPr lang="en-US" sz="1400" dirty="0">
                <a:solidFill>
                  <a:srgbClr val="000000"/>
                </a:solidFill>
                <a:latin typeface="Century Gothic" panose="020B0502020202020204" pitchFamily="34" charset="0"/>
              </a:rPr>
              <a:t>Duis autem vel eum iriure dolor in hendrerit in vulputate velit esse molestie consequat, vel illum dolore eu feugiat nulla facilisis. </a:t>
            </a:r>
          </a:p>
          <a:p>
            <a:pPr marL="285750" indent="-285750" fontAlgn="ctr">
              <a:spcBef>
                <a:spcPts val="1400"/>
              </a:spcBef>
              <a:buClr>
                <a:schemeClr val="tx1">
                  <a:lumMod val="50000"/>
                  <a:lumOff val="50000"/>
                </a:schemeClr>
              </a:buClr>
              <a:buSzPct val="150000"/>
              <a:buFont typeface="Arial" panose="020B0604020202020204" pitchFamily="34" charset="0"/>
              <a:buChar char="•"/>
            </a:pPr>
            <a:r>
              <a:rPr lang="en-US" sz="1400" dirty="0">
                <a:solidFill>
                  <a:srgbClr val="000000"/>
                </a:solidFill>
                <a:latin typeface="Century Gothic" panose="020B0502020202020204" pitchFamily="34" charset="0"/>
              </a:rPr>
              <a:t>At vero eros et accumsan et iusto odio dignissim qui blandit praesent luptatum zzril delenit augue duis dolore te feugait nulla facilisi.</a:t>
            </a:r>
          </a:p>
        </p:txBody>
      </p:sp>
      <p:sp>
        <p:nvSpPr>
          <p:cNvPr id="15" name="TextBox 14">
            <a:extLst>
              <a:ext uri="{FF2B5EF4-FFF2-40B4-BE49-F238E27FC236}">
                <a16:creationId xmlns:a16="http://schemas.microsoft.com/office/drawing/2014/main" id="{8B98505C-7F23-2F46-9273-3BA69B8D6610}"/>
              </a:ext>
            </a:extLst>
          </p:cNvPr>
          <p:cNvSpPr txBox="1"/>
          <p:nvPr/>
        </p:nvSpPr>
        <p:spPr>
          <a:xfrm>
            <a:off x="8026401" y="670560"/>
            <a:ext cx="3688080"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NEGATIVE</a:t>
            </a:r>
          </a:p>
        </p:txBody>
      </p:sp>
      <p:cxnSp>
        <p:nvCxnSpPr>
          <p:cNvPr id="4" name="Straight Connector 3">
            <a:extLst>
              <a:ext uri="{FF2B5EF4-FFF2-40B4-BE49-F238E27FC236}">
                <a16:creationId xmlns:a16="http://schemas.microsoft.com/office/drawing/2014/main" id="{FEB2411F-21AE-E645-95D7-D75D5CE18395}"/>
              </a:ext>
            </a:extLst>
          </p:cNvPr>
          <p:cNvCxnSpPr>
            <a:cxnSpLocks/>
          </p:cNvCxnSpPr>
          <p:nvPr/>
        </p:nvCxnSpPr>
        <p:spPr>
          <a:xfrm>
            <a:off x="3962400" y="701338"/>
            <a:ext cx="0" cy="5486400"/>
          </a:xfrm>
          <a:prstGeom prst="line">
            <a:avLst/>
          </a:prstGeom>
          <a:ln w="44450" cap="rnd">
            <a:gradFill>
              <a:gsLst>
                <a:gs pos="0">
                  <a:srgbClr val="F0A622"/>
                </a:gs>
                <a:gs pos="100000">
                  <a:schemeClr val="accent4">
                    <a:lumMod val="60000"/>
                    <a:lumOff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0D2471-6672-C744-BCA9-A604E739A516}"/>
              </a:ext>
            </a:extLst>
          </p:cNvPr>
          <p:cNvCxnSpPr>
            <a:cxnSpLocks/>
          </p:cNvCxnSpPr>
          <p:nvPr/>
        </p:nvCxnSpPr>
        <p:spPr>
          <a:xfrm>
            <a:off x="7945120" y="701338"/>
            <a:ext cx="0" cy="5486400"/>
          </a:xfrm>
          <a:prstGeom prst="line">
            <a:avLst/>
          </a:prstGeom>
          <a:ln w="44450" cap="rnd">
            <a:gradFill>
              <a:gsLst>
                <a:gs pos="0">
                  <a:schemeClr val="bg1">
                    <a:lumMod val="65000"/>
                  </a:schemeClr>
                </a:gs>
                <a:gs pos="100000">
                  <a:schemeClr val="tx1">
                    <a:lumMod val="50000"/>
                    <a:lumOff val="5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28262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D3EAD02-2264-4712-BE06-20A3B7F6D232}" vid="{FF46EDC2-44BB-4320-8565-C63DD299EE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IC-Business-Case-for-RCCP-Change-Presentation-Template_PowerPoint - sr edits</Template>
  <TotalTime>0</TotalTime>
  <Words>790</Words>
  <Application>Microsoft Office PowerPoint</Application>
  <PresentationFormat>Widescreen</PresentationFormat>
  <Paragraphs>85</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System Font Regular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Alexandra Ragazhinskaya</cp:lastModifiedBy>
  <cp:revision>1</cp:revision>
  <cp:lastPrinted>2020-08-31T22:23:58Z</cp:lastPrinted>
  <dcterms:created xsi:type="dcterms:W3CDTF">2021-09-01T18:18:17Z</dcterms:created>
  <dcterms:modified xsi:type="dcterms:W3CDTF">2021-09-01T18:19:08Z</dcterms:modified>
</cp:coreProperties>
</file>