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48" r:id="rId1"/>
  </p:sldMasterIdLst>
  <p:notesMasterIdLst>
    <p:notesMasterId r:id="rId13"/>
  </p:notesMasterIdLst>
  <p:sldIdLst>
    <p:sldId id="342" r:id="rId2"/>
    <p:sldId id="349" r:id="rId3"/>
    <p:sldId id="350" r:id="rId4"/>
    <p:sldId id="343" r:id="rId5"/>
    <p:sldId id="351" r:id="rId6"/>
    <p:sldId id="352" r:id="rId7"/>
    <p:sldId id="353" r:id="rId8"/>
    <p:sldId id="354" r:id="rId9"/>
    <p:sldId id="355" r:id="rId10"/>
    <p:sldId id="356" r:id="rId11"/>
    <p:sldId id="295"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ca Waite" initials="EW" lastIdx="2" clrIdx="0">
    <p:extLst>
      <p:ext uri="{19B8F6BF-5375-455C-9EA6-DF929625EA0E}">
        <p15:presenceInfo xmlns:p15="http://schemas.microsoft.com/office/powerpoint/2012/main" userId="c568693182780e75"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3B5BB"/>
    <a:srgbClr val="B4DDE4"/>
    <a:srgbClr val="5B7191"/>
    <a:srgbClr val="F0A622"/>
    <a:srgbClr val="FBCF66"/>
    <a:srgbClr val="2F505A"/>
    <a:srgbClr val="00BD32"/>
    <a:srgbClr val="00E7F2"/>
    <a:srgbClr val="F10002"/>
    <a:srgbClr val="FFC0E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003" autoAdjust="0"/>
    <p:restoredTop sz="86447"/>
  </p:normalViewPr>
  <p:slideViewPr>
    <p:cSldViewPr snapToGrid="0" snapToObjects="1">
      <p:cViewPr varScale="1">
        <p:scale>
          <a:sx n="127" d="100"/>
          <a:sy n="127" d="100"/>
        </p:scale>
        <p:origin x="192" y="208"/>
      </p:cViewPr>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 r:id="rId8" collapse="1"/>
      <p:sld r:id="rId9" collapse="1"/>
      <p:sld r:id="rId10" collapse="1"/>
    </p:sldLst>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commentAuthors" Target="commentAuthors.xml"/></Relationships>
</file>

<file path=ppt/_rels/viewProps.xml.rels><?xml version="1.0" encoding="UTF-8" standalone="yes"?>
<Relationships xmlns="http://schemas.openxmlformats.org/package/2006/relationships"><Relationship Id="rId8" Type="http://schemas.openxmlformats.org/officeDocument/2006/relationships/slide" Target="slides/slide9.xml"/><Relationship Id="rId3" Type="http://schemas.openxmlformats.org/officeDocument/2006/relationships/slide" Target="slides/slide4.xml"/><Relationship Id="rId7" Type="http://schemas.openxmlformats.org/officeDocument/2006/relationships/slide" Target="slides/slide8.xml"/><Relationship Id="rId2" Type="http://schemas.openxmlformats.org/officeDocument/2006/relationships/slide" Target="slides/slide3.xml"/><Relationship Id="rId1" Type="http://schemas.openxmlformats.org/officeDocument/2006/relationships/slide" Target="slides/slide2.xml"/><Relationship Id="rId6" Type="http://schemas.openxmlformats.org/officeDocument/2006/relationships/slide" Target="slides/slide7.xml"/><Relationship Id="rId5" Type="http://schemas.openxmlformats.org/officeDocument/2006/relationships/slide" Target="slides/slide6.xml"/><Relationship Id="rId10" Type="http://schemas.openxmlformats.org/officeDocument/2006/relationships/slide" Target="slides/slide11.xml"/><Relationship Id="rId4" Type="http://schemas.openxmlformats.org/officeDocument/2006/relationships/slide" Target="slides/slide5.xml"/><Relationship Id="rId9"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B6AFEDE-F1BF-6A4A-80D9-CCB6DC4EFE3D}" type="datetimeFigureOut">
              <a:rPr lang="en-US" smtClean="0"/>
              <a:t>7/21/22</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711C10-233D-DA48-A5CB-9365BBABB6B4}" type="slidenum">
              <a:rPr lang="en-US" smtClean="0"/>
              <a:t>‹#›</a:t>
            </a:fld>
            <a:endParaRPr lang="en-US" dirty="0"/>
          </a:p>
        </p:txBody>
      </p:sp>
    </p:spTree>
    <p:extLst>
      <p:ext uri="{BB962C8B-B14F-4D97-AF65-F5344CB8AC3E}">
        <p14:creationId xmlns:p14="http://schemas.microsoft.com/office/powerpoint/2010/main" val="433076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2</a:t>
            </a:fld>
            <a:endParaRPr lang="en-US" dirty="0"/>
          </a:p>
        </p:txBody>
      </p:sp>
    </p:spTree>
    <p:extLst>
      <p:ext uri="{BB962C8B-B14F-4D97-AF65-F5344CB8AC3E}">
        <p14:creationId xmlns:p14="http://schemas.microsoft.com/office/powerpoint/2010/main" val="236781875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11</a:t>
            </a:fld>
            <a:endParaRPr lang="en-US" dirty="0"/>
          </a:p>
        </p:txBody>
      </p:sp>
    </p:spTree>
    <p:extLst>
      <p:ext uri="{BB962C8B-B14F-4D97-AF65-F5344CB8AC3E}">
        <p14:creationId xmlns:p14="http://schemas.microsoft.com/office/powerpoint/2010/main" val="18222646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3</a:t>
            </a:fld>
            <a:endParaRPr lang="en-US" dirty="0"/>
          </a:p>
        </p:txBody>
      </p:sp>
    </p:spTree>
    <p:extLst>
      <p:ext uri="{BB962C8B-B14F-4D97-AF65-F5344CB8AC3E}">
        <p14:creationId xmlns:p14="http://schemas.microsoft.com/office/powerpoint/2010/main" val="1667407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4</a:t>
            </a:fld>
            <a:endParaRPr lang="en-US" dirty="0"/>
          </a:p>
        </p:txBody>
      </p:sp>
    </p:spTree>
    <p:extLst>
      <p:ext uri="{BB962C8B-B14F-4D97-AF65-F5344CB8AC3E}">
        <p14:creationId xmlns:p14="http://schemas.microsoft.com/office/powerpoint/2010/main" val="376381780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5</a:t>
            </a:fld>
            <a:endParaRPr lang="en-US" dirty="0"/>
          </a:p>
        </p:txBody>
      </p:sp>
    </p:spTree>
    <p:extLst>
      <p:ext uri="{BB962C8B-B14F-4D97-AF65-F5344CB8AC3E}">
        <p14:creationId xmlns:p14="http://schemas.microsoft.com/office/powerpoint/2010/main" val="32819541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6</a:t>
            </a:fld>
            <a:endParaRPr lang="en-US" dirty="0"/>
          </a:p>
        </p:txBody>
      </p:sp>
    </p:spTree>
    <p:extLst>
      <p:ext uri="{BB962C8B-B14F-4D97-AF65-F5344CB8AC3E}">
        <p14:creationId xmlns:p14="http://schemas.microsoft.com/office/powerpoint/2010/main" val="25476796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7</a:t>
            </a:fld>
            <a:endParaRPr lang="en-US" dirty="0"/>
          </a:p>
        </p:txBody>
      </p:sp>
    </p:spTree>
    <p:extLst>
      <p:ext uri="{BB962C8B-B14F-4D97-AF65-F5344CB8AC3E}">
        <p14:creationId xmlns:p14="http://schemas.microsoft.com/office/powerpoint/2010/main" val="392204148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8</a:t>
            </a:fld>
            <a:endParaRPr lang="en-US" dirty="0"/>
          </a:p>
        </p:txBody>
      </p:sp>
    </p:spTree>
    <p:extLst>
      <p:ext uri="{BB962C8B-B14F-4D97-AF65-F5344CB8AC3E}">
        <p14:creationId xmlns:p14="http://schemas.microsoft.com/office/powerpoint/2010/main" val="3665455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9</a:t>
            </a:fld>
            <a:endParaRPr lang="en-US" dirty="0"/>
          </a:p>
        </p:txBody>
      </p:sp>
    </p:spTree>
    <p:extLst>
      <p:ext uri="{BB962C8B-B14F-4D97-AF65-F5344CB8AC3E}">
        <p14:creationId xmlns:p14="http://schemas.microsoft.com/office/powerpoint/2010/main" val="120992177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0711C10-233D-DA48-A5CB-9365BBABB6B4}" type="slidenum">
              <a:rPr lang="en-US" smtClean="0"/>
              <a:t>10</a:t>
            </a:fld>
            <a:endParaRPr lang="en-US" dirty="0"/>
          </a:p>
        </p:txBody>
      </p:sp>
    </p:spTree>
    <p:extLst>
      <p:ext uri="{BB962C8B-B14F-4D97-AF65-F5344CB8AC3E}">
        <p14:creationId xmlns:p14="http://schemas.microsoft.com/office/powerpoint/2010/main" val="3703636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7381E756-E947-FD4A-8A23-D2C983A1A8BD}" type="datetimeFigureOut">
              <a:rPr lang="en-US" smtClean="0"/>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073458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8398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3567388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381E756-E947-FD4A-8A23-D2C983A1A8BD}" type="datetimeFigureOut">
              <a:rPr lang="en-US" smtClean="0"/>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20794150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81E756-E947-FD4A-8A23-D2C983A1A8BD}" type="datetimeFigureOut">
              <a:rPr lang="en-US" smtClean="0"/>
              <a:t>7/21/22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797732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381E756-E947-FD4A-8A23-D2C983A1A8BD}" type="datetimeFigureOut">
              <a:rPr lang="en-US" smtClean="0"/>
              <a:t>7/21/22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1153701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381E756-E947-FD4A-8A23-D2C983A1A8BD}" type="datetimeFigureOut">
              <a:rPr lang="en-US" smtClean="0"/>
              <a:t>7/21/22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6417093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381E756-E947-FD4A-8A23-D2C983A1A8BD}" type="datetimeFigureOut">
              <a:rPr lang="en-US" smtClean="0"/>
              <a:t>7/21/22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5459013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81E756-E947-FD4A-8A23-D2C983A1A8BD}" type="datetimeFigureOut">
              <a:rPr lang="en-US" smtClean="0"/>
              <a:t>7/21/22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9130763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559721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381E756-E947-FD4A-8A23-D2C983A1A8BD}" type="datetimeFigureOut">
              <a:rPr lang="en-US" smtClean="0"/>
              <a:t>7/21/22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2330669D-EC37-AA42-8CD3-B0788BD38FC6}" type="slidenum">
              <a:rPr lang="en-US" smtClean="0"/>
              <a:t>‹#›</a:t>
            </a:fld>
            <a:endParaRPr lang="en-US" dirty="0"/>
          </a:p>
        </p:txBody>
      </p:sp>
    </p:spTree>
    <p:extLst>
      <p:ext uri="{BB962C8B-B14F-4D97-AF65-F5344CB8AC3E}">
        <p14:creationId xmlns:p14="http://schemas.microsoft.com/office/powerpoint/2010/main" val="14938084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1">
                <a:lumMod val="95000"/>
                <a:alpha val="40000"/>
              </a:schemeClr>
            </a:gs>
            <a:gs pos="100000">
              <a:schemeClr val="bg1">
                <a:lumMod val="75000"/>
              </a:schemeClr>
            </a:gs>
          </a:gsLst>
          <a:lin ang="135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381E756-E947-FD4A-8A23-D2C983A1A8BD}" type="datetimeFigureOut">
              <a:rPr lang="en-US" smtClean="0"/>
              <a:t>7/21/22</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330669D-EC37-AA42-8CD3-B0788BD38FC6}" type="slidenum">
              <a:rPr lang="en-US" smtClean="0"/>
              <a:t>‹#›</a:t>
            </a:fld>
            <a:endParaRPr lang="en-US" dirty="0"/>
          </a:p>
        </p:txBody>
      </p:sp>
    </p:spTree>
    <p:extLst>
      <p:ext uri="{BB962C8B-B14F-4D97-AF65-F5344CB8AC3E}">
        <p14:creationId xmlns:p14="http://schemas.microsoft.com/office/powerpoint/2010/main" val="17296083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smartsheet.com/try-it?trp=9227&amp;utm_source=integrated+content&amp;utm_campaign=/executive-summary-templates&amp;utm_medium=Business+Executive+Summary+powerpoint+9227&amp;lpa=Business+Executive+Summary+powerpoint+9227&amp;lx=PFpZZjisDNTS-Ddigi3MyABAgeTPLDIL8TQRu558b7w" TargetMode="Externa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emf"/></Relationships>
</file>

<file path=ppt/slides/_rels/slide9.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D229698-1152-43F9-BE56-3EBDC68FD012}"/>
              </a:ext>
            </a:extLst>
          </p:cNvPr>
          <p:cNvSpPr txBox="1"/>
          <p:nvPr/>
        </p:nvSpPr>
        <p:spPr>
          <a:xfrm>
            <a:off x="409777" y="2116352"/>
            <a:ext cx="5686224" cy="4194610"/>
          </a:xfrm>
          <a:prstGeom prst="rect">
            <a:avLst/>
          </a:prstGeom>
          <a:noFill/>
        </p:spPr>
        <p:txBody>
          <a:bodyPr wrap="square" rtlCol="0">
            <a:spAutoFit/>
          </a:bodyPr>
          <a:lstStyle/>
          <a:p>
            <a:pPr>
              <a:lnSpc>
                <a:spcPct val="150000"/>
              </a:lnSpc>
              <a:spcAft>
                <a:spcPts val="600"/>
              </a:spcAft>
            </a:pPr>
            <a:r>
              <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Fill out this business executive summary template to ensure that your business report is influential, and that your project or product proposal receives approval. Write a high-level overview of what your project or product will entail (an elevator pitch). Briefly describe the problem that your project or product will solve and your target market, and include brief analytical data to support your claims and your proposed next steps. </a:t>
            </a:r>
          </a:p>
        </p:txBody>
      </p:sp>
      <p:pic>
        <p:nvPicPr>
          <p:cNvPr id="4" name="Picture 3">
            <a:hlinkClick r:id="rId2"/>
            <a:extLst>
              <a:ext uri="{FF2B5EF4-FFF2-40B4-BE49-F238E27FC236}">
                <a16:creationId xmlns:a16="http://schemas.microsoft.com/office/drawing/2014/main" id="{4AEB8225-3AA8-AF48-AD51-3F5F53316D6B}"/>
              </a:ext>
            </a:extLst>
          </p:cNvPr>
          <p:cNvPicPr>
            <a:picLocks noChangeAspect="1"/>
          </p:cNvPicPr>
          <p:nvPr/>
        </p:nvPicPr>
        <p:blipFill>
          <a:blip r:embed="rId3"/>
          <a:stretch>
            <a:fillRect/>
          </a:stretch>
        </p:blipFill>
        <p:spPr>
          <a:xfrm>
            <a:off x="7897755" y="307317"/>
            <a:ext cx="4059710" cy="563388"/>
          </a:xfrm>
          <a:prstGeom prst="rect">
            <a:avLst/>
          </a:prstGeom>
        </p:spPr>
      </p:pic>
      <p:sp>
        <p:nvSpPr>
          <p:cNvPr id="33" name="TextBox 32">
            <a:extLst>
              <a:ext uri="{FF2B5EF4-FFF2-40B4-BE49-F238E27FC236}">
                <a16:creationId xmlns:a16="http://schemas.microsoft.com/office/drawing/2014/main" id="{143A449B-AAB7-994A-92CE-8F48E2CA7DF6}"/>
              </a:ext>
            </a:extLst>
          </p:cNvPr>
          <p:cNvSpPr txBox="1"/>
          <p:nvPr/>
        </p:nvSpPr>
        <p:spPr>
          <a:xfrm>
            <a:off x="409776" y="353236"/>
            <a:ext cx="7196826" cy="1200329"/>
          </a:xfrm>
          <a:prstGeom prst="rect">
            <a:avLst/>
          </a:prstGeom>
          <a:noFill/>
        </p:spPr>
        <p:txBody>
          <a:bodyPr wrap="square" rtlCol="0">
            <a:spAutoFit/>
          </a:bodyPr>
          <a:lstStyle/>
          <a:p>
            <a:r>
              <a:rPr lang="en-US" sz="3600" b="1" dirty="0">
                <a:solidFill>
                  <a:schemeClr val="tx1">
                    <a:lumMod val="65000"/>
                    <a:lumOff val="35000"/>
                  </a:schemeClr>
                </a:solidFill>
                <a:latin typeface="Century Gothic" panose="020B0502020202020204" pitchFamily="34" charset="0"/>
                <a:ea typeface="Verdana" panose="020B0604030504040204" pitchFamily="34" charset="0"/>
                <a:cs typeface="Verdana" panose="020B0604030504040204" pitchFamily="34" charset="0"/>
              </a:rPr>
              <a:t>BUSINESS EXECUTIVE SUMMARY TEMPLATE</a:t>
            </a:r>
          </a:p>
        </p:txBody>
      </p:sp>
      <p:pic>
        <p:nvPicPr>
          <p:cNvPr id="7" name="Picture 6" descr="Background pattern&#10;&#10;Description automatically generated">
            <a:extLst>
              <a:ext uri="{FF2B5EF4-FFF2-40B4-BE49-F238E27FC236}">
                <a16:creationId xmlns:a16="http://schemas.microsoft.com/office/drawing/2014/main" id="{79D058C1-F403-5828-CFC4-9E11D9AB07A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56866" y="1843962"/>
            <a:ext cx="4527472" cy="4527472"/>
          </a:xfrm>
          <a:prstGeom prst="rect">
            <a:avLst/>
          </a:prstGeom>
        </p:spPr>
      </p:pic>
    </p:spTree>
    <p:extLst>
      <p:ext uri="{BB962C8B-B14F-4D97-AF65-F5344CB8AC3E}">
        <p14:creationId xmlns:p14="http://schemas.microsoft.com/office/powerpoint/2010/main" val="192531783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2F11E983-92C9-FC40-C136-48BED8080F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45705" y="269973"/>
            <a:ext cx="2476637" cy="982899"/>
          </a:xfrm>
          <a:prstGeom prst="rect">
            <a:avLst/>
          </a:prstGeom>
        </p:spPr>
      </p:pic>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FINANCIAL HIGHLIGHTS </a:t>
            </a:r>
          </a:p>
        </p:txBody>
      </p:sp>
      <p:sp>
        <p:nvSpPr>
          <p:cNvPr id="10" name="Rectangle 9">
            <a:extLst>
              <a:ext uri="{FF2B5EF4-FFF2-40B4-BE49-F238E27FC236}">
                <a16:creationId xmlns:a16="http://schemas.microsoft.com/office/drawing/2014/main" id="{8662DEBF-C19C-E668-893D-6E44F3B6DE3D}"/>
              </a:ext>
            </a:extLst>
          </p:cNvPr>
          <p:cNvSpPr/>
          <p:nvPr/>
        </p:nvSpPr>
        <p:spPr>
          <a:xfrm>
            <a:off x="650789" y="349594"/>
            <a:ext cx="10510270" cy="830997"/>
          </a:xfrm>
          <a:prstGeom prst="rect">
            <a:avLst/>
          </a:prstGeom>
        </p:spPr>
        <p:txBody>
          <a:bodyPr wrap="square">
            <a:spAutoFit/>
          </a:bodyPr>
          <a:lstStyle/>
          <a:p>
            <a:r>
              <a:rPr lang="en-US" sz="4800" dirty="0">
                <a:solidFill>
                  <a:srgbClr val="93B5BB"/>
                </a:solidFill>
                <a:latin typeface="Verdana" panose="020B0604030504040204" pitchFamily="34" charset="0"/>
                <a:ea typeface="Verdana" panose="020B0604030504040204" pitchFamily="34" charset="0"/>
                <a:cs typeface="Verdana" panose="020B0604030504040204" pitchFamily="34" charset="0"/>
              </a:rPr>
              <a:t>FINANCIAL HIGHLIGHTS </a:t>
            </a:r>
          </a:p>
        </p:txBody>
      </p:sp>
      <p:sp>
        <p:nvSpPr>
          <p:cNvPr id="41" name="TextBox 40">
            <a:extLst>
              <a:ext uri="{FF2B5EF4-FFF2-40B4-BE49-F238E27FC236}">
                <a16:creationId xmlns:a16="http://schemas.microsoft.com/office/drawing/2014/main" id="{41E12B81-C248-7896-E21C-4DC3E473F41D}"/>
              </a:ext>
            </a:extLst>
          </p:cNvPr>
          <p:cNvSpPr txBox="1"/>
          <p:nvPr/>
        </p:nvSpPr>
        <p:spPr>
          <a:xfrm>
            <a:off x="654486" y="1422104"/>
            <a:ext cx="7480985" cy="867289"/>
          </a:xfrm>
          <a:prstGeom prst="rect">
            <a:avLst/>
          </a:prstGeom>
          <a:noFill/>
        </p:spPr>
        <p:txBody>
          <a:bodyPr wrap="square" rtlCol="0">
            <a:spAutoFit/>
          </a:bodyPr>
          <a:lstStyle/>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What are the </a:t>
            </a:r>
            <a:r>
              <a:rPr lang="en-US" b="1" dirty="0">
                <a:latin typeface="Verdana" panose="020B0604030504040204" pitchFamily="34" charset="0"/>
                <a:ea typeface="Verdana" panose="020B0604030504040204" pitchFamily="34" charset="0"/>
                <a:cs typeface="Verdana" panose="020B0604030504040204" pitchFamily="34" charset="0"/>
              </a:rPr>
              <a:t>ideal business results </a:t>
            </a:r>
            <a:r>
              <a:rPr lang="en-US" dirty="0">
                <a:latin typeface="Verdana" panose="020B0604030504040204" pitchFamily="34" charset="0"/>
                <a:ea typeface="Verdana" panose="020B0604030504040204" pitchFamily="34" charset="0"/>
                <a:cs typeface="Verdana" panose="020B0604030504040204" pitchFamily="34" charset="0"/>
              </a:rPr>
              <a:t>of implementing your proposed solution?</a:t>
            </a:r>
          </a:p>
        </p:txBody>
      </p:sp>
      <p:sp>
        <p:nvSpPr>
          <p:cNvPr id="42" name="TextBox 41">
            <a:extLst>
              <a:ext uri="{FF2B5EF4-FFF2-40B4-BE49-F238E27FC236}">
                <a16:creationId xmlns:a16="http://schemas.microsoft.com/office/drawing/2014/main" id="{07FD60B0-A352-2C53-CCB3-6DF03D9EE0A5}"/>
              </a:ext>
            </a:extLst>
          </p:cNvPr>
          <p:cNvSpPr txBox="1"/>
          <p:nvPr/>
        </p:nvSpPr>
        <p:spPr>
          <a:xfrm>
            <a:off x="2244620" y="4513178"/>
            <a:ext cx="6307710" cy="1282787"/>
          </a:xfrm>
          <a:prstGeom prst="rect">
            <a:avLst/>
          </a:prstGeom>
          <a:noFill/>
        </p:spPr>
        <p:txBody>
          <a:bodyPr wrap="square" rtlCol="0">
            <a:spAutoFit/>
          </a:bodyPr>
          <a:lstStyle/>
          <a:p>
            <a:pPr>
              <a:lnSpc>
                <a:spcPct val="150000"/>
              </a:lnSpc>
            </a:pPr>
            <a:r>
              <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Include any broad-strokes budgetary information, such as current monthly revenue, current monthly burn rate, financials, or funding.</a:t>
            </a:r>
          </a:p>
        </p:txBody>
      </p:sp>
      <p:grpSp>
        <p:nvGrpSpPr>
          <p:cNvPr id="43" name="Group 42">
            <a:extLst>
              <a:ext uri="{FF2B5EF4-FFF2-40B4-BE49-F238E27FC236}">
                <a16:creationId xmlns:a16="http://schemas.microsoft.com/office/drawing/2014/main" id="{2743F270-8BEA-DB54-0A90-6727AA2710D1}"/>
              </a:ext>
            </a:extLst>
          </p:cNvPr>
          <p:cNvGrpSpPr/>
          <p:nvPr/>
        </p:nvGrpSpPr>
        <p:grpSpPr>
          <a:xfrm>
            <a:off x="621122" y="4543256"/>
            <a:ext cx="1327481" cy="1304981"/>
            <a:chOff x="0" y="0"/>
            <a:chExt cx="674804" cy="663229"/>
          </a:xfrm>
        </p:grpSpPr>
        <p:sp>
          <p:nvSpPr>
            <p:cNvPr id="44" name="Oval 43">
              <a:extLst>
                <a:ext uri="{FF2B5EF4-FFF2-40B4-BE49-F238E27FC236}">
                  <a16:creationId xmlns:a16="http://schemas.microsoft.com/office/drawing/2014/main" id="{3650D57E-B977-8A3F-D714-D0B4CC68531F}"/>
                </a:ext>
              </a:extLst>
            </p:cNvPr>
            <p:cNvSpPr/>
            <p:nvPr/>
          </p:nvSpPr>
          <p:spPr>
            <a:xfrm>
              <a:off x="0" y="23149"/>
              <a:ext cx="640080" cy="640080"/>
            </a:xfrm>
            <a:prstGeom prst="ellipse">
              <a:avLst/>
            </a:prstGeom>
            <a:solidFill>
              <a:srgbClr val="B6DD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20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5" name="Oval 44">
              <a:extLst>
                <a:ext uri="{FF2B5EF4-FFF2-40B4-BE49-F238E27FC236}">
                  <a16:creationId xmlns:a16="http://schemas.microsoft.com/office/drawing/2014/main" id="{1EAAC912-A9A7-5C43-2A91-32BB24CDAD46}"/>
                </a:ext>
              </a:extLst>
            </p:cNvPr>
            <p:cNvSpPr/>
            <p:nvPr/>
          </p:nvSpPr>
          <p:spPr>
            <a:xfrm>
              <a:off x="34724" y="0"/>
              <a:ext cx="640080" cy="640080"/>
            </a:xfrm>
            <a:prstGeom prst="ellipse">
              <a:avLst/>
            </a:prstGeom>
            <a:solidFill>
              <a:srgbClr val="405A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4000" dirty="0">
                  <a:effectLst/>
                  <a:latin typeface="Century Gothic" panose="020B0502020202020204" pitchFamily="34" charset="0"/>
                  <a:ea typeface="Verdana" panose="020B0604030504040204" pitchFamily="34" charset="0"/>
                  <a:cs typeface="Times New Roman" panose="02020603050405020304" pitchFamily="18" charset="0"/>
                </a:rPr>
                <a:t>TIP</a:t>
              </a:r>
              <a:endParaRPr lang="en-US" sz="2000" dirty="0">
                <a:effectLst/>
                <a:latin typeface="Century Gothic" panose="020B0502020202020204" pitchFamily="34" charset="0"/>
                <a:ea typeface="Verdan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42527267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BC736FB-ECB3-6947-8A3E-2AC7672BA480}"/>
              </a:ext>
            </a:extLst>
          </p:cNvPr>
          <p:cNvGraphicFramePr>
            <a:graphicFrameLocks noGrp="1"/>
          </p:cNvGraphicFramePr>
          <p:nvPr>
            <p:extLst>
              <p:ext uri="{D42A27DB-BD31-4B8C-83A1-F6EECF244321}">
                <p14:modId xmlns:p14="http://schemas.microsoft.com/office/powerpoint/2010/main" val="3688959151"/>
              </p:ext>
            </p:extLst>
          </p:nvPr>
        </p:nvGraphicFramePr>
        <p:xfrm>
          <a:off x="822960" y="1050351"/>
          <a:ext cx="10227213" cy="2761795"/>
        </p:xfrm>
        <a:graphic>
          <a:graphicData uri="http://schemas.openxmlformats.org/drawingml/2006/table">
            <a:tbl>
              <a:tblPr firstRow="1" firstCol="1" bandRow="1">
                <a:tableStyleId>{5C22544A-7EE6-4342-B048-85BDC9FD1C3A}</a:tableStyleId>
              </a:tblPr>
              <a:tblGrid>
                <a:gridCol w="10227213">
                  <a:extLst>
                    <a:ext uri="{9D8B030D-6E8A-4147-A177-3AD203B41FA5}">
                      <a16:colId xmlns:a16="http://schemas.microsoft.com/office/drawing/2014/main" val="2161760999"/>
                    </a:ext>
                  </a:extLst>
                </a:gridCol>
              </a:tblGrid>
              <a:tr h="2761795">
                <a:tc>
                  <a:txBody>
                    <a:bodyPr/>
                    <a:lstStyle/>
                    <a:p>
                      <a:pPr marL="0" marR="0" algn="ctr">
                        <a:lnSpc>
                          <a:spcPct val="150000"/>
                        </a:lnSpc>
                        <a:spcBef>
                          <a:spcPts val="0"/>
                        </a:spcBef>
                        <a:spcAft>
                          <a:spcPts val="0"/>
                        </a:spcAft>
                      </a:pPr>
                      <a:r>
                        <a:rPr lang="en-US" sz="1600" b="1" dirty="0">
                          <a:solidFill>
                            <a:schemeClr val="tx1"/>
                          </a:solidFill>
                          <a:effectLst/>
                          <a:latin typeface="Century Gothic" panose="020B0502020202020204" pitchFamily="34" charset="0"/>
                        </a:rPr>
                        <a:t>DISCLAIMER</a:t>
                      </a:r>
                      <a:endParaRPr lang="en-US" sz="1200" b="1" dirty="0">
                        <a:solidFill>
                          <a:schemeClr val="tx1"/>
                        </a:solidFill>
                        <a:effectLst/>
                        <a:latin typeface="Century Gothic" panose="020B0502020202020204" pitchFamily="34" charset="0"/>
                      </a:endParaRPr>
                    </a:p>
                    <a:p>
                      <a:pPr marL="0" marR="0">
                        <a:lnSpc>
                          <a:spcPct val="150000"/>
                        </a:lnSpc>
                        <a:spcBef>
                          <a:spcPts val="0"/>
                        </a:spcBef>
                        <a:spcAft>
                          <a:spcPts val="0"/>
                        </a:spcAft>
                      </a:pPr>
                      <a:r>
                        <a:rPr lang="en-US" sz="1200" b="0" dirty="0">
                          <a:solidFill>
                            <a:schemeClr val="tx1"/>
                          </a:solidFill>
                          <a:effectLst/>
                          <a:latin typeface="Century Gothic" panose="020B0502020202020204" pitchFamily="34" charset="0"/>
                        </a:rPr>
                        <a:t> </a:t>
                      </a:r>
                    </a:p>
                    <a:p>
                      <a:pPr marL="0" marR="0">
                        <a:lnSpc>
                          <a:spcPct val="150000"/>
                        </a:lnSpc>
                        <a:spcBef>
                          <a:spcPts val="0"/>
                        </a:spcBef>
                        <a:spcAft>
                          <a:spcPts val="0"/>
                        </a:spcAft>
                      </a:pPr>
                      <a:r>
                        <a:rPr lang="en-US" sz="1400" b="0" dirty="0">
                          <a:solidFill>
                            <a:schemeClr val="tx1"/>
                          </a:solidFill>
                          <a:effectLst/>
                          <a:latin typeface="Century Gothic" panose="020B0502020202020204" pitchFamily="34" charset="0"/>
                        </a:rPr>
                        <a:t>Any articles, templates, or information provided by Smartsheet on the website are for reference only. While we strive to keep the information up to date and correct, we make no representations or warranties of any kind, express or implied, about the completeness, accuracy, reliability, suitability, or availability with respect to the website or the information, articles, templates, or related graphics contained on the website. Any reliance you place on such information is therefore strictly at your own risk.</a:t>
                      </a:r>
                    </a:p>
                  </a:txBody>
                  <a:tcPr marL="457200" marR="73025" marT="0" marB="0" anchor="ctr">
                    <a:lnL w="76200" cap="flat" cmpd="sng" algn="ctr">
                      <a:solidFill>
                        <a:schemeClr val="bg1">
                          <a:lumMod val="50000"/>
                        </a:schemeClr>
                      </a:solid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1624880165"/>
                  </a:ext>
                </a:extLst>
              </a:tr>
            </a:tbl>
          </a:graphicData>
        </a:graphic>
      </p:graphicFrame>
    </p:spTree>
    <p:extLst>
      <p:ext uri="{BB962C8B-B14F-4D97-AF65-F5344CB8AC3E}">
        <p14:creationId xmlns:p14="http://schemas.microsoft.com/office/powerpoint/2010/main" val="29293236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B4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EXECUTIVE SUMMARY</a:t>
            </a:r>
          </a:p>
        </p:txBody>
      </p:sp>
      <p:sp>
        <p:nvSpPr>
          <p:cNvPr id="4" name="Rectangle 3">
            <a:extLst>
              <a:ext uri="{FF2B5EF4-FFF2-40B4-BE49-F238E27FC236}">
                <a16:creationId xmlns:a16="http://schemas.microsoft.com/office/drawing/2014/main" id="{3BAD569C-B881-183D-6737-D14021614AFE}"/>
              </a:ext>
            </a:extLst>
          </p:cNvPr>
          <p:cNvSpPr/>
          <p:nvPr/>
        </p:nvSpPr>
        <p:spPr>
          <a:xfrm>
            <a:off x="650789" y="805061"/>
            <a:ext cx="6096000" cy="1603068"/>
          </a:xfrm>
          <a:prstGeom prst="rect">
            <a:avLst/>
          </a:prstGeom>
        </p:spPr>
        <p:txBody>
          <a:bodyPr>
            <a:spAutoFit/>
          </a:bodyPr>
          <a:lstStyle/>
          <a:p>
            <a:pPr>
              <a:lnSpc>
                <a:spcPct val="107000"/>
              </a:lnSpc>
            </a:pPr>
            <a:r>
              <a:rPr lang="en-US" sz="4800" dirty="0">
                <a:solidFill>
                  <a:srgbClr val="595959"/>
                </a:solidFill>
                <a:effectLst/>
                <a:latin typeface="Verdana" panose="020B0604030504040204" pitchFamily="34" charset="0"/>
                <a:ea typeface="Verdana" panose="020B0604030504040204" pitchFamily="34" charset="0"/>
                <a:cs typeface="Verdana" panose="020B0604030504040204" pitchFamily="34" charset="0"/>
              </a:rPr>
              <a:t>Project </a:t>
            </a:r>
          </a:p>
          <a:p>
            <a:pPr>
              <a:lnSpc>
                <a:spcPct val="107000"/>
              </a:lnSpc>
            </a:pPr>
            <a:r>
              <a:rPr lang="en-US" sz="4800" dirty="0">
                <a:solidFill>
                  <a:srgbClr val="595959"/>
                </a:solidFill>
                <a:effectLst/>
                <a:latin typeface="Verdana" panose="020B0604030504040204" pitchFamily="34" charset="0"/>
                <a:ea typeface="Verdana" panose="020B0604030504040204" pitchFamily="34" charset="0"/>
                <a:cs typeface="Verdana" panose="020B0604030504040204" pitchFamily="34" charset="0"/>
              </a:rPr>
              <a:t>Title</a:t>
            </a:r>
            <a:endParaRPr lang="en-US" sz="4800" dirty="0">
              <a:effectLst/>
              <a:latin typeface="Verdana" panose="020B0604030504040204" pitchFamily="34" charset="0"/>
              <a:ea typeface="Verdana" panose="020B0604030504040204" pitchFamily="34" charset="0"/>
              <a:cs typeface="Verdana" panose="020B0604030504040204" pitchFamily="34" charset="0"/>
            </a:endParaRPr>
          </a:p>
        </p:txBody>
      </p:sp>
      <p:sp>
        <p:nvSpPr>
          <p:cNvPr id="10" name="Rectangle 9">
            <a:extLst>
              <a:ext uri="{FF2B5EF4-FFF2-40B4-BE49-F238E27FC236}">
                <a16:creationId xmlns:a16="http://schemas.microsoft.com/office/drawing/2014/main" id="{8662DEBF-C19C-E668-893D-6E44F3B6DE3D}"/>
              </a:ext>
            </a:extLst>
          </p:cNvPr>
          <p:cNvSpPr/>
          <p:nvPr/>
        </p:nvSpPr>
        <p:spPr>
          <a:xfrm>
            <a:off x="650789" y="3162014"/>
            <a:ext cx="6096000" cy="1569660"/>
          </a:xfrm>
          <a:prstGeom prst="rect">
            <a:avLst/>
          </a:prstGeom>
        </p:spPr>
        <p:txBody>
          <a:bodyPr>
            <a:spAutoFit/>
          </a:bodyPr>
          <a:lstStyle/>
          <a:p>
            <a:r>
              <a:rPr lang="en-US" sz="4800" dirty="0">
                <a:solidFill>
                  <a:srgbClr val="F0A622"/>
                </a:solidFill>
                <a:latin typeface="Verdana" panose="020B0604030504040204" pitchFamily="34" charset="0"/>
                <a:ea typeface="Verdana" panose="020B0604030504040204" pitchFamily="34" charset="0"/>
                <a:cs typeface="Verdana" panose="020B0604030504040204" pitchFamily="34" charset="0"/>
              </a:rPr>
              <a:t>EXECUTIVE </a:t>
            </a:r>
            <a:br>
              <a:rPr lang="en-US" sz="4800" dirty="0">
                <a:solidFill>
                  <a:srgbClr val="F0A622"/>
                </a:solidFill>
                <a:latin typeface="Verdana" panose="020B0604030504040204" pitchFamily="34" charset="0"/>
                <a:ea typeface="Verdana" panose="020B0604030504040204" pitchFamily="34" charset="0"/>
                <a:cs typeface="Verdana" panose="020B0604030504040204" pitchFamily="34" charset="0"/>
              </a:rPr>
            </a:br>
            <a:r>
              <a:rPr lang="en-US" sz="4800" dirty="0">
                <a:solidFill>
                  <a:srgbClr val="F0A622"/>
                </a:solidFill>
                <a:latin typeface="Verdana" panose="020B0604030504040204" pitchFamily="34" charset="0"/>
                <a:ea typeface="Verdana" panose="020B0604030504040204" pitchFamily="34" charset="0"/>
                <a:cs typeface="Verdana" panose="020B0604030504040204" pitchFamily="34" charset="0"/>
              </a:rPr>
              <a:t>SUMMARY</a:t>
            </a:r>
            <a:endParaRPr lang="en-US" dirty="0">
              <a:solidFill>
                <a:srgbClr val="F0A62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1" name="Rectangle 40">
            <a:extLst>
              <a:ext uri="{FF2B5EF4-FFF2-40B4-BE49-F238E27FC236}">
                <a16:creationId xmlns:a16="http://schemas.microsoft.com/office/drawing/2014/main" id="{7B0F5649-C65E-2232-33F8-EC268479E67A}"/>
              </a:ext>
            </a:extLst>
          </p:cNvPr>
          <p:cNvSpPr/>
          <p:nvPr/>
        </p:nvSpPr>
        <p:spPr>
          <a:xfrm>
            <a:off x="650789" y="4938746"/>
            <a:ext cx="6096000" cy="697627"/>
          </a:xfrm>
          <a:prstGeom prst="rect">
            <a:avLst/>
          </a:prstGeom>
        </p:spPr>
        <p:txBody>
          <a:bodyPr>
            <a:spAutoFit/>
          </a:bodyPr>
          <a:lstStyle/>
          <a:p>
            <a:pPr>
              <a:spcBef>
                <a:spcPts val="200"/>
              </a:spcBef>
              <a:spcAft>
                <a:spcPts val="200"/>
              </a:spcAft>
            </a:pPr>
            <a:r>
              <a:rPr lang="en-US" cap="all" dirty="0">
                <a:solidFill>
                  <a:srgbClr val="595959"/>
                </a:solidFill>
                <a:latin typeface="Verdana" panose="020B0604030504040204" pitchFamily="34" charset="0"/>
                <a:ea typeface="Verdana" panose="020B0604030504040204" pitchFamily="34" charset="0"/>
                <a:cs typeface="Verdana" panose="020B0604030504040204" pitchFamily="34" charset="0"/>
              </a:rPr>
              <a:t>COMPANY </a:t>
            </a:r>
          </a:p>
          <a:p>
            <a:pPr>
              <a:spcBef>
                <a:spcPts val="200"/>
              </a:spcBef>
              <a:spcAft>
                <a:spcPts val="200"/>
              </a:spcAft>
            </a:pPr>
            <a:r>
              <a:rPr lang="en-US" cap="all" dirty="0">
                <a:solidFill>
                  <a:srgbClr val="595959"/>
                </a:solidFill>
                <a:latin typeface="Verdana" panose="020B0604030504040204" pitchFamily="34" charset="0"/>
                <a:ea typeface="Verdana" panose="020B0604030504040204" pitchFamily="34" charset="0"/>
                <a:cs typeface="Verdana" panose="020B0604030504040204" pitchFamily="34" charset="0"/>
              </a:rPr>
              <a:t>NAME</a:t>
            </a:r>
            <a:endParaRPr lang="en-US" sz="1400" dirty="0">
              <a:latin typeface="Verdana" panose="020B0604030504040204" pitchFamily="34" charset="0"/>
              <a:ea typeface="Verdana" panose="020B0604030504040204" pitchFamily="34" charset="0"/>
              <a:cs typeface="Verdana" panose="020B0604030504040204" pitchFamily="34" charset="0"/>
            </a:endParaRPr>
          </a:p>
        </p:txBody>
      </p:sp>
      <p:sp>
        <p:nvSpPr>
          <p:cNvPr id="47" name="Rectangle 46">
            <a:extLst>
              <a:ext uri="{FF2B5EF4-FFF2-40B4-BE49-F238E27FC236}">
                <a16:creationId xmlns:a16="http://schemas.microsoft.com/office/drawing/2014/main" id="{1A55A144-DC7F-18E7-2318-465E7021E6E2}"/>
              </a:ext>
            </a:extLst>
          </p:cNvPr>
          <p:cNvSpPr/>
          <p:nvPr/>
        </p:nvSpPr>
        <p:spPr>
          <a:xfrm>
            <a:off x="650789" y="5756804"/>
            <a:ext cx="1572866" cy="369332"/>
          </a:xfrm>
          <a:prstGeom prst="rect">
            <a:avLst/>
          </a:prstGeom>
        </p:spPr>
        <p:txBody>
          <a:bodyPr wrap="none">
            <a:spAutoFit/>
          </a:bodyPr>
          <a:lstStyle/>
          <a:p>
            <a:pPr>
              <a:spcBef>
                <a:spcPts val="400"/>
              </a:spcBef>
              <a:spcAft>
                <a:spcPts val="200"/>
              </a:spcAft>
            </a:pPr>
            <a:r>
              <a:rPr lang="en-US" cap="all" dirty="0">
                <a:solidFill>
                  <a:srgbClr val="7F7F7F"/>
                </a:solidFill>
                <a:latin typeface="Verdana" panose="020B0604030504040204" pitchFamily="34" charset="0"/>
                <a:ea typeface="Verdana" panose="020B0604030504040204" pitchFamily="34" charset="0"/>
                <a:cs typeface="Verdana" panose="020B0604030504040204" pitchFamily="34" charset="0"/>
              </a:rPr>
              <a:t>00/00/0000</a:t>
            </a:r>
            <a:endParaRPr lang="en-US" sz="1600" dirty="0">
              <a:effectLst/>
              <a:latin typeface="Verdana" panose="020B0604030504040204" pitchFamily="34" charset="0"/>
              <a:ea typeface="Verdana" panose="020B0604030504040204" pitchFamily="34" charset="0"/>
              <a:cs typeface="Verdana" panose="020B0604030504040204" pitchFamily="34" charset="0"/>
            </a:endParaRPr>
          </a:p>
        </p:txBody>
      </p:sp>
      <p:pic>
        <p:nvPicPr>
          <p:cNvPr id="12" name="Picture 11" descr="Background pattern&#10;&#10;Description automatically generated">
            <a:extLst>
              <a:ext uri="{FF2B5EF4-FFF2-40B4-BE49-F238E27FC236}">
                <a16:creationId xmlns:a16="http://schemas.microsoft.com/office/drawing/2014/main" id="{16F0B15B-2754-2237-E71F-60CE1189AB9E}"/>
              </a:ext>
            </a:extLst>
          </p:cNvPr>
          <p:cNvPicPr>
            <a:picLocks noChangeAspect="1"/>
          </p:cNvPicPr>
          <p:nvPr/>
        </p:nvPicPr>
        <p:blipFill>
          <a:blip r:embed="rId3">
            <a:alphaModFix amt="25000"/>
            <a:extLst>
              <a:ext uri="{28A0092B-C50C-407E-A947-70E740481C1C}">
                <a14:useLocalDpi xmlns:a14="http://schemas.microsoft.com/office/drawing/2010/main" val="0"/>
              </a:ext>
            </a:extLst>
          </a:blip>
          <a:stretch>
            <a:fillRect/>
          </a:stretch>
        </p:blipFill>
        <p:spPr>
          <a:xfrm>
            <a:off x="6161394" y="443753"/>
            <a:ext cx="5609186" cy="5609186"/>
          </a:xfrm>
          <a:prstGeom prst="rect">
            <a:avLst/>
          </a:prstGeom>
        </p:spPr>
      </p:pic>
    </p:spTree>
    <p:extLst>
      <p:ext uri="{BB962C8B-B14F-4D97-AF65-F5344CB8AC3E}">
        <p14:creationId xmlns:p14="http://schemas.microsoft.com/office/powerpoint/2010/main" val="38252480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B4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Verdana" panose="020B0604030504040204" pitchFamily="34" charset="0"/>
              <a:ea typeface="Verdana" panose="020B0604030504040204" pitchFamily="34" charset="0"/>
              <a:cs typeface="Verdana" panose="020B0604030504040204" pitchFamily="34" charset="0"/>
            </a:endParaRPr>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EXECUTIVE SUMMARY   |   TABLE OF CONTENTS</a:t>
            </a:r>
          </a:p>
        </p:txBody>
      </p:sp>
      <p:sp>
        <p:nvSpPr>
          <p:cNvPr id="10" name="Rectangle 9">
            <a:extLst>
              <a:ext uri="{FF2B5EF4-FFF2-40B4-BE49-F238E27FC236}">
                <a16:creationId xmlns:a16="http://schemas.microsoft.com/office/drawing/2014/main" id="{8662DEBF-C19C-E668-893D-6E44F3B6DE3D}"/>
              </a:ext>
            </a:extLst>
          </p:cNvPr>
          <p:cNvSpPr/>
          <p:nvPr/>
        </p:nvSpPr>
        <p:spPr>
          <a:xfrm>
            <a:off x="664236" y="1604652"/>
            <a:ext cx="6096000" cy="4153894"/>
          </a:xfrm>
          <a:prstGeom prst="rect">
            <a:avLst/>
          </a:prstGeom>
        </p:spPr>
        <p:txBody>
          <a:bodyPr>
            <a:spAutoFit/>
          </a:bodyPr>
          <a:lstStyle/>
          <a:p>
            <a:pPr marL="457200" indent="-457200">
              <a:lnSpc>
                <a:spcPct val="150000"/>
              </a:lnSpc>
              <a:buClr>
                <a:srgbClr val="F0A622"/>
              </a:buClr>
              <a:buSzPct val="109000"/>
              <a:buFont typeface=".PingFang SC Regular"/>
              <a:buChar char="☉"/>
            </a:pPr>
            <a:r>
              <a:rPr lang="en-US" sz="3000" dirty="0">
                <a:solidFill>
                  <a:srgbClr val="2F505A"/>
                </a:solidFill>
                <a:latin typeface="Verdana" panose="020B0604030504040204" pitchFamily="34" charset="0"/>
                <a:ea typeface="Verdana" panose="020B0604030504040204" pitchFamily="34" charset="0"/>
                <a:cs typeface="Verdana" panose="020B0604030504040204" pitchFamily="34" charset="0"/>
              </a:rPr>
              <a:t>Overview “Elevator Pitch”</a:t>
            </a:r>
          </a:p>
          <a:p>
            <a:pPr marL="457200" indent="-457200">
              <a:lnSpc>
                <a:spcPct val="150000"/>
              </a:lnSpc>
              <a:buClr>
                <a:srgbClr val="F0A622"/>
              </a:buClr>
              <a:buSzPct val="109000"/>
              <a:buFont typeface=".PingFang SC Regular"/>
              <a:buChar char="☉"/>
            </a:pPr>
            <a:r>
              <a:rPr lang="en-US" sz="3000" dirty="0">
                <a:solidFill>
                  <a:srgbClr val="2F505A"/>
                </a:solidFill>
                <a:latin typeface="Verdana" panose="020B0604030504040204" pitchFamily="34" charset="0"/>
                <a:ea typeface="Verdana" panose="020B0604030504040204" pitchFamily="34" charset="0"/>
                <a:cs typeface="Verdana" panose="020B0604030504040204" pitchFamily="34" charset="0"/>
              </a:rPr>
              <a:t>The Problem</a:t>
            </a:r>
          </a:p>
          <a:p>
            <a:pPr marL="457200" indent="-457200">
              <a:lnSpc>
                <a:spcPct val="150000"/>
              </a:lnSpc>
              <a:buClr>
                <a:srgbClr val="F0A622"/>
              </a:buClr>
              <a:buSzPct val="109000"/>
              <a:buFont typeface=".PingFang SC Regular"/>
              <a:buChar char="☉"/>
            </a:pPr>
            <a:r>
              <a:rPr lang="en-US" sz="3000" dirty="0">
                <a:solidFill>
                  <a:srgbClr val="2F505A"/>
                </a:solidFill>
                <a:latin typeface="Verdana" panose="020B0604030504040204" pitchFamily="34" charset="0"/>
                <a:ea typeface="Verdana" panose="020B0604030504040204" pitchFamily="34" charset="0"/>
                <a:cs typeface="Verdana" panose="020B0604030504040204" pitchFamily="34" charset="0"/>
              </a:rPr>
              <a:t>The Solution</a:t>
            </a:r>
          </a:p>
          <a:p>
            <a:pPr marL="457200" indent="-457200">
              <a:lnSpc>
                <a:spcPct val="150000"/>
              </a:lnSpc>
              <a:buClr>
                <a:srgbClr val="F0A622"/>
              </a:buClr>
              <a:buSzPct val="109000"/>
              <a:buFont typeface=".PingFang SC Regular"/>
              <a:buChar char="☉"/>
            </a:pPr>
            <a:r>
              <a:rPr lang="en-US" sz="3000" dirty="0">
                <a:solidFill>
                  <a:srgbClr val="2F505A"/>
                </a:solidFill>
                <a:latin typeface="Verdana" panose="020B0604030504040204" pitchFamily="34" charset="0"/>
                <a:ea typeface="Verdana" panose="020B0604030504040204" pitchFamily="34" charset="0"/>
                <a:cs typeface="Verdana" panose="020B0604030504040204" pitchFamily="34" charset="0"/>
              </a:rPr>
              <a:t>Highlights</a:t>
            </a:r>
          </a:p>
          <a:p>
            <a:pPr marL="457200" indent="-457200">
              <a:lnSpc>
                <a:spcPct val="150000"/>
              </a:lnSpc>
              <a:buClr>
                <a:srgbClr val="F0A622"/>
              </a:buClr>
              <a:buSzPct val="109000"/>
              <a:buFont typeface=".PingFang SC Regular"/>
              <a:buChar char="☉"/>
            </a:pPr>
            <a:r>
              <a:rPr lang="en-US" sz="3000" dirty="0">
                <a:solidFill>
                  <a:srgbClr val="2F505A"/>
                </a:solidFill>
                <a:latin typeface="Verdana" panose="020B0604030504040204" pitchFamily="34" charset="0"/>
                <a:ea typeface="Verdana" panose="020B0604030504040204" pitchFamily="34" charset="0"/>
                <a:cs typeface="Verdana" panose="020B0604030504040204" pitchFamily="34" charset="0"/>
              </a:rPr>
              <a:t>Proposed Steps</a:t>
            </a:r>
          </a:p>
          <a:p>
            <a:pPr marL="457200" indent="-457200">
              <a:lnSpc>
                <a:spcPct val="150000"/>
              </a:lnSpc>
              <a:buClr>
                <a:srgbClr val="F0A622"/>
              </a:buClr>
              <a:buSzPct val="109000"/>
              <a:buFont typeface=".PingFang SC Regular"/>
              <a:buChar char="☉"/>
            </a:pPr>
            <a:r>
              <a:rPr lang="en-US" sz="3000" dirty="0">
                <a:solidFill>
                  <a:srgbClr val="2F505A"/>
                </a:solidFill>
                <a:latin typeface="Verdana" panose="020B0604030504040204" pitchFamily="34" charset="0"/>
                <a:ea typeface="Verdana" panose="020B0604030504040204" pitchFamily="34" charset="0"/>
                <a:cs typeface="Verdana" panose="020B0604030504040204" pitchFamily="34" charset="0"/>
              </a:rPr>
              <a:t>Financial Highlights</a:t>
            </a:r>
          </a:p>
        </p:txBody>
      </p:sp>
      <p:sp>
        <p:nvSpPr>
          <p:cNvPr id="14" name="Rectangle 13">
            <a:extLst>
              <a:ext uri="{FF2B5EF4-FFF2-40B4-BE49-F238E27FC236}">
                <a16:creationId xmlns:a16="http://schemas.microsoft.com/office/drawing/2014/main" id="{758FC648-D214-D8D7-E345-3D90D3325110}"/>
              </a:ext>
            </a:extLst>
          </p:cNvPr>
          <p:cNvSpPr/>
          <p:nvPr/>
        </p:nvSpPr>
        <p:spPr>
          <a:xfrm>
            <a:off x="650789" y="349594"/>
            <a:ext cx="6096000" cy="830997"/>
          </a:xfrm>
          <a:prstGeom prst="rect">
            <a:avLst/>
          </a:prstGeom>
        </p:spPr>
        <p:txBody>
          <a:bodyPr wrap="square">
            <a:spAutoFit/>
          </a:bodyPr>
          <a:lstStyle/>
          <a:p>
            <a:r>
              <a:rPr lang="en-US" sz="4800" dirty="0">
                <a:solidFill>
                  <a:srgbClr val="B4DDE4"/>
                </a:solidFill>
                <a:latin typeface="Verdana" panose="020B0604030504040204" pitchFamily="34" charset="0"/>
                <a:ea typeface="Verdana" panose="020B0604030504040204" pitchFamily="34" charset="0"/>
                <a:cs typeface="Verdana" panose="020B0604030504040204" pitchFamily="34" charset="0"/>
              </a:rPr>
              <a:t>CONTENTS</a:t>
            </a:r>
            <a:endParaRPr lang="en-US" dirty="0">
              <a:solidFill>
                <a:srgbClr val="B4DDE4"/>
              </a:solidFill>
              <a:effectLst/>
              <a:latin typeface="Verdana" panose="020B0604030504040204" pitchFamily="34" charset="0"/>
              <a:ea typeface="Verdana" panose="020B0604030504040204" pitchFamily="34" charset="0"/>
              <a:cs typeface="Verdana" panose="020B0604030504040204" pitchFamily="34" charset="0"/>
            </a:endParaRPr>
          </a:p>
        </p:txBody>
      </p:sp>
      <p:pic>
        <p:nvPicPr>
          <p:cNvPr id="8" name="Picture 7" descr="Background pattern&#10;&#10;Description automatically generated">
            <a:extLst>
              <a:ext uri="{FF2B5EF4-FFF2-40B4-BE49-F238E27FC236}">
                <a16:creationId xmlns:a16="http://schemas.microsoft.com/office/drawing/2014/main" id="{E34ED6A9-54F1-6F4F-883B-618DDF8D194D}"/>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7266505" y="1417863"/>
            <a:ext cx="4527472" cy="4527472"/>
          </a:xfrm>
          <a:prstGeom prst="rect">
            <a:avLst/>
          </a:prstGeom>
        </p:spPr>
      </p:pic>
    </p:spTree>
    <p:extLst>
      <p:ext uri="{BB962C8B-B14F-4D97-AF65-F5344CB8AC3E}">
        <p14:creationId xmlns:p14="http://schemas.microsoft.com/office/powerpoint/2010/main" val="23294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0A62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OVERVIEW / “ELEVATOR PITCH”</a:t>
            </a:r>
          </a:p>
        </p:txBody>
      </p:sp>
      <p:sp>
        <p:nvSpPr>
          <p:cNvPr id="10" name="Rectangle 9">
            <a:extLst>
              <a:ext uri="{FF2B5EF4-FFF2-40B4-BE49-F238E27FC236}">
                <a16:creationId xmlns:a16="http://schemas.microsoft.com/office/drawing/2014/main" id="{8662DEBF-C19C-E668-893D-6E44F3B6DE3D}"/>
              </a:ext>
            </a:extLst>
          </p:cNvPr>
          <p:cNvSpPr/>
          <p:nvPr/>
        </p:nvSpPr>
        <p:spPr>
          <a:xfrm>
            <a:off x="650789" y="349594"/>
            <a:ext cx="10510270" cy="830997"/>
          </a:xfrm>
          <a:prstGeom prst="rect">
            <a:avLst/>
          </a:prstGeom>
        </p:spPr>
        <p:txBody>
          <a:bodyPr wrap="square">
            <a:spAutoFit/>
          </a:bodyPr>
          <a:lstStyle/>
          <a:p>
            <a:r>
              <a:rPr lang="en-US" sz="4800" dirty="0">
                <a:solidFill>
                  <a:srgbClr val="F0A622"/>
                </a:solidFill>
                <a:latin typeface="Verdana" panose="020B0604030504040204" pitchFamily="34" charset="0"/>
                <a:ea typeface="Verdana" panose="020B0604030504040204" pitchFamily="34" charset="0"/>
                <a:cs typeface="Verdana" panose="020B0604030504040204" pitchFamily="34" charset="0"/>
              </a:rPr>
              <a:t>OVERVIEW / “ELEVATOR PITCH”</a:t>
            </a:r>
            <a:endParaRPr lang="en-US" dirty="0">
              <a:solidFill>
                <a:srgbClr val="F0A622"/>
              </a:solidFill>
              <a:effectLst/>
              <a:latin typeface="Verdana" panose="020B0604030504040204" pitchFamily="34" charset="0"/>
              <a:ea typeface="Verdana" panose="020B0604030504040204" pitchFamily="34" charset="0"/>
              <a:cs typeface="Verdana" panose="020B0604030504040204" pitchFamily="34" charset="0"/>
            </a:endParaRPr>
          </a:p>
        </p:txBody>
      </p:sp>
      <p:sp>
        <p:nvSpPr>
          <p:cNvPr id="41" name="TextBox 40">
            <a:extLst>
              <a:ext uri="{FF2B5EF4-FFF2-40B4-BE49-F238E27FC236}">
                <a16:creationId xmlns:a16="http://schemas.microsoft.com/office/drawing/2014/main" id="{41E12B81-C248-7896-E21C-4DC3E473F41D}"/>
              </a:ext>
            </a:extLst>
          </p:cNvPr>
          <p:cNvSpPr txBox="1"/>
          <p:nvPr/>
        </p:nvSpPr>
        <p:spPr>
          <a:xfrm>
            <a:off x="654486" y="1422104"/>
            <a:ext cx="6110253" cy="867289"/>
          </a:xfrm>
          <a:prstGeom prst="rect">
            <a:avLst/>
          </a:prstGeom>
          <a:noFill/>
        </p:spPr>
        <p:txBody>
          <a:bodyPr wrap="square" rtlCol="0">
            <a:spAutoFit/>
          </a:bodyPr>
          <a:lstStyle/>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Briefly describe what your report or business proposal will entail and why it’s necessary.</a:t>
            </a:r>
          </a:p>
        </p:txBody>
      </p:sp>
      <p:sp>
        <p:nvSpPr>
          <p:cNvPr id="42" name="TextBox 41">
            <a:extLst>
              <a:ext uri="{FF2B5EF4-FFF2-40B4-BE49-F238E27FC236}">
                <a16:creationId xmlns:a16="http://schemas.microsoft.com/office/drawing/2014/main" id="{07FD60B0-A352-2C53-CCB3-6DF03D9EE0A5}"/>
              </a:ext>
            </a:extLst>
          </p:cNvPr>
          <p:cNvSpPr txBox="1"/>
          <p:nvPr/>
        </p:nvSpPr>
        <p:spPr>
          <a:xfrm>
            <a:off x="2244619" y="4341267"/>
            <a:ext cx="6042381" cy="1698285"/>
          </a:xfrm>
          <a:prstGeom prst="rect">
            <a:avLst/>
          </a:prstGeom>
          <a:noFill/>
        </p:spPr>
        <p:txBody>
          <a:bodyPr wrap="square" rtlCol="0">
            <a:spAutoFit/>
          </a:bodyPr>
          <a:lstStyle/>
          <a:p>
            <a:pPr>
              <a:lnSpc>
                <a:spcPct val="150000"/>
              </a:lnSpc>
            </a:pPr>
            <a:r>
              <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Condense your project proposal into a few short sentences. This will help you clearly communicate your idea to management, key stakeholders, and potential investors. </a:t>
            </a:r>
          </a:p>
        </p:txBody>
      </p:sp>
      <p:grpSp>
        <p:nvGrpSpPr>
          <p:cNvPr id="43" name="Group 42">
            <a:extLst>
              <a:ext uri="{FF2B5EF4-FFF2-40B4-BE49-F238E27FC236}">
                <a16:creationId xmlns:a16="http://schemas.microsoft.com/office/drawing/2014/main" id="{2743F270-8BEA-DB54-0A90-6727AA2710D1}"/>
              </a:ext>
            </a:extLst>
          </p:cNvPr>
          <p:cNvGrpSpPr/>
          <p:nvPr/>
        </p:nvGrpSpPr>
        <p:grpSpPr>
          <a:xfrm>
            <a:off x="621122" y="4543256"/>
            <a:ext cx="1327481" cy="1304981"/>
            <a:chOff x="0" y="0"/>
            <a:chExt cx="674804" cy="663229"/>
          </a:xfrm>
        </p:grpSpPr>
        <p:sp>
          <p:nvSpPr>
            <p:cNvPr id="44" name="Oval 43">
              <a:extLst>
                <a:ext uri="{FF2B5EF4-FFF2-40B4-BE49-F238E27FC236}">
                  <a16:creationId xmlns:a16="http://schemas.microsoft.com/office/drawing/2014/main" id="{3650D57E-B977-8A3F-D714-D0B4CC68531F}"/>
                </a:ext>
              </a:extLst>
            </p:cNvPr>
            <p:cNvSpPr/>
            <p:nvPr/>
          </p:nvSpPr>
          <p:spPr>
            <a:xfrm>
              <a:off x="0" y="23149"/>
              <a:ext cx="640080" cy="640080"/>
            </a:xfrm>
            <a:prstGeom prst="ellipse">
              <a:avLst/>
            </a:prstGeom>
            <a:solidFill>
              <a:srgbClr val="B6DD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20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5" name="Oval 44">
              <a:extLst>
                <a:ext uri="{FF2B5EF4-FFF2-40B4-BE49-F238E27FC236}">
                  <a16:creationId xmlns:a16="http://schemas.microsoft.com/office/drawing/2014/main" id="{1EAAC912-A9A7-5C43-2A91-32BB24CDAD46}"/>
                </a:ext>
              </a:extLst>
            </p:cNvPr>
            <p:cNvSpPr/>
            <p:nvPr/>
          </p:nvSpPr>
          <p:spPr>
            <a:xfrm>
              <a:off x="34724" y="0"/>
              <a:ext cx="640080" cy="640080"/>
            </a:xfrm>
            <a:prstGeom prst="ellipse">
              <a:avLst/>
            </a:prstGeom>
            <a:solidFill>
              <a:srgbClr val="405A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4000" dirty="0">
                  <a:effectLst/>
                  <a:latin typeface="Century Gothic" panose="020B0502020202020204" pitchFamily="34" charset="0"/>
                  <a:ea typeface="Verdana" panose="020B0604030504040204" pitchFamily="34" charset="0"/>
                  <a:cs typeface="Times New Roman" panose="02020603050405020304" pitchFamily="18" charset="0"/>
                </a:rPr>
                <a:t>TIP</a:t>
              </a:r>
              <a:endParaRPr lang="en-US" sz="2000" dirty="0">
                <a:effectLst/>
                <a:latin typeface="Century Gothic" panose="020B0502020202020204" pitchFamily="34" charset="0"/>
                <a:ea typeface="Verdana" panose="020B0604030504040204" pitchFamily="34" charset="0"/>
                <a:cs typeface="Times New Roman" panose="02020603050405020304" pitchFamily="18" charset="0"/>
              </a:endParaRPr>
            </a:p>
          </p:txBody>
        </p:sp>
      </p:grpSp>
      <p:pic>
        <p:nvPicPr>
          <p:cNvPr id="46" name="Picture 45">
            <a:extLst>
              <a:ext uri="{FF2B5EF4-FFF2-40B4-BE49-F238E27FC236}">
                <a16:creationId xmlns:a16="http://schemas.microsoft.com/office/drawing/2014/main" id="{C0FF81F1-AB60-2FC9-4988-5B7E1E0D8A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77" y="3746908"/>
            <a:ext cx="2286000" cy="2286000"/>
          </a:xfrm>
          <a:prstGeom prst="rect">
            <a:avLst/>
          </a:prstGeom>
        </p:spPr>
      </p:pic>
    </p:spTree>
    <p:extLst>
      <p:ext uri="{BB962C8B-B14F-4D97-AF65-F5344CB8AC3E}">
        <p14:creationId xmlns:p14="http://schemas.microsoft.com/office/powerpoint/2010/main" val="346532799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CAF5A3A7-CAFD-A4AD-DF1A-944CAA3631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77" y="3729826"/>
            <a:ext cx="2286000" cy="2286000"/>
          </a:xfrm>
          <a:prstGeom prst="rect">
            <a:avLst/>
          </a:prstGeom>
        </p:spPr>
      </p:pic>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B4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THE PROBLEM</a:t>
            </a:r>
          </a:p>
        </p:txBody>
      </p:sp>
      <p:sp>
        <p:nvSpPr>
          <p:cNvPr id="10" name="Rectangle 9">
            <a:extLst>
              <a:ext uri="{FF2B5EF4-FFF2-40B4-BE49-F238E27FC236}">
                <a16:creationId xmlns:a16="http://schemas.microsoft.com/office/drawing/2014/main" id="{8662DEBF-C19C-E668-893D-6E44F3B6DE3D}"/>
              </a:ext>
            </a:extLst>
          </p:cNvPr>
          <p:cNvSpPr/>
          <p:nvPr/>
        </p:nvSpPr>
        <p:spPr>
          <a:xfrm>
            <a:off x="650789" y="349594"/>
            <a:ext cx="10510270" cy="830997"/>
          </a:xfrm>
          <a:prstGeom prst="rect">
            <a:avLst/>
          </a:prstGeom>
        </p:spPr>
        <p:txBody>
          <a:bodyPr wrap="square">
            <a:spAutoFit/>
          </a:bodyPr>
          <a:lstStyle/>
          <a:p>
            <a:r>
              <a:rPr lang="en-US" sz="4800" dirty="0">
                <a:solidFill>
                  <a:srgbClr val="93B5BB"/>
                </a:solidFill>
                <a:latin typeface="Verdana" panose="020B0604030504040204" pitchFamily="34" charset="0"/>
                <a:ea typeface="Verdana" panose="020B0604030504040204" pitchFamily="34" charset="0"/>
                <a:cs typeface="Verdana" panose="020B0604030504040204" pitchFamily="34" charset="0"/>
              </a:rPr>
              <a:t>THE PROBLEM</a:t>
            </a:r>
          </a:p>
        </p:txBody>
      </p:sp>
      <p:sp>
        <p:nvSpPr>
          <p:cNvPr id="41" name="TextBox 40">
            <a:extLst>
              <a:ext uri="{FF2B5EF4-FFF2-40B4-BE49-F238E27FC236}">
                <a16:creationId xmlns:a16="http://schemas.microsoft.com/office/drawing/2014/main" id="{41E12B81-C248-7896-E21C-4DC3E473F41D}"/>
              </a:ext>
            </a:extLst>
          </p:cNvPr>
          <p:cNvSpPr txBox="1"/>
          <p:nvPr/>
        </p:nvSpPr>
        <p:spPr>
          <a:xfrm>
            <a:off x="654486" y="1422104"/>
            <a:ext cx="7480985" cy="867289"/>
          </a:xfrm>
          <a:prstGeom prst="rect">
            <a:avLst/>
          </a:prstGeom>
          <a:noFill/>
        </p:spPr>
        <p:txBody>
          <a:bodyPr wrap="square" rtlCol="0">
            <a:spAutoFit/>
          </a:bodyPr>
          <a:lstStyle/>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Who is your target audience? What problem are they facing? What issue will your proposal address?</a:t>
            </a:r>
          </a:p>
        </p:txBody>
      </p:sp>
      <p:sp>
        <p:nvSpPr>
          <p:cNvPr id="42" name="TextBox 41">
            <a:extLst>
              <a:ext uri="{FF2B5EF4-FFF2-40B4-BE49-F238E27FC236}">
                <a16:creationId xmlns:a16="http://schemas.microsoft.com/office/drawing/2014/main" id="{07FD60B0-A352-2C53-CCB3-6DF03D9EE0A5}"/>
              </a:ext>
            </a:extLst>
          </p:cNvPr>
          <p:cNvSpPr txBox="1"/>
          <p:nvPr/>
        </p:nvSpPr>
        <p:spPr>
          <a:xfrm>
            <a:off x="2244619" y="4513178"/>
            <a:ext cx="6697675" cy="1282787"/>
          </a:xfrm>
          <a:prstGeom prst="rect">
            <a:avLst/>
          </a:prstGeom>
          <a:noFill/>
        </p:spPr>
        <p:txBody>
          <a:bodyPr wrap="square" rtlCol="0">
            <a:spAutoFit/>
          </a:bodyPr>
          <a:lstStyle/>
          <a:p>
            <a:pPr>
              <a:lnSpc>
                <a:spcPct val="150000"/>
              </a:lnSpc>
            </a:pPr>
            <a:r>
              <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By identifying your target audience and their specific problem, you can make it clear to stakeholders how your proposed solution will fulfill a business opportunity.</a:t>
            </a:r>
          </a:p>
        </p:txBody>
      </p:sp>
      <p:grpSp>
        <p:nvGrpSpPr>
          <p:cNvPr id="43" name="Group 42">
            <a:extLst>
              <a:ext uri="{FF2B5EF4-FFF2-40B4-BE49-F238E27FC236}">
                <a16:creationId xmlns:a16="http://schemas.microsoft.com/office/drawing/2014/main" id="{2743F270-8BEA-DB54-0A90-6727AA2710D1}"/>
              </a:ext>
            </a:extLst>
          </p:cNvPr>
          <p:cNvGrpSpPr/>
          <p:nvPr/>
        </p:nvGrpSpPr>
        <p:grpSpPr>
          <a:xfrm>
            <a:off x="621122" y="4543256"/>
            <a:ext cx="1327481" cy="1304981"/>
            <a:chOff x="0" y="0"/>
            <a:chExt cx="674804" cy="663229"/>
          </a:xfrm>
        </p:grpSpPr>
        <p:sp>
          <p:nvSpPr>
            <p:cNvPr id="44" name="Oval 43">
              <a:extLst>
                <a:ext uri="{FF2B5EF4-FFF2-40B4-BE49-F238E27FC236}">
                  <a16:creationId xmlns:a16="http://schemas.microsoft.com/office/drawing/2014/main" id="{3650D57E-B977-8A3F-D714-D0B4CC68531F}"/>
                </a:ext>
              </a:extLst>
            </p:cNvPr>
            <p:cNvSpPr/>
            <p:nvPr/>
          </p:nvSpPr>
          <p:spPr>
            <a:xfrm>
              <a:off x="0" y="23149"/>
              <a:ext cx="640080" cy="640080"/>
            </a:xfrm>
            <a:prstGeom prst="ellipse">
              <a:avLst/>
            </a:prstGeom>
            <a:solidFill>
              <a:srgbClr val="B6DD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20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5" name="Oval 44">
              <a:extLst>
                <a:ext uri="{FF2B5EF4-FFF2-40B4-BE49-F238E27FC236}">
                  <a16:creationId xmlns:a16="http://schemas.microsoft.com/office/drawing/2014/main" id="{1EAAC912-A9A7-5C43-2A91-32BB24CDAD46}"/>
                </a:ext>
              </a:extLst>
            </p:cNvPr>
            <p:cNvSpPr/>
            <p:nvPr/>
          </p:nvSpPr>
          <p:spPr>
            <a:xfrm>
              <a:off x="34724" y="0"/>
              <a:ext cx="640080" cy="640080"/>
            </a:xfrm>
            <a:prstGeom prst="ellipse">
              <a:avLst/>
            </a:prstGeom>
            <a:solidFill>
              <a:srgbClr val="405A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4000" dirty="0">
                  <a:effectLst/>
                  <a:latin typeface="Century Gothic" panose="020B0502020202020204" pitchFamily="34" charset="0"/>
                  <a:ea typeface="Verdana" panose="020B0604030504040204" pitchFamily="34" charset="0"/>
                  <a:cs typeface="Times New Roman" panose="02020603050405020304" pitchFamily="18" charset="0"/>
                </a:rPr>
                <a:t>TIP</a:t>
              </a:r>
              <a:endParaRPr lang="en-US" sz="2000" dirty="0">
                <a:effectLst/>
                <a:latin typeface="Century Gothic" panose="020B0502020202020204" pitchFamily="34" charset="0"/>
                <a:ea typeface="Verdan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104481204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44915175-CFB8-1DD3-4394-087F739750B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77" y="3712744"/>
            <a:ext cx="2286000" cy="2286000"/>
          </a:xfrm>
          <a:prstGeom prst="rect">
            <a:avLst/>
          </a:prstGeom>
        </p:spPr>
      </p:pic>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THE SOLUTION</a:t>
            </a:r>
          </a:p>
        </p:txBody>
      </p:sp>
      <p:sp>
        <p:nvSpPr>
          <p:cNvPr id="10" name="Rectangle 9">
            <a:extLst>
              <a:ext uri="{FF2B5EF4-FFF2-40B4-BE49-F238E27FC236}">
                <a16:creationId xmlns:a16="http://schemas.microsoft.com/office/drawing/2014/main" id="{8662DEBF-C19C-E668-893D-6E44F3B6DE3D}"/>
              </a:ext>
            </a:extLst>
          </p:cNvPr>
          <p:cNvSpPr/>
          <p:nvPr/>
        </p:nvSpPr>
        <p:spPr>
          <a:xfrm>
            <a:off x="650789" y="349594"/>
            <a:ext cx="10510270" cy="830997"/>
          </a:xfrm>
          <a:prstGeom prst="rect">
            <a:avLst/>
          </a:prstGeom>
        </p:spPr>
        <p:txBody>
          <a:bodyPr wrap="square">
            <a:spAutoFit/>
          </a:bodyPr>
          <a:lstStyle/>
          <a:p>
            <a:r>
              <a:rPr lang="en-US" sz="48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THE SOLUTION</a:t>
            </a:r>
          </a:p>
        </p:txBody>
      </p:sp>
      <p:sp>
        <p:nvSpPr>
          <p:cNvPr id="41" name="TextBox 40">
            <a:extLst>
              <a:ext uri="{FF2B5EF4-FFF2-40B4-BE49-F238E27FC236}">
                <a16:creationId xmlns:a16="http://schemas.microsoft.com/office/drawing/2014/main" id="{41E12B81-C248-7896-E21C-4DC3E473F41D}"/>
              </a:ext>
            </a:extLst>
          </p:cNvPr>
          <p:cNvSpPr txBox="1"/>
          <p:nvPr/>
        </p:nvSpPr>
        <p:spPr>
          <a:xfrm>
            <a:off x="654486" y="1422104"/>
            <a:ext cx="7480985" cy="1698285"/>
          </a:xfrm>
          <a:prstGeom prst="rect">
            <a:avLst/>
          </a:prstGeom>
          <a:noFill/>
        </p:spPr>
        <p:txBody>
          <a:bodyPr wrap="square" rtlCol="0">
            <a:spAutoFit/>
          </a:bodyPr>
          <a:lstStyle/>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How does your solution solve the problem? Why should a client or end user choose your solution over those offered by your competitors? How does your target audience benefit from your solution?</a:t>
            </a:r>
          </a:p>
        </p:txBody>
      </p:sp>
      <p:sp>
        <p:nvSpPr>
          <p:cNvPr id="42" name="TextBox 41">
            <a:extLst>
              <a:ext uri="{FF2B5EF4-FFF2-40B4-BE49-F238E27FC236}">
                <a16:creationId xmlns:a16="http://schemas.microsoft.com/office/drawing/2014/main" id="{07FD60B0-A352-2C53-CCB3-6DF03D9EE0A5}"/>
              </a:ext>
            </a:extLst>
          </p:cNvPr>
          <p:cNvSpPr txBox="1"/>
          <p:nvPr/>
        </p:nvSpPr>
        <p:spPr>
          <a:xfrm>
            <a:off x="2244619" y="4513178"/>
            <a:ext cx="6697675" cy="1282787"/>
          </a:xfrm>
          <a:prstGeom prst="rect">
            <a:avLst/>
          </a:prstGeom>
          <a:noFill/>
        </p:spPr>
        <p:txBody>
          <a:bodyPr wrap="square" rtlCol="0">
            <a:spAutoFit/>
          </a:bodyPr>
          <a:lstStyle/>
          <a:p>
            <a:pPr>
              <a:lnSpc>
                <a:spcPct val="150000"/>
              </a:lnSpc>
            </a:pPr>
            <a:r>
              <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Focus on what makes your proposed solution unique. What makes it a better solution for your end user’s problem than other available options?</a:t>
            </a:r>
          </a:p>
        </p:txBody>
      </p:sp>
      <p:grpSp>
        <p:nvGrpSpPr>
          <p:cNvPr id="43" name="Group 42">
            <a:extLst>
              <a:ext uri="{FF2B5EF4-FFF2-40B4-BE49-F238E27FC236}">
                <a16:creationId xmlns:a16="http://schemas.microsoft.com/office/drawing/2014/main" id="{2743F270-8BEA-DB54-0A90-6727AA2710D1}"/>
              </a:ext>
            </a:extLst>
          </p:cNvPr>
          <p:cNvGrpSpPr/>
          <p:nvPr/>
        </p:nvGrpSpPr>
        <p:grpSpPr>
          <a:xfrm>
            <a:off x="621122" y="4543256"/>
            <a:ext cx="1327481" cy="1304981"/>
            <a:chOff x="0" y="0"/>
            <a:chExt cx="674804" cy="663229"/>
          </a:xfrm>
        </p:grpSpPr>
        <p:sp>
          <p:nvSpPr>
            <p:cNvPr id="44" name="Oval 43">
              <a:extLst>
                <a:ext uri="{FF2B5EF4-FFF2-40B4-BE49-F238E27FC236}">
                  <a16:creationId xmlns:a16="http://schemas.microsoft.com/office/drawing/2014/main" id="{3650D57E-B977-8A3F-D714-D0B4CC68531F}"/>
                </a:ext>
              </a:extLst>
            </p:cNvPr>
            <p:cNvSpPr/>
            <p:nvPr/>
          </p:nvSpPr>
          <p:spPr>
            <a:xfrm>
              <a:off x="0" y="23149"/>
              <a:ext cx="640080" cy="640080"/>
            </a:xfrm>
            <a:prstGeom prst="ellipse">
              <a:avLst/>
            </a:prstGeom>
            <a:solidFill>
              <a:srgbClr val="B6DD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20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45" name="Oval 44">
              <a:extLst>
                <a:ext uri="{FF2B5EF4-FFF2-40B4-BE49-F238E27FC236}">
                  <a16:creationId xmlns:a16="http://schemas.microsoft.com/office/drawing/2014/main" id="{1EAAC912-A9A7-5C43-2A91-32BB24CDAD46}"/>
                </a:ext>
              </a:extLst>
            </p:cNvPr>
            <p:cNvSpPr/>
            <p:nvPr/>
          </p:nvSpPr>
          <p:spPr>
            <a:xfrm>
              <a:off x="34724" y="0"/>
              <a:ext cx="640080" cy="640080"/>
            </a:xfrm>
            <a:prstGeom prst="ellipse">
              <a:avLst/>
            </a:prstGeom>
            <a:solidFill>
              <a:srgbClr val="405A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4000" dirty="0">
                  <a:effectLst/>
                  <a:latin typeface="Century Gothic" panose="020B0502020202020204" pitchFamily="34" charset="0"/>
                  <a:ea typeface="Verdana" panose="020B0604030504040204" pitchFamily="34" charset="0"/>
                  <a:cs typeface="Times New Roman" panose="02020603050405020304" pitchFamily="18" charset="0"/>
                </a:rPr>
                <a:t>TIP</a:t>
              </a:r>
              <a:endParaRPr lang="en-US" sz="2000" dirty="0">
                <a:effectLst/>
                <a:latin typeface="Century Gothic" panose="020B0502020202020204" pitchFamily="34" charset="0"/>
                <a:ea typeface="Verdan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147658158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8" name="Picture 17">
            <a:extLst>
              <a:ext uri="{FF2B5EF4-FFF2-40B4-BE49-F238E27FC236}">
                <a16:creationId xmlns:a16="http://schemas.microsoft.com/office/drawing/2014/main" id="{F00210E9-8ED0-D5AE-D5CE-83833DAAFCF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77" y="3712744"/>
            <a:ext cx="2286000" cy="2286000"/>
          </a:xfrm>
          <a:prstGeom prst="rect">
            <a:avLst/>
          </a:prstGeom>
        </p:spPr>
      </p:pic>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B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HIGHLIGHTS</a:t>
            </a:r>
          </a:p>
        </p:txBody>
      </p:sp>
      <p:sp>
        <p:nvSpPr>
          <p:cNvPr id="10" name="Rectangle 9">
            <a:extLst>
              <a:ext uri="{FF2B5EF4-FFF2-40B4-BE49-F238E27FC236}">
                <a16:creationId xmlns:a16="http://schemas.microsoft.com/office/drawing/2014/main" id="{8662DEBF-C19C-E668-893D-6E44F3B6DE3D}"/>
              </a:ext>
            </a:extLst>
          </p:cNvPr>
          <p:cNvSpPr/>
          <p:nvPr/>
        </p:nvSpPr>
        <p:spPr>
          <a:xfrm>
            <a:off x="650789" y="349594"/>
            <a:ext cx="10510270" cy="830997"/>
          </a:xfrm>
          <a:prstGeom prst="rect">
            <a:avLst/>
          </a:prstGeom>
        </p:spPr>
        <p:txBody>
          <a:bodyPr wrap="square">
            <a:spAutoFit/>
          </a:bodyPr>
          <a:lstStyle/>
          <a:p>
            <a:r>
              <a:rPr lang="en-US" sz="4800" dirty="0">
                <a:solidFill>
                  <a:srgbClr val="F0A622"/>
                </a:solidFill>
                <a:latin typeface="Verdana" panose="020B0604030504040204" pitchFamily="34" charset="0"/>
                <a:ea typeface="Verdana" panose="020B0604030504040204" pitchFamily="34" charset="0"/>
                <a:cs typeface="Verdana" panose="020B0604030504040204" pitchFamily="34" charset="0"/>
              </a:rPr>
              <a:t>HIGHLIGHTS</a:t>
            </a:r>
          </a:p>
        </p:txBody>
      </p:sp>
      <p:sp>
        <p:nvSpPr>
          <p:cNvPr id="41" name="TextBox 40">
            <a:extLst>
              <a:ext uri="{FF2B5EF4-FFF2-40B4-BE49-F238E27FC236}">
                <a16:creationId xmlns:a16="http://schemas.microsoft.com/office/drawing/2014/main" id="{41E12B81-C248-7896-E21C-4DC3E473F41D}"/>
              </a:ext>
            </a:extLst>
          </p:cNvPr>
          <p:cNvSpPr txBox="1"/>
          <p:nvPr/>
        </p:nvSpPr>
        <p:spPr>
          <a:xfrm>
            <a:off x="654486" y="1422104"/>
            <a:ext cx="7480985" cy="2113784"/>
          </a:xfrm>
          <a:prstGeom prst="rect">
            <a:avLst/>
          </a:prstGeom>
          <a:noFill/>
        </p:spPr>
        <p:txBody>
          <a:bodyPr wrap="square" rtlCol="0">
            <a:spAutoFit/>
          </a:bodyPr>
          <a:lstStyle/>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Provide research and market analysis to support your claims. What is your proposed </a:t>
            </a:r>
            <a:r>
              <a:rPr lang="en-US" b="1" dirty="0">
                <a:latin typeface="Verdana" panose="020B0604030504040204" pitchFamily="34" charset="0"/>
                <a:ea typeface="Verdana" panose="020B0604030504040204" pitchFamily="34" charset="0"/>
                <a:cs typeface="Verdana" panose="020B0604030504040204" pitchFamily="34" charset="0"/>
              </a:rPr>
              <a:t>strategy</a:t>
            </a:r>
            <a:r>
              <a:rPr lang="en-US" dirty="0">
                <a:latin typeface="Verdana" panose="020B0604030504040204" pitchFamily="34" charset="0"/>
                <a:ea typeface="Verdana" panose="020B0604030504040204" pitchFamily="34" charset="0"/>
                <a:cs typeface="Verdana" panose="020B0604030504040204" pitchFamily="34" charset="0"/>
              </a:rPr>
              <a:t>? What </a:t>
            </a:r>
            <a:r>
              <a:rPr lang="en-US" b="1" dirty="0">
                <a:latin typeface="Verdana" panose="020B0604030504040204" pitchFamily="34" charset="0"/>
                <a:ea typeface="Verdana" panose="020B0604030504040204" pitchFamily="34" charset="0"/>
                <a:cs typeface="Verdana" panose="020B0604030504040204" pitchFamily="34" charset="0"/>
              </a:rPr>
              <a:t>resources</a:t>
            </a:r>
            <a:r>
              <a:rPr lang="en-US" dirty="0">
                <a:latin typeface="Verdana" panose="020B0604030504040204" pitchFamily="34" charset="0"/>
                <a:ea typeface="Verdana" panose="020B0604030504040204" pitchFamily="34" charset="0"/>
                <a:cs typeface="Verdana" panose="020B0604030504040204" pitchFamily="34" charset="0"/>
              </a:rPr>
              <a:t> does your project require? What’s the proposed business plan </a:t>
            </a:r>
            <a:r>
              <a:rPr lang="en-US" b="1" dirty="0">
                <a:latin typeface="Verdana" panose="020B0604030504040204" pitchFamily="34" charset="0"/>
                <a:ea typeface="Verdana" panose="020B0604030504040204" pitchFamily="34" charset="0"/>
                <a:cs typeface="Verdana" panose="020B0604030504040204" pitchFamily="34" charset="0"/>
              </a:rPr>
              <a:t>timeline</a:t>
            </a:r>
            <a:r>
              <a:rPr lang="en-US" dirty="0">
                <a:latin typeface="Verdana" panose="020B0604030504040204" pitchFamily="34" charset="0"/>
                <a:ea typeface="Verdana" panose="020B0604030504040204" pitchFamily="34" charset="0"/>
                <a:cs typeface="Verdana" panose="020B0604030504040204" pitchFamily="34" charset="0"/>
              </a:rPr>
              <a:t>? In short, what </a:t>
            </a:r>
            <a:r>
              <a:rPr lang="en-US" b="1" dirty="0">
                <a:latin typeface="Verdana" panose="020B0604030504040204" pitchFamily="34" charset="0"/>
                <a:ea typeface="Verdana" panose="020B0604030504040204" pitchFamily="34" charset="0"/>
                <a:cs typeface="Verdana" panose="020B0604030504040204" pitchFamily="34" charset="0"/>
              </a:rPr>
              <a:t>evidence</a:t>
            </a:r>
            <a:r>
              <a:rPr lang="en-US" dirty="0">
                <a:latin typeface="Verdana" panose="020B0604030504040204" pitchFamily="34" charset="0"/>
                <a:ea typeface="Verdana" panose="020B0604030504040204" pitchFamily="34" charset="0"/>
                <a:cs typeface="Verdana" panose="020B0604030504040204" pitchFamily="34" charset="0"/>
              </a:rPr>
              <a:t> do you have to support your proposal?</a:t>
            </a:r>
          </a:p>
        </p:txBody>
      </p:sp>
      <p:sp>
        <p:nvSpPr>
          <p:cNvPr id="12" name="TextBox 11">
            <a:extLst>
              <a:ext uri="{FF2B5EF4-FFF2-40B4-BE49-F238E27FC236}">
                <a16:creationId xmlns:a16="http://schemas.microsoft.com/office/drawing/2014/main" id="{D6B4E73A-D34E-7986-42A3-8BEEC9428283}"/>
              </a:ext>
            </a:extLst>
          </p:cNvPr>
          <p:cNvSpPr txBox="1"/>
          <p:nvPr/>
        </p:nvSpPr>
        <p:spPr>
          <a:xfrm>
            <a:off x="2244619" y="4513178"/>
            <a:ext cx="6697675" cy="1698285"/>
          </a:xfrm>
          <a:prstGeom prst="rect">
            <a:avLst/>
          </a:prstGeom>
          <a:noFill/>
        </p:spPr>
        <p:txBody>
          <a:bodyPr wrap="square" rtlCol="0">
            <a:spAutoFit/>
          </a:bodyPr>
          <a:lstStyle/>
          <a:p>
            <a:pPr>
              <a:lnSpc>
                <a:spcPct val="150000"/>
              </a:lnSpc>
            </a:pPr>
            <a:r>
              <a:rPr lang="en-US"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This is a great opportunity to provide a visual snapshot (e.g., a bar or pie chart) to communicate the research you’ve done that supports the superiority of your proposed business solution.</a:t>
            </a:r>
          </a:p>
        </p:txBody>
      </p:sp>
      <p:grpSp>
        <p:nvGrpSpPr>
          <p:cNvPr id="15" name="Group 14">
            <a:extLst>
              <a:ext uri="{FF2B5EF4-FFF2-40B4-BE49-F238E27FC236}">
                <a16:creationId xmlns:a16="http://schemas.microsoft.com/office/drawing/2014/main" id="{FDA1449B-3A2A-FECF-B5AD-538FBD6473DD}"/>
              </a:ext>
            </a:extLst>
          </p:cNvPr>
          <p:cNvGrpSpPr/>
          <p:nvPr/>
        </p:nvGrpSpPr>
        <p:grpSpPr>
          <a:xfrm>
            <a:off x="621122" y="4543256"/>
            <a:ext cx="1327481" cy="1304981"/>
            <a:chOff x="0" y="0"/>
            <a:chExt cx="674804" cy="663229"/>
          </a:xfrm>
        </p:grpSpPr>
        <p:sp>
          <p:nvSpPr>
            <p:cNvPr id="16" name="Oval 15">
              <a:extLst>
                <a:ext uri="{FF2B5EF4-FFF2-40B4-BE49-F238E27FC236}">
                  <a16:creationId xmlns:a16="http://schemas.microsoft.com/office/drawing/2014/main" id="{A9EBBF8E-2E2D-0255-2936-1A8EBD2DB668}"/>
                </a:ext>
              </a:extLst>
            </p:cNvPr>
            <p:cNvSpPr/>
            <p:nvPr/>
          </p:nvSpPr>
          <p:spPr>
            <a:xfrm>
              <a:off x="0" y="23149"/>
              <a:ext cx="640080" cy="640080"/>
            </a:xfrm>
            <a:prstGeom prst="ellipse">
              <a:avLst/>
            </a:prstGeom>
            <a:solidFill>
              <a:srgbClr val="B6DDE4"/>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2200">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a:effectLst/>
                <a:latin typeface="Century Gothic" panose="020B0502020202020204" pitchFamily="34" charset="0"/>
                <a:ea typeface="Calibri" panose="020F0502020204030204" pitchFamily="34" charset="0"/>
                <a:cs typeface="Times New Roman" panose="02020603050405020304" pitchFamily="18" charset="0"/>
              </a:endParaRPr>
            </a:p>
          </p:txBody>
        </p:sp>
        <p:sp>
          <p:nvSpPr>
            <p:cNvPr id="17" name="Oval 16">
              <a:extLst>
                <a:ext uri="{FF2B5EF4-FFF2-40B4-BE49-F238E27FC236}">
                  <a16:creationId xmlns:a16="http://schemas.microsoft.com/office/drawing/2014/main" id="{49AF471F-3272-2172-1E59-20BBDD1740A3}"/>
                </a:ext>
              </a:extLst>
            </p:cNvPr>
            <p:cNvSpPr/>
            <p:nvPr/>
          </p:nvSpPr>
          <p:spPr>
            <a:xfrm>
              <a:off x="34724" y="0"/>
              <a:ext cx="640080" cy="640080"/>
            </a:xfrm>
            <a:prstGeom prst="ellipse">
              <a:avLst/>
            </a:prstGeom>
            <a:solidFill>
              <a:srgbClr val="405A6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marL="0" marR="0" algn="ctr">
                <a:lnSpc>
                  <a:spcPct val="107000"/>
                </a:lnSpc>
                <a:spcBef>
                  <a:spcPts val="0"/>
                </a:spcBef>
                <a:spcAft>
                  <a:spcPts val="0"/>
                </a:spcAft>
              </a:pPr>
              <a:r>
                <a:rPr lang="en-US" sz="4000" dirty="0">
                  <a:effectLst/>
                  <a:latin typeface="Century Gothic" panose="020B0502020202020204" pitchFamily="34" charset="0"/>
                  <a:ea typeface="Verdana" panose="020B0604030504040204" pitchFamily="34" charset="0"/>
                  <a:cs typeface="Times New Roman" panose="02020603050405020304" pitchFamily="18" charset="0"/>
                </a:rPr>
                <a:t>TIP</a:t>
              </a:r>
              <a:endParaRPr lang="en-US" sz="2000" dirty="0">
                <a:effectLst/>
                <a:latin typeface="Century Gothic" panose="020B0502020202020204" pitchFamily="34" charset="0"/>
                <a:ea typeface="Verdana" panose="020B0604030504040204" pitchFamily="34" charset="0"/>
                <a:cs typeface="Times New Roman" panose="02020603050405020304" pitchFamily="18" charset="0"/>
              </a:endParaRPr>
            </a:p>
          </p:txBody>
        </p:sp>
      </p:grpSp>
    </p:spTree>
    <p:extLst>
      <p:ext uri="{BB962C8B-B14F-4D97-AF65-F5344CB8AC3E}">
        <p14:creationId xmlns:p14="http://schemas.microsoft.com/office/powerpoint/2010/main" val="3101611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FBCF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HIGHLIGHTS</a:t>
            </a:r>
          </a:p>
        </p:txBody>
      </p:sp>
      <p:sp>
        <p:nvSpPr>
          <p:cNvPr id="10" name="Rectangle 9">
            <a:extLst>
              <a:ext uri="{FF2B5EF4-FFF2-40B4-BE49-F238E27FC236}">
                <a16:creationId xmlns:a16="http://schemas.microsoft.com/office/drawing/2014/main" id="{8662DEBF-C19C-E668-893D-6E44F3B6DE3D}"/>
              </a:ext>
            </a:extLst>
          </p:cNvPr>
          <p:cNvSpPr/>
          <p:nvPr/>
        </p:nvSpPr>
        <p:spPr>
          <a:xfrm>
            <a:off x="650789" y="349594"/>
            <a:ext cx="10510270" cy="830997"/>
          </a:xfrm>
          <a:prstGeom prst="rect">
            <a:avLst/>
          </a:prstGeom>
        </p:spPr>
        <p:txBody>
          <a:bodyPr wrap="square">
            <a:spAutoFit/>
          </a:bodyPr>
          <a:lstStyle/>
          <a:p>
            <a:r>
              <a:rPr lang="en-US" sz="4800" dirty="0">
                <a:solidFill>
                  <a:srgbClr val="F0A622"/>
                </a:solidFill>
                <a:latin typeface="Verdana" panose="020B0604030504040204" pitchFamily="34" charset="0"/>
                <a:ea typeface="Verdana" panose="020B0604030504040204" pitchFamily="34" charset="0"/>
                <a:cs typeface="Verdana" panose="020B0604030504040204" pitchFamily="34" charset="0"/>
              </a:rPr>
              <a:t>HIGHLIGHTS</a:t>
            </a:r>
          </a:p>
        </p:txBody>
      </p:sp>
      <p:pic>
        <p:nvPicPr>
          <p:cNvPr id="12" name="Picture 11" descr="Chart&#10;&#10;Description automatically generated">
            <a:extLst>
              <a:ext uri="{FF2B5EF4-FFF2-40B4-BE49-F238E27FC236}">
                <a16:creationId xmlns:a16="http://schemas.microsoft.com/office/drawing/2014/main" id="{A6243BE4-5404-4C4A-BC88-FD5D68FE4FDE}"/>
              </a:ext>
            </a:extLst>
          </p:cNvPr>
          <p:cNvPicPr>
            <a:picLocks noChangeAspect="1"/>
          </p:cNvPicPr>
          <p:nvPr/>
        </p:nvPicPr>
        <p:blipFill>
          <a:blip r:embed="rId3"/>
          <a:stretch>
            <a:fillRect/>
          </a:stretch>
        </p:blipFill>
        <p:spPr>
          <a:xfrm>
            <a:off x="650789" y="1416505"/>
            <a:ext cx="8372187" cy="4810503"/>
          </a:xfrm>
          <a:prstGeom prst="rect">
            <a:avLst/>
          </a:prstGeom>
        </p:spPr>
      </p:pic>
      <p:pic>
        <p:nvPicPr>
          <p:cNvPr id="15" name="Picture 14">
            <a:extLst>
              <a:ext uri="{FF2B5EF4-FFF2-40B4-BE49-F238E27FC236}">
                <a16:creationId xmlns:a16="http://schemas.microsoft.com/office/drawing/2014/main" id="{2B379E9F-B1F4-D124-DAD3-1A4EA0367F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507977" y="3712744"/>
            <a:ext cx="2286000" cy="2286000"/>
          </a:xfrm>
          <a:prstGeom prst="rect">
            <a:avLst/>
          </a:prstGeom>
        </p:spPr>
      </p:pic>
    </p:spTree>
    <p:extLst>
      <p:ext uri="{BB962C8B-B14F-4D97-AF65-F5344CB8AC3E}">
        <p14:creationId xmlns:p14="http://schemas.microsoft.com/office/powerpoint/2010/main" val="29491459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4" name="Picture 13">
            <a:extLst>
              <a:ext uri="{FF2B5EF4-FFF2-40B4-BE49-F238E27FC236}">
                <a16:creationId xmlns:a16="http://schemas.microsoft.com/office/drawing/2014/main" id="{340736BF-2574-5FBB-98B4-BE45B224383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507977" y="3738367"/>
            <a:ext cx="2286000" cy="2286000"/>
          </a:xfrm>
          <a:prstGeom prst="rect">
            <a:avLst/>
          </a:prstGeom>
        </p:spPr>
      </p:pic>
      <p:sp>
        <p:nvSpPr>
          <p:cNvPr id="11" name="Rectangle 7">
            <a:extLst>
              <a:ext uri="{FF2B5EF4-FFF2-40B4-BE49-F238E27FC236}">
                <a16:creationId xmlns:a16="http://schemas.microsoft.com/office/drawing/2014/main" id="{2A08EE07-4D3C-C74D-AA27-8BAD402EB88E}"/>
              </a:ext>
            </a:extLst>
          </p:cNvPr>
          <p:cNvSpPr/>
          <p:nvPr/>
        </p:nvSpPr>
        <p:spPr>
          <a:xfrm>
            <a:off x="0" y="6479366"/>
            <a:ext cx="12192000" cy="384048"/>
          </a:xfrm>
          <a:custGeom>
            <a:avLst/>
            <a:gdLst>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 name="connsiteX0" fmla="*/ 0 w 12192000"/>
              <a:gd name="connsiteY0" fmla="*/ 3171 h 524107"/>
              <a:gd name="connsiteX1" fmla="*/ 1105457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6887 h 527823"/>
              <a:gd name="connsiteX1" fmla="*/ 11054576 w 12192000"/>
              <a:gd name="connsiteY1" fmla="*/ 3716 h 527823"/>
              <a:gd name="connsiteX2" fmla="*/ 11288751 w 12192000"/>
              <a:gd name="connsiteY2" fmla="*/ 0 h 527823"/>
              <a:gd name="connsiteX3" fmla="*/ 12192000 w 12192000"/>
              <a:gd name="connsiteY3" fmla="*/ 6887 h 527823"/>
              <a:gd name="connsiteX4" fmla="*/ 12192000 w 12192000"/>
              <a:gd name="connsiteY4" fmla="*/ 527823 h 527823"/>
              <a:gd name="connsiteX5" fmla="*/ 0 w 12192000"/>
              <a:gd name="connsiteY5" fmla="*/ 527823 h 527823"/>
              <a:gd name="connsiteX6" fmla="*/ 0 w 12192000"/>
              <a:gd name="connsiteY6" fmla="*/ 6887 h 527823"/>
              <a:gd name="connsiteX0" fmla="*/ 0 w 12192000"/>
              <a:gd name="connsiteY0" fmla="*/ 6887 h 527823"/>
              <a:gd name="connsiteX1" fmla="*/ 11054576 w 12192000"/>
              <a:gd name="connsiteY1" fmla="*/ 3716 h 527823"/>
              <a:gd name="connsiteX2" fmla="*/ 11288751 w 12192000"/>
              <a:gd name="connsiteY2" fmla="*/ 0 h 527823"/>
              <a:gd name="connsiteX3" fmla="*/ 11508059 w 12192000"/>
              <a:gd name="connsiteY3" fmla="*/ 7434 h 527823"/>
              <a:gd name="connsiteX4" fmla="*/ 12192000 w 12192000"/>
              <a:gd name="connsiteY4" fmla="*/ 6887 h 527823"/>
              <a:gd name="connsiteX5" fmla="*/ 12192000 w 12192000"/>
              <a:gd name="connsiteY5" fmla="*/ 527823 h 527823"/>
              <a:gd name="connsiteX6" fmla="*/ 0 w 12192000"/>
              <a:gd name="connsiteY6" fmla="*/ 527823 h 527823"/>
              <a:gd name="connsiteX7" fmla="*/ 0 w 12192000"/>
              <a:gd name="connsiteY7" fmla="*/ 6887 h 527823"/>
              <a:gd name="connsiteX0" fmla="*/ 0 w 12192000"/>
              <a:gd name="connsiteY0" fmla="*/ 3171 h 524107"/>
              <a:gd name="connsiteX1" fmla="*/ 11054576 w 12192000"/>
              <a:gd name="connsiteY1" fmla="*/ 0 h 524107"/>
              <a:gd name="connsiteX2" fmla="*/ 11296185 w 12192000"/>
              <a:gd name="connsiteY2" fmla="*/ 159836 h 524107"/>
              <a:gd name="connsiteX3" fmla="*/ 11508059 w 12192000"/>
              <a:gd name="connsiteY3" fmla="*/ 3718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710 h 524646"/>
              <a:gd name="connsiteX1" fmla="*/ 11054576 w 12192000"/>
              <a:gd name="connsiteY1" fmla="*/ 539 h 524646"/>
              <a:gd name="connsiteX2" fmla="*/ 11296185 w 12192000"/>
              <a:gd name="connsiteY2" fmla="*/ 160375 h 524646"/>
              <a:gd name="connsiteX3" fmla="*/ 11784284 w 12192000"/>
              <a:gd name="connsiteY3" fmla="*/ 0 h 524646"/>
              <a:gd name="connsiteX4" fmla="*/ 12192000 w 12192000"/>
              <a:gd name="connsiteY4" fmla="*/ 3710 h 524646"/>
              <a:gd name="connsiteX5" fmla="*/ 12192000 w 12192000"/>
              <a:gd name="connsiteY5" fmla="*/ 524646 h 524646"/>
              <a:gd name="connsiteX6" fmla="*/ 0 w 12192000"/>
              <a:gd name="connsiteY6" fmla="*/ 524646 h 524646"/>
              <a:gd name="connsiteX7" fmla="*/ 0 w 12192000"/>
              <a:gd name="connsiteY7" fmla="*/ 3710 h 524646"/>
              <a:gd name="connsiteX0" fmla="*/ 0 w 12192000"/>
              <a:gd name="connsiteY0" fmla="*/ 3171 h 524107"/>
              <a:gd name="connsiteX1" fmla="*/ 11054576 w 12192000"/>
              <a:gd name="connsiteY1" fmla="*/ 0 h 524107"/>
              <a:gd name="connsiteX2" fmla="*/ 11296185 w 12192000"/>
              <a:gd name="connsiteY2" fmla="*/ 159836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05457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38547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626385 w 12192000"/>
              <a:gd name="connsiteY2" fmla="*/ 172609 h 524107"/>
              <a:gd name="connsiteX3" fmla="*/ 11825559 w 12192000"/>
              <a:gd name="connsiteY3" fmla="*/ 3719 h 524107"/>
              <a:gd name="connsiteX4" fmla="*/ 12192000 w 12192000"/>
              <a:gd name="connsiteY4" fmla="*/ 3171 h 524107"/>
              <a:gd name="connsiteX5" fmla="*/ 12192000 w 12192000"/>
              <a:gd name="connsiteY5" fmla="*/ 524107 h 524107"/>
              <a:gd name="connsiteX6" fmla="*/ 0 w 12192000"/>
              <a:gd name="connsiteY6" fmla="*/ 524107 h 524107"/>
              <a:gd name="connsiteX7" fmla="*/ 0 w 12192000"/>
              <a:gd name="connsiteY7" fmla="*/ 3171 h 524107"/>
              <a:gd name="connsiteX0" fmla="*/ 0 w 12192000"/>
              <a:gd name="connsiteY0" fmla="*/ 3171 h 524107"/>
              <a:gd name="connsiteX1" fmla="*/ 11429226 w 12192000"/>
              <a:gd name="connsiteY1" fmla="*/ 0 h 524107"/>
              <a:gd name="connsiteX2" fmla="*/ 11825559 w 12192000"/>
              <a:gd name="connsiteY2" fmla="*/ 3719 h 524107"/>
              <a:gd name="connsiteX3" fmla="*/ 12192000 w 12192000"/>
              <a:gd name="connsiteY3" fmla="*/ 3171 h 524107"/>
              <a:gd name="connsiteX4" fmla="*/ 12192000 w 12192000"/>
              <a:gd name="connsiteY4" fmla="*/ 524107 h 524107"/>
              <a:gd name="connsiteX5" fmla="*/ 0 w 12192000"/>
              <a:gd name="connsiteY5" fmla="*/ 524107 h 524107"/>
              <a:gd name="connsiteX6" fmla="*/ 0 w 12192000"/>
              <a:gd name="connsiteY6" fmla="*/ 3171 h 524107"/>
              <a:gd name="connsiteX0" fmla="*/ 0 w 12192000"/>
              <a:gd name="connsiteY0" fmla="*/ 3171 h 524107"/>
              <a:gd name="connsiteX1" fmla="*/ 11429226 w 12192000"/>
              <a:gd name="connsiteY1" fmla="*/ 0 h 524107"/>
              <a:gd name="connsiteX2" fmla="*/ 12192000 w 12192000"/>
              <a:gd name="connsiteY2" fmla="*/ 3171 h 524107"/>
              <a:gd name="connsiteX3" fmla="*/ 12192000 w 12192000"/>
              <a:gd name="connsiteY3" fmla="*/ 524107 h 524107"/>
              <a:gd name="connsiteX4" fmla="*/ 0 w 12192000"/>
              <a:gd name="connsiteY4" fmla="*/ 524107 h 524107"/>
              <a:gd name="connsiteX5" fmla="*/ 0 w 12192000"/>
              <a:gd name="connsiteY5" fmla="*/ 3171 h 524107"/>
              <a:gd name="connsiteX0" fmla="*/ 0 w 12192000"/>
              <a:gd name="connsiteY0" fmla="*/ 0 h 520936"/>
              <a:gd name="connsiteX1" fmla="*/ 12192000 w 12192000"/>
              <a:gd name="connsiteY1" fmla="*/ 0 h 520936"/>
              <a:gd name="connsiteX2" fmla="*/ 12192000 w 12192000"/>
              <a:gd name="connsiteY2" fmla="*/ 520936 h 520936"/>
              <a:gd name="connsiteX3" fmla="*/ 0 w 12192000"/>
              <a:gd name="connsiteY3" fmla="*/ 520936 h 520936"/>
              <a:gd name="connsiteX4" fmla="*/ 0 w 12192000"/>
              <a:gd name="connsiteY4" fmla="*/ 0 h 52093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2000" h="520936">
                <a:moveTo>
                  <a:pt x="0" y="0"/>
                </a:moveTo>
                <a:lnTo>
                  <a:pt x="12192000" y="0"/>
                </a:lnTo>
                <a:lnTo>
                  <a:pt x="12192000" y="520936"/>
                </a:lnTo>
                <a:lnTo>
                  <a:pt x="0" y="520936"/>
                </a:lnTo>
                <a:lnTo>
                  <a:pt x="0" y="0"/>
                </a:lnTo>
                <a:close/>
              </a:path>
            </a:pathLst>
          </a:custGeom>
          <a:gradFill flip="none" rotWithShape="1">
            <a:gsLst>
              <a:gs pos="0">
                <a:schemeClr val="bg1">
                  <a:lumMod val="50000"/>
                  <a:shade val="30000"/>
                  <a:satMod val="115000"/>
                </a:schemeClr>
              </a:gs>
              <a:gs pos="50000">
                <a:schemeClr val="bg1">
                  <a:lumMod val="50000"/>
                  <a:shade val="67500"/>
                  <a:satMod val="115000"/>
                </a:schemeClr>
              </a:gs>
              <a:gs pos="100000">
                <a:schemeClr val="bg1">
                  <a:lumMod val="50000"/>
                  <a:shade val="100000"/>
                  <a:satMod val="115000"/>
                </a:scheme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Century Gothic" panose="020B0502020202020204" pitchFamily="34" charset="0"/>
            </a:endParaRPr>
          </a:p>
        </p:txBody>
      </p:sp>
      <p:sp>
        <p:nvSpPr>
          <p:cNvPr id="13" name="Parallelogram 12">
            <a:extLst>
              <a:ext uri="{FF2B5EF4-FFF2-40B4-BE49-F238E27FC236}">
                <a16:creationId xmlns:a16="http://schemas.microsoft.com/office/drawing/2014/main" id="{72214739-7D95-4444-9FE6-D496832163FB}"/>
              </a:ext>
            </a:extLst>
          </p:cNvPr>
          <p:cNvSpPr/>
          <p:nvPr/>
        </p:nvSpPr>
        <p:spPr>
          <a:xfrm>
            <a:off x="11793977" y="6479366"/>
            <a:ext cx="397211" cy="384048"/>
          </a:xfrm>
          <a:prstGeom prst="parallelogram">
            <a:avLst>
              <a:gd name="adj" fmla="val 65219"/>
            </a:avLst>
          </a:prstGeom>
          <a:solidFill>
            <a:srgbClr val="B4DDE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a:extLst>
              <a:ext uri="{FF2B5EF4-FFF2-40B4-BE49-F238E27FC236}">
                <a16:creationId xmlns:a16="http://schemas.microsoft.com/office/drawing/2014/main" id="{E6EEB223-E166-A54F-887F-3F76EDC4E433}"/>
              </a:ext>
            </a:extLst>
          </p:cNvPr>
          <p:cNvSpPr txBox="1"/>
          <p:nvPr/>
        </p:nvSpPr>
        <p:spPr>
          <a:xfrm>
            <a:off x="4800045" y="6477000"/>
            <a:ext cx="6970535" cy="369332"/>
          </a:xfrm>
          <a:prstGeom prst="rect">
            <a:avLst/>
          </a:prstGeom>
          <a:noFill/>
        </p:spPr>
        <p:txBody>
          <a:bodyPr wrap="square" rtlCol="0">
            <a:spAutoFit/>
          </a:bodyPr>
          <a:lstStyle/>
          <a:p>
            <a:pPr algn="r"/>
            <a:r>
              <a:rPr lang="en-US" dirty="0">
                <a:solidFill>
                  <a:schemeClr val="bg1"/>
                </a:solidFill>
                <a:latin typeface="Verdana" panose="020B0604030504040204" pitchFamily="34" charset="0"/>
                <a:ea typeface="Verdana" panose="020B0604030504040204" pitchFamily="34" charset="0"/>
                <a:cs typeface="Verdana" panose="020B0604030504040204" pitchFamily="34" charset="0"/>
              </a:rPr>
              <a:t>PROPOSED STEPS</a:t>
            </a:r>
          </a:p>
        </p:txBody>
      </p:sp>
      <p:sp>
        <p:nvSpPr>
          <p:cNvPr id="10" name="Rectangle 9">
            <a:extLst>
              <a:ext uri="{FF2B5EF4-FFF2-40B4-BE49-F238E27FC236}">
                <a16:creationId xmlns:a16="http://schemas.microsoft.com/office/drawing/2014/main" id="{8662DEBF-C19C-E668-893D-6E44F3B6DE3D}"/>
              </a:ext>
            </a:extLst>
          </p:cNvPr>
          <p:cNvSpPr/>
          <p:nvPr/>
        </p:nvSpPr>
        <p:spPr>
          <a:xfrm>
            <a:off x="650789" y="349594"/>
            <a:ext cx="10510270" cy="830997"/>
          </a:xfrm>
          <a:prstGeom prst="rect">
            <a:avLst/>
          </a:prstGeom>
        </p:spPr>
        <p:txBody>
          <a:bodyPr wrap="square">
            <a:spAutoFit/>
          </a:bodyPr>
          <a:lstStyle/>
          <a:p>
            <a:r>
              <a:rPr lang="en-US" sz="4800" dirty="0">
                <a:solidFill>
                  <a:srgbClr val="2F505A"/>
                </a:solidFill>
                <a:latin typeface="Verdana" panose="020B0604030504040204" pitchFamily="34" charset="0"/>
                <a:ea typeface="Verdana" panose="020B0604030504040204" pitchFamily="34" charset="0"/>
                <a:cs typeface="Verdana" panose="020B0604030504040204" pitchFamily="34" charset="0"/>
              </a:rPr>
              <a:t>PROPOSED STEPS</a:t>
            </a:r>
          </a:p>
        </p:txBody>
      </p:sp>
      <p:sp>
        <p:nvSpPr>
          <p:cNvPr id="41" name="TextBox 40">
            <a:extLst>
              <a:ext uri="{FF2B5EF4-FFF2-40B4-BE49-F238E27FC236}">
                <a16:creationId xmlns:a16="http://schemas.microsoft.com/office/drawing/2014/main" id="{41E12B81-C248-7896-E21C-4DC3E473F41D}"/>
              </a:ext>
            </a:extLst>
          </p:cNvPr>
          <p:cNvSpPr txBox="1"/>
          <p:nvPr/>
        </p:nvSpPr>
        <p:spPr>
          <a:xfrm>
            <a:off x="654487" y="1422104"/>
            <a:ext cx="6459008" cy="1282787"/>
          </a:xfrm>
          <a:prstGeom prst="rect">
            <a:avLst/>
          </a:prstGeom>
          <a:noFill/>
        </p:spPr>
        <p:txBody>
          <a:bodyPr wrap="square" rtlCol="0">
            <a:spAutoFit/>
          </a:bodyPr>
          <a:lstStyle/>
          <a:p>
            <a:pPr>
              <a:lnSpc>
                <a:spcPct val="150000"/>
              </a:lnSpc>
            </a:pPr>
            <a:r>
              <a:rPr lang="en-US" dirty="0">
                <a:latin typeface="Verdana" panose="020B0604030504040204" pitchFamily="34" charset="0"/>
                <a:ea typeface="Verdana" panose="020B0604030504040204" pitchFamily="34" charset="0"/>
                <a:cs typeface="Verdana" panose="020B0604030504040204" pitchFamily="34" charset="0"/>
              </a:rPr>
              <a:t>What’s required to implement your business solution? What specific steps must your company or client take to produce the desired results?</a:t>
            </a:r>
          </a:p>
        </p:txBody>
      </p:sp>
    </p:spTree>
    <p:extLst>
      <p:ext uri="{BB962C8B-B14F-4D97-AF65-F5344CB8AC3E}">
        <p14:creationId xmlns:p14="http://schemas.microsoft.com/office/powerpoint/2010/main" val="3109613985"/>
      </p:ext>
    </p:extLst>
  </p:cSld>
  <p:clrMapOvr>
    <a:masterClrMapping/>
  </p:clrMapOvr>
</p:sld>
</file>

<file path=ppt/theme/theme1.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IC-Small-Business-Plan-Chart-Template_PowerPoint" id="{A94AB765-F4A2-0A4D-B6D6-6B2F98D99357}" vid="{B2B1BBE3-A910-C64B-8D41-074D4E101F58}"/>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Тема Office</Template>
  <TotalTime>43</TotalTime>
  <Words>542</Words>
  <Application>Microsoft Macintosh PowerPoint</Application>
  <PresentationFormat>Widescreen</PresentationFormat>
  <Paragraphs>65</Paragraphs>
  <Slides>11</Slides>
  <Notes>10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11</vt:i4>
      </vt:variant>
    </vt:vector>
  </HeadingPairs>
  <TitlesOfParts>
    <vt:vector size="18" baseType="lpstr">
      <vt:lpstr>.PingFang SC Regular</vt:lpstr>
      <vt:lpstr>Arial</vt:lpstr>
      <vt:lpstr>Calibri</vt:lpstr>
      <vt:lpstr>Calibri Light</vt:lpstr>
      <vt:lpstr>Century Gothic</vt:lpstr>
      <vt:lpstr>Verdana</vt:lpstr>
      <vt:lpstr>Тема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Erica Waite</dc:creator>
  <cp:lastModifiedBy>Heather Key</cp:lastModifiedBy>
  <cp:revision>7</cp:revision>
  <cp:lastPrinted>2020-08-31T22:23:58Z</cp:lastPrinted>
  <dcterms:created xsi:type="dcterms:W3CDTF">2022-05-07T17:38:48Z</dcterms:created>
  <dcterms:modified xsi:type="dcterms:W3CDTF">2022-07-21T22:21:36Z</dcterms:modified>
</cp:coreProperties>
</file>