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342" r:id="rId2"/>
    <p:sldId id="256" r:id="rId3"/>
    <p:sldId id="257" r:id="rId4"/>
    <p:sldId id="258" r:id="rId5"/>
    <p:sldId id="259" r:id="rId6"/>
    <p:sldId id="260" r:id="rId7"/>
    <p:sldId id="261" r:id="rId8"/>
    <p:sldId id="262" r:id="rId9"/>
    <p:sldId id="295"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AF15"/>
    <a:srgbClr val="FFD32F"/>
    <a:srgbClr val="FFDC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981"/>
    <p:restoredTop sz="96327"/>
  </p:normalViewPr>
  <p:slideViewPr>
    <p:cSldViewPr snapToGrid="0" snapToObjects="1">
      <p:cViewPr varScale="1">
        <p:scale>
          <a:sx n="128" d="100"/>
          <a:sy n="128" d="100"/>
        </p:scale>
        <p:origin x="58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0CAF53-268F-BC49-883E-61DFB5938CEC}" type="datetimeFigureOut">
              <a:rPr lang="en-US" smtClean="0"/>
              <a:t>8/26/22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50909E-FE4E-F547-B205-B9B6087A5E95}" type="slidenum">
              <a:rPr lang="en-US" smtClean="0"/>
              <a:t>‹#›</a:t>
            </a:fld>
            <a:endParaRPr lang="en-US"/>
          </a:p>
        </p:txBody>
      </p:sp>
    </p:spTree>
    <p:extLst>
      <p:ext uri="{BB962C8B-B14F-4D97-AF65-F5344CB8AC3E}">
        <p14:creationId xmlns:p14="http://schemas.microsoft.com/office/powerpoint/2010/main" val="39088281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9</a:t>
            </a:fld>
            <a:endParaRPr lang="en-US" dirty="0"/>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AB6FC-9A80-9644-9A12-9BFDD0B4AB7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17E451C-9676-3E46-AE95-EA9EB6973B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DC8D4B7-3D91-C742-90B3-C86524B87BFE}"/>
              </a:ext>
            </a:extLst>
          </p:cNvPr>
          <p:cNvSpPr>
            <a:spLocks noGrp="1"/>
          </p:cNvSpPr>
          <p:nvPr>
            <p:ph type="dt" sz="half" idx="10"/>
          </p:nvPr>
        </p:nvSpPr>
        <p:spPr/>
        <p:txBody>
          <a:bodyPr/>
          <a:lstStyle/>
          <a:p>
            <a:fld id="{40F4D7DE-0D1A-7D4C-862E-EBC2CE905929}" type="datetimeFigureOut">
              <a:rPr lang="en-US" smtClean="0"/>
              <a:t>8/26/22</a:t>
            </a:fld>
            <a:endParaRPr lang="en-US"/>
          </a:p>
        </p:txBody>
      </p:sp>
      <p:sp>
        <p:nvSpPr>
          <p:cNvPr id="5" name="Footer Placeholder 4">
            <a:extLst>
              <a:ext uri="{FF2B5EF4-FFF2-40B4-BE49-F238E27FC236}">
                <a16:creationId xmlns:a16="http://schemas.microsoft.com/office/drawing/2014/main" id="{2A48C2A6-F06B-5C41-92DD-6F8E9B7024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B99E1C-5800-EC4F-BEB9-01FA1F4BD017}"/>
              </a:ext>
            </a:extLst>
          </p:cNvPr>
          <p:cNvSpPr>
            <a:spLocks noGrp="1"/>
          </p:cNvSpPr>
          <p:nvPr>
            <p:ph type="sldNum" sz="quarter" idx="12"/>
          </p:nvPr>
        </p:nvSpPr>
        <p:spPr/>
        <p:txBody>
          <a:bodyPr/>
          <a:lstStyle/>
          <a:p>
            <a:fld id="{135F8301-7629-C745-A9E5-17C4DBED604D}" type="slidenum">
              <a:rPr lang="en-US" smtClean="0"/>
              <a:t>‹#›</a:t>
            </a:fld>
            <a:endParaRPr lang="en-US"/>
          </a:p>
        </p:txBody>
      </p:sp>
    </p:spTree>
    <p:extLst>
      <p:ext uri="{BB962C8B-B14F-4D97-AF65-F5344CB8AC3E}">
        <p14:creationId xmlns:p14="http://schemas.microsoft.com/office/powerpoint/2010/main" val="3926455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5CD87-9DD4-0D4D-BE60-C1C9714EF5B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23D7F9A-8CC0-F34E-9F43-A11139F5485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75331A-F884-414D-A754-74094A2D9638}"/>
              </a:ext>
            </a:extLst>
          </p:cNvPr>
          <p:cNvSpPr>
            <a:spLocks noGrp="1"/>
          </p:cNvSpPr>
          <p:nvPr>
            <p:ph type="dt" sz="half" idx="10"/>
          </p:nvPr>
        </p:nvSpPr>
        <p:spPr/>
        <p:txBody>
          <a:bodyPr/>
          <a:lstStyle/>
          <a:p>
            <a:fld id="{40F4D7DE-0D1A-7D4C-862E-EBC2CE905929}" type="datetimeFigureOut">
              <a:rPr lang="en-US" smtClean="0"/>
              <a:t>8/26/22</a:t>
            </a:fld>
            <a:endParaRPr lang="en-US"/>
          </a:p>
        </p:txBody>
      </p:sp>
      <p:sp>
        <p:nvSpPr>
          <p:cNvPr id="5" name="Footer Placeholder 4">
            <a:extLst>
              <a:ext uri="{FF2B5EF4-FFF2-40B4-BE49-F238E27FC236}">
                <a16:creationId xmlns:a16="http://schemas.microsoft.com/office/drawing/2014/main" id="{6DA7FCFE-A82E-824E-B308-E079D8D5AD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2E255C-A94C-4843-A146-EFBB7E6D76BD}"/>
              </a:ext>
            </a:extLst>
          </p:cNvPr>
          <p:cNvSpPr>
            <a:spLocks noGrp="1"/>
          </p:cNvSpPr>
          <p:nvPr>
            <p:ph type="sldNum" sz="quarter" idx="12"/>
          </p:nvPr>
        </p:nvSpPr>
        <p:spPr/>
        <p:txBody>
          <a:bodyPr/>
          <a:lstStyle/>
          <a:p>
            <a:fld id="{135F8301-7629-C745-A9E5-17C4DBED604D}" type="slidenum">
              <a:rPr lang="en-US" smtClean="0"/>
              <a:t>‹#›</a:t>
            </a:fld>
            <a:endParaRPr lang="en-US"/>
          </a:p>
        </p:txBody>
      </p:sp>
    </p:spTree>
    <p:extLst>
      <p:ext uri="{BB962C8B-B14F-4D97-AF65-F5344CB8AC3E}">
        <p14:creationId xmlns:p14="http://schemas.microsoft.com/office/powerpoint/2010/main" val="25786063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39A3F69-14A4-6C47-842B-B906979655E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460C4B4-B72D-EB44-9661-94B827DCD5F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24A698-6136-734A-BA68-6DF711B2ACE6}"/>
              </a:ext>
            </a:extLst>
          </p:cNvPr>
          <p:cNvSpPr>
            <a:spLocks noGrp="1"/>
          </p:cNvSpPr>
          <p:nvPr>
            <p:ph type="dt" sz="half" idx="10"/>
          </p:nvPr>
        </p:nvSpPr>
        <p:spPr/>
        <p:txBody>
          <a:bodyPr/>
          <a:lstStyle/>
          <a:p>
            <a:fld id="{40F4D7DE-0D1A-7D4C-862E-EBC2CE905929}" type="datetimeFigureOut">
              <a:rPr lang="en-US" smtClean="0"/>
              <a:t>8/26/22</a:t>
            </a:fld>
            <a:endParaRPr lang="en-US"/>
          </a:p>
        </p:txBody>
      </p:sp>
      <p:sp>
        <p:nvSpPr>
          <p:cNvPr id="5" name="Footer Placeholder 4">
            <a:extLst>
              <a:ext uri="{FF2B5EF4-FFF2-40B4-BE49-F238E27FC236}">
                <a16:creationId xmlns:a16="http://schemas.microsoft.com/office/drawing/2014/main" id="{071CDE42-2F1E-634E-94FF-51A56A036B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788C14-3CDA-CC48-83DC-D50E2D525A05}"/>
              </a:ext>
            </a:extLst>
          </p:cNvPr>
          <p:cNvSpPr>
            <a:spLocks noGrp="1"/>
          </p:cNvSpPr>
          <p:nvPr>
            <p:ph type="sldNum" sz="quarter" idx="12"/>
          </p:nvPr>
        </p:nvSpPr>
        <p:spPr/>
        <p:txBody>
          <a:bodyPr/>
          <a:lstStyle/>
          <a:p>
            <a:fld id="{135F8301-7629-C745-A9E5-17C4DBED604D}" type="slidenum">
              <a:rPr lang="en-US" smtClean="0"/>
              <a:t>‹#›</a:t>
            </a:fld>
            <a:endParaRPr lang="en-US"/>
          </a:p>
        </p:txBody>
      </p:sp>
    </p:spTree>
    <p:extLst>
      <p:ext uri="{BB962C8B-B14F-4D97-AF65-F5344CB8AC3E}">
        <p14:creationId xmlns:p14="http://schemas.microsoft.com/office/powerpoint/2010/main" val="40414851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C100A-E5CB-D347-A96E-D4F3BA40FB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2895D2A-9F9D-3645-8A61-3DE5CC2C937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419BE5-E590-6C44-840D-4C1F8EC49BA1}"/>
              </a:ext>
            </a:extLst>
          </p:cNvPr>
          <p:cNvSpPr>
            <a:spLocks noGrp="1"/>
          </p:cNvSpPr>
          <p:nvPr>
            <p:ph type="dt" sz="half" idx="10"/>
          </p:nvPr>
        </p:nvSpPr>
        <p:spPr/>
        <p:txBody>
          <a:bodyPr/>
          <a:lstStyle/>
          <a:p>
            <a:fld id="{40F4D7DE-0D1A-7D4C-862E-EBC2CE905929}" type="datetimeFigureOut">
              <a:rPr lang="en-US" smtClean="0"/>
              <a:t>8/26/22</a:t>
            </a:fld>
            <a:endParaRPr lang="en-US"/>
          </a:p>
        </p:txBody>
      </p:sp>
      <p:sp>
        <p:nvSpPr>
          <p:cNvPr id="5" name="Footer Placeholder 4">
            <a:extLst>
              <a:ext uri="{FF2B5EF4-FFF2-40B4-BE49-F238E27FC236}">
                <a16:creationId xmlns:a16="http://schemas.microsoft.com/office/drawing/2014/main" id="{C8426985-9F19-EA49-8EB6-08602D0D10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31BFD9-1DC3-FA43-B5A5-05B5B9C09F15}"/>
              </a:ext>
            </a:extLst>
          </p:cNvPr>
          <p:cNvSpPr>
            <a:spLocks noGrp="1"/>
          </p:cNvSpPr>
          <p:nvPr>
            <p:ph type="sldNum" sz="quarter" idx="12"/>
          </p:nvPr>
        </p:nvSpPr>
        <p:spPr/>
        <p:txBody>
          <a:bodyPr/>
          <a:lstStyle/>
          <a:p>
            <a:fld id="{135F8301-7629-C745-A9E5-17C4DBED604D}" type="slidenum">
              <a:rPr lang="en-US" smtClean="0"/>
              <a:t>‹#›</a:t>
            </a:fld>
            <a:endParaRPr lang="en-US"/>
          </a:p>
        </p:txBody>
      </p:sp>
    </p:spTree>
    <p:extLst>
      <p:ext uri="{BB962C8B-B14F-4D97-AF65-F5344CB8AC3E}">
        <p14:creationId xmlns:p14="http://schemas.microsoft.com/office/powerpoint/2010/main" val="8187249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9110C-7B3B-EC43-A447-9C2123A7C18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1B40B81-BEA2-7E4C-B40D-C20E6E2075A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4C9029E-A571-7641-9177-368FC875FC76}"/>
              </a:ext>
            </a:extLst>
          </p:cNvPr>
          <p:cNvSpPr>
            <a:spLocks noGrp="1"/>
          </p:cNvSpPr>
          <p:nvPr>
            <p:ph type="dt" sz="half" idx="10"/>
          </p:nvPr>
        </p:nvSpPr>
        <p:spPr/>
        <p:txBody>
          <a:bodyPr/>
          <a:lstStyle/>
          <a:p>
            <a:fld id="{40F4D7DE-0D1A-7D4C-862E-EBC2CE905929}" type="datetimeFigureOut">
              <a:rPr lang="en-US" smtClean="0"/>
              <a:t>8/26/22</a:t>
            </a:fld>
            <a:endParaRPr lang="en-US"/>
          </a:p>
        </p:txBody>
      </p:sp>
      <p:sp>
        <p:nvSpPr>
          <p:cNvPr id="5" name="Footer Placeholder 4">
            <a:extLst>
              <a:ext uri="{FF2B5EF4-FFF2-40B4-BE49-F238E27FC236}">
                <a16:creationId xmlns:a16="http://schemas.microsoft.com/office/drawing/2014/main" id="{739528E9-ED6D-A547-8660-602EDD88DE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D8E00D-BF63-EA49-A2EC-4CC04F0E3CCC}"/>
              </a:ext>
            </a:extLst>
          </p:cNvPr>
          <p:cNvSpPr>
            <a:spLocks noGrp="1"/>
          </p:cNvSpPr>
          <p:nvPr>
            <p:ph type="sldNum" sz="quarter" idx="12"/>
          </p:nvPr>
        </p:nvSpPr>
        <p:spPr/>
        <p:txBody>
          <a:bodyPr/>
          <a:lstStyle/>
          <a:p>
            <a:fld id="{135F8301-7629-C745-A9E5-17C4DBED604D}" type="slidenum">
              <a:rPr lang="en-US" smtClean="0"/>
              <a:t>‹#›</a:t>
            </a:fld>
            <a:endParaRPr lang="en-US"/>
          </a:p>
        </p:txBody>
      </p:sp>
    </p:spTree>
    <p:extLst>
      <p:ext uri="{BB962C8B-B14F-4D97-AF65-F5344CB8AC3E}">
        <p14:creationId xmlns:p14="http://schemas.microsoft.com/office/powerpoint/2010/main" val="3440165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42F4C-226A-5244-90DA-5871231600B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87DFB89-7723-0643-9A9F-1E0D3EEBB74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181B8C9-FF8C-A240-9957-D911309751A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8693A8B-FB8E-FA44-9EAC-37EE3BF83483}"/>
              </a:ext>
            </a:extLst>
          </p:cNvPr>
          <p:cNvSpPr>
            <a:spLocks noGrp="1"/>
          </p:cNvSpPr>
          <p:nvPr>
            <p:ph type="dt" sz="half" idx="10"/>
          </p:nvPr>
        </p:nvSpPr>
        <p:spPr/>
        <p:txBody>
          <a:bodyPr/>
          <a:lstStyle/>
          <a:p>
            <a:fld id="{40F4D7DE-0D1A-7D4C-862E-EBC2CE905929}" type="datetimeFigureOut">
              <a:rPr lang="en-US" smtClean="0"/>
              <a:t>8/26/22</a:t>
            </a:fld>
            <a:endParaRPr lang="en-US"/>
          </a:p>
        </p:txBody>
      </p:sp>
      <p:sp>
        <p:nvSpPr>
          <p:cNvPr id="6" name="Footer Placeholder 5">
            <a:extLst>
              <a:ext uri="{FF2B5EF4-FFF2-40B4-BE49-F238E27FC236}">
                <a16:creationId xmlns:a16="http://schemas.microsoft.com/office/drawing/2014/main" id="{41556D38-470A-AB4C-BBB0-C9191093154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E1774A6-3670-3147-8FE4-EDBA80BA8F05}"/>
              </a:ext>
            </a:extLst>
          </p:cNvPr>
          <p:cNvSpPr>
            <a:spLocks noGrp="1"/>
          </p:cNvSpPr>
          <p:nvPr>
            <p:ph type="sldNum" sz="quarter" idx="12"/>
          </p:nvPr>
        </p:nvSpPr>
        <p:spPr/>
        <p:txBody>
          <a:bodyPr/>
          <a:lstStyle/>
          <a:p>
            <a:fld id="{135F8301-7629-C745-A9E5-17C4DBED604D}" type="slidenum">
              <a:rPr lang="en-US" smtClean="0"/>
              <a:t>‹#›</a:t>
            </a:fld>
            <a:endParaRPr lang="en-US"/>
          </a:p>
        </p:txBody>
      </p:sp>
    </p:spTree>
    <p:extLst>
      <p:ext uri="{BB962C8B-B14F-4D97-AF65-F5344CB8AC3E}">
        <p14:creationId xmlns:p14="http://schemas.microsoft.com/office/powerpoint/2010/main" val="23572857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78FF7-E6CA-D840-AD39-A44F71F2AEB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0ECDCED-A226-CD43-A80F-6FE4CCEF021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AC35D8A-7BB7-D64E-AA13-A04B0E27180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93F7AF8-D8AD-7E4C-9D71-D03F58ACE63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EFBB3D0-C1A9-794D-AF45-787083A691C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D0EC8A3-DA45-284A-9ACC-9D12EECD88A2}"/>
              </a:ext>
            </a:extLst>
          </p:cNvPr>
          <p:cNvSpPr>
            <a:spLocks noGrp="1"/>
          </p:cNvSpPr>
          <p:nvPr>
            <p:ph type="dt" sz="half" idx="10"/>
          </p:nvPr>
        </p:nvSpPr>
        <p:spPr/>
        <p:txBody>
          <a:bodyPr/>
          <a:lstStyle/>
          <a:p>
            <a:fld id="{40F4D7DE-0D1A-7D4C-862E-EBC2CE905929}" type="datetimeFigureOut">
              <a:rPr lang="en-US" smtClean="0"/>
              <a:t>8/26/22</a:t>
            </a:fld>
            <a:endParaRPr lang="en-US"/>
          </a:p>
        </p:txBody>
      </p:sp>
      <p:sp>
        <p:nvSpPr>
          <p:cNvPr id="8" name="Footer Placeholder 7">
            <a:extLst>
              <a:ext uri="{FF2B5EF4-FFF2-40B4-BE49-F238E27FC236}">
                <a16:creationId xmlns:a16="http://schemas.microsoft.com/office/drawing/2014/main" id="{0A55983B-E5EB-6449-AB48-895A99D0337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F9768B9-3797-EE41-8DCC-F89A3BEF7F94}"/>
              </a:ext>
            </a:extLst>
          </p:cNvPr>
          <p:cNvSpPr>
            <a:spLocks noGrp="1"/>
          </p:cNvSpPr>
          <p:nvPr>
            <p:ph type="sldNum" sz="quarter" idx="12"/>
          </p:nvPr>
        </p:nvSpPr>
        <p:spPr/>
        <p:txBody>
          <a:bodyPr/>
          <a:lstStyle/>
          <a:p>
            <a:fld id="{135F8301-7629-C745-A9E5-17C4DBED604D}" type="slidenum">
              <a:rPr lang="en-US" smtClean="0"/>
              <a:t>‹#›</a:t>
            </a:fld>
            <a:endParaRPr lang="en-US"/>
          </a:p>
        </p:txBody>
      </p:sp>
    </p:spTree>
    <p:extLst>
      <p:ext uri="{BB962C8B-B14F-4D97-AF65-F5344CB8AC3E}">
        <p14:creationId xmlns:p14="http://schemas.microsoft.com/office/powerpoint/2010/main" val="12702634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EBF6A-1DA1-F148-A4D7-B0EB03BB22B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F4A2ABD-5A9C-6B4E-9969-A6845F21735B}"/>
              </a:ext>
            </a:extLst>
          </p:cNvPr>
          <p:cNvSpPr>
            <a:spLocks noGrp="1"/>
          </p:cNvSpPr>
          <p:nvPr>
            <p:ph type="dt" sz="half" idx="10"/>
          </p:nvPr>
        </p:nvSpPr>
        <p:spPr/>
        <p:txBody>
          <a:bodyPr/>
          <a:lstStyle/>
          <a:p>
            <a:fld id="{40F4D7DE-0D1A-7D4C-862E-EBC2CE905929}" type="datetimeFigureOut">
              <a:rPr lang="en-US" smtClean="0"/>
              <a:t>8/26/22</a:t>
            </a:fld>
            <a:endParaRPr lang="en-US"/>
          </a:p>
        </p:txBody>
      </p:sp>
      <p:sp>
        <p:nvSpPr>
          <p:cNvPr id="4" name="Footer Placeholder 3">
            <a:extLst>
              <a:ext uri="{FF2B5EF4-FFF2-40B4-BE49-F238E27FC236}">
                <a16:creationId xmlns:a16="http://schemas.microsoft.com/office/drawing/2014/main" id="{CB36996D-03A9-6D40-892F-14490AC36C0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434FE78-8F61-2A47-B46D-B1835F891556}"/>
              </a:ext>
            </a:extLst>
          </p:cNvPr>
          <p:cNvSpPr>
            <a:spLocks noGrp="1"/>
          </p:cNvSpPr>
          <p:nvPr>
            <p:ph type="sldNum" sz="quarter" idx="12"/>
          </p:nvPr>
        </p:nvSpPr>
        <p:spPr/>
        <p:txBody>
          <a:bodyPr/>
          <a:lstStyle/>
          <a:p>
            <a:fld id="{135F8301-7629-C745-A9E5-17C4DBED604D}" type="slidenum">
              <a:rPr lang="en-US" smtClean="0"/>
              <a:t>‹#›</a:t>
            </a:fld>
            <a:endParaRPr lang="en-US"/>
          </a:p>
        </p:txBody>
      </p:sp>
    </p:spTree>
    <p:extLst>
      <p:ext uri="{BB962C8B-B14F-4D97-AF65-F5344CB8AC3E}">
        <p14:creationId xmlns:p14="http://schemas.microsoft.com/office/powerpoint/2010/main" val="14318499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990845B-2D57-1A4A-AA63-41E99785C617}"/>
              </a:ext>
            </a:extLst>
          </p:cNvPr>
          <p:cNvSpPr>
            <a:spLocks noGrp="1"/>
          </p:cNvSpPr>
          <p:nvPr>
            <p:ph type="dt" sz="half" idx="10"/>
          </p:nvPr>
        </p:nvSpPr>
        <p:spPr/>
        <p:txBody>
          <a:bodyPr/>
          <a:lstStyle/>
          <a:p>
            <a:fld id="{40F4D7DE-0D1A-7D4C-862E-EBC2CE905929}" type="datetimeFigureOut">
              <a:rPr lang="en-US" smtClean="0"/>
              <a:t>8/26/22</a:t>
            </a:fld>
            <a:endParaRPr lang="en-US"/>
          </a:p>
        </p:txBody>
      </p:sp>
      <p:sp>
        <p:nvSpPr>
          <p:cNvPr id="3" name="Footer Placeholder 2">
            <a:extLst>
              <a:ext uri="{FF2B5EF4-FFF2-40B4-BE49-F238E27FC236}">
                <a16:creationId xmlns:a16="http://schemas.microsoft.com/office/drawing/2014/main" id="{EB14D5A8-4DE2-944A-9C92-94FC685E3C7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AB691A6-C35D-9240-B816-5023A94BAF0F}"/>
              </a:ext>
            </a:extLst>
          </p:cNvPr>
          <p:cNvSpPr>
            <a:spLocks noGrp="1"/>
          </p:cNvSpPr>
          <p:nvPr>
            <p:ph type="sldNum" sz="quarter" idx="12"/>
          </p:nvPr>
        </p:nvSpPr>
        <p:spPr/>
        <p:txBody>
          <a:bodyPr/>
          <a:lstStyle/>
          <a:p>
            <a:fld id="{135F8301-7629-C745-A9E5-17C4DBED604D}" type="slidenum">
              <a:rPr lang="en-US" smtClean="0"/>
              <a:t>‹#›</a:t>
            </a:fld>
            <a:endParaRPr lang="en-US"/>
          </a:p>
        </p:txBody>
      </p:sp>
    </p:spTree>
    <p:extLst>
      <p:ext uri="{BB962C8B-B14F-4D97-AF65-F5344CB8AC3E}">
        <p14:creationId xmlns:p14="http://schemas.microsoft.com/office/powerpoint/2010/main" val="2677453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C349B-A748-964B-BB60-78E07F1B9D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BD78DEB-B61A-B14A-9D20-FF7CBFA8B36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8473E8D-E6E3-FE44-8F74-EED6DFE257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9683AC1-0A5D-2844-8579-36031C7CDB8F}"/>
              </a:ext>
            </a:extLst>
          </p:cNvPr>
          <p:cNvSpPr>
            <a:spLocks noGrp="1"/>
          </p:cNvSpPr>
          <p:nvPr>
            <p:ph type="dt" sz="half" idx="10"/>
          </p:nvPr>
        </p:nvSpPr>
        <p:spPr/>
        <p:txBody>
          <a:bodyPr/>
          <a:lstStyle/>
          <a:p>
            <a:fld id="{40F4D7DE-0D1A-7D4C-862E-EBC2CE905929}" type="datetimeFigureOut">
              <a:rPr lang="en-US" smtClean="0"/>
              <a:t>8/26/22</a:t>
            </a:fld>
            <a:endParaRPr lang="en-US"/>
          </a:p>
        </p:txBody>
      </p:sp>
      <p:sp>
        <p:nvSpPr>
          <p:cNvPr id="6" name="Footer Placeholder 5">
            <a:extLst>
              <a:ext uri="{FF2B5EF4-FFF2-40B4-BE49-F238E27FC236}">
                <a16:creationId xmlns:a16="http://schemas.microsoft.com/office/drawing/2014/main" id="{88914715-E46F-1A47-8A5F-71106B468D5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6059B95-8A5F-8442-A6A1-0C4A20FF8030}"/>
              </a:ext>
            </a:extLst>
          </p:cNvPr>
          <p:cNvSpPr>
            <a:spLocks noGrp="1"/>
          </p:cNvSpPr>
          <p:nvPr>
            <p:ph type="sldNum" sz="quarter" idx="12"/>
          </p:nvPr>
        </p:nvSpPr>
        <p:spPr/>
        <p:txBody>
          <a:bodyPr/>
          <a:lstStyle/>
          <a:p>
            <a:fld id="{135F8301-7629-C745-A9E5-17C4DBED604D}" type="slidenum">
              <a:rPr lang="en-US" smtClean="0"/>
              <a:t>‹#›</a:t>
            </a:fld>
            <a:endParaRPr lang="en-US"/>
          </a:p>
        </p:txBody>
      </p:sp>
    </p:spTree>
    <p:extLst>
      <p:ext uri="{BB962C8B-B14F-4D97-AF65-F5344CB8AC3E}">
        <p14:creationId xmlns:p14="http://schemas.microsoft.com/office/powerpoint/2010/main" val="6924933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B4FE1-3857-0046-A647-6082C1669D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1CFBB9A-D23E-4B47-80C7-FFB64E07FE3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6CD63815-F191-A348-82DB-DD508C894B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2CCF350-6D7B-5340-B16E-D2EF8FA974FC}"/>
              </a:ext>
            </a:extLst>
          </p:cNvPr>
          <p:cNvSpPr>
            <a:spLocks noGrp="1"/>
          </p:cNvSpPr>
          <p:nvPr>
            <p:ph type="dt" sz="half" idx="10"/>
          </p:nvPr>
        </p:nvSpPr>
        <p:spPr/>
        <p:txBody>
          <a:bodyPr/>
          <a:lstStyle/>
          <a:p>
            <a:fld id="{40F4D7DE-0D1A-7D4C-862E-EBC2CE905929}" type="datetimeFigureOut">
              <a:rPr lang="en-US" smtClean="0"/>
              <a:t>8/26/22</a:t>
            </a:fld>
            <a:endParaRPr lang="en-US"/>
          </a:p>
        </p:txBody>
      </p:sp>
      <p:sp>
        <p:nvSpPr>
          <p:cNvPr id="6" name="Footer Placeholder 5">
            <a:extLst>
              <a:ext uri="{FF2B5EF4-FFF2-40B4-BE49-F238E27FC236}">
                <a16:creationId xmlns:a16="http://schemas.microsoft.com/office/drawing/2014/main" id="{3DCF42EE-4901-0C43-8B98-2E950E6A0F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D3A4C7-8A1D-F543-94EC-7A07831273F4}"/>
              </a:ext>
            </a:extLst>
          </p:cNvPr>
          <p:cNvSpPr>
            <a:spLocks noGrp="1"/>
          </p:cNvSpPr>
          <p:nvPr>
            <p:ph type="sldNum" sz="quarter" idx="12"/>
          </p:nvPr>
        </p:nvSpPr>
        <p:spPr/>
        <p:txBody>
          <a:bodyPr/>
          <a:lstStyle/>
          <a:p>
            <a:fld id="{135F8301-7629-C745-A9E5-17C4DBED604D}" type="slidenum">
              <a:rPr lang="en-US" smtClean="0"/>
              <a:t>‹#›</a:t>
            </a:fld>
            <a:endParaRPr lang="en-US"/>
          </a:p>
        </p:txBody>
      </p:sp>
    </p:spTree>
    <p:extLst>
      <p:ext uri="{BB962C8B-B14F-4D97-AF65-F5344CB8AC3E}">
        <p14:creationId xmlns:p14="http://schemas.microsoft.com/office/powerpoint/2010/main" val="1890382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5AA62DD-7585-5641-9DAD-5D22DAB28C0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4233C14-E6A7-C041-8F57-0B42A8D250E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AFABAA-5BE1-4E4C-8614-D92E0349127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F4D7DE-0D1A-7D4C-862E-EBC2CE905929}" type="datetimeFigureOut">
              <a:rPr lang="en-US" smtClean="0"/>
              <a:t>8/26/22</a:t>
            </a:fld>
            <a:endParaRPr lang="en-US"/>
          </a:p>
        </p:txBody>
      </p:sp>
      <p:sp>
        <p:nvSpPr>
          <p:cNvPr id="5" name="Footer Placeholder 4">
            <a:extLst>
              <a:ext uri="{FF2B5EF4-FFF2-40B4-BE49-F238E27FC236}">
                <a16:creationId xmlns:a16="http://schemas.microsoft.com/office/drawing/2014/main" id="{CDB53E2E-0367-894D-86B7-EBDF0F058C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999AD7E-6A4A-F349-85CF-D08D5913A16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5F8301-7629-C745-A9E5-17C4DBED604D}" type="slidenum">
              <a:rPr lang="en-US" smtClean="0"/>
              <a:t>‹#›</a:t>
            </a:fld>
            <a:endParaRPr lang="en-US"/>
          </a:p>
        </p:txBody>
      </p:sp>
    </p:spTree>
    <p:extLst>
      <p:ext uri="{BB962C8B-B14F-4D97-AF65-F5344CB8AC3E}">
        <p14:creationId xmlns:p14="http://schemas.microsoft.com/office/powerpoint/2010/main" val="975797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hyperlink" Target="https://www.smartsheet.com/try-it?trp=11294&amp;utm_source=integrated+content&amp;utm_campaign=/content/brand-pillar-templates&amp;utm_medium=Brand+Pillar+Workshop+Facilitation+Kit+powerpoint+11294&amp;lpa=Brand+Pillar+Workshop+Facilitation+Kit+powerpoint+11294&amp;lx=PFpZZjisDNTS-Ddigi3MyABAgeTPLDIL8TQRu558b7w" TargetMode="Externa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emf"/><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rId2"/>
            <a:extLst>
              <a:ext uri="{FF2B5EF4-FFF2-40B4-BE49-F238E27FC236}">
                <a16:creationId xmlns:a16="http://schemas.microsoft.com/office/drawing/2014/main" id="{4AEB8225-3AA8-AF48-AD51-3F5F53316D6B}"/>
              </a:ext>
            </a:extLst>
          </p:cNvPr>
          <p:cNvPicPr>
            <a:picLocks noChangeAspect="1"/>
          </p:cNvPicPr>
          <p:nvPr/>
        </p:nvPicPr>
        <p:blipFill>
          <a:blip r:embed="rId3"/>
          <a:stretch>
            <a:fillRect/>
          </a:stretch>
        </p:blipFill>
        <p:spPr>
          <a:xfrm>
            <a:off x="7343948" y="317165"/>
            <a:ext cx="4450029" cy="617555"/>
          </a:xfrm>
          <a:prstGeom prst="rect">
            <a:avLst/>
          </a:prstGeom>
        </p:spPr>
      </p:pic>
      <p:sp>
        <p:nvSpPr>
          <p:cNvPr id="33" name="TextBox 32">
            <a:extLst>
              <a:ext uri="{FF2B5EF4-FFF2-40B4-BE49-F238E27FC236}">
                <a16:creationId xmlns:a16="http://schemas.microsoft.com/office/drawing/2014/main" id="{143A449B-AAB7-994A-92CE-8F48E2CA7DF6}"/>
              </a:ext>
            </a:extLst>
          </p:cNvPr>
          <p:cNvSpPr txBox="1"/>
          <p:nvPr/>
        </p:nvSpPr>
        <p:spPr>
          <a:xfrm>
            <a:off x="300447" y="253847"/>
            <a:ext cx="6720285" cy="1261884"/>
          </a:xfrm>
          <a:prstGeom prst="rect">
            <a:avLst/>
          </a:prstGeom>
          <a:noFill/>
        </p:spPr>
        <p:txBody>
          <a:bodyPr wrap="square" rtlCol="0">
            <a:spAutoFit/>
          </a:bodyPr>
          <a:lstStyle/>
          <a:p>
            <a:r>
              <a:rPr lang="en-US" sz="4000" b="1" dirty="0">
                <a:solidFill>
                  <a:schemeClr val="tx1">
                    <a:lumMod val="65000"/>
                    <a:lumOff val="35000"/>
                  </a:schemeClr>
                </a:solidFill>
                <a:latin typeface="Century Gothic" panose="020B0502020202020204" pitchFamily="34" charset="0"/>
              </a:rPr>
              <a:t>BRAND PILLARS </a:t>
            </a:r>
          </a:p>
          <a:p>
            <a:r>
              <a:rPr lang="en-US" sz="3600" b="1" dirty="0">
                <a:solidFill>
                  <a:schemeClr val="tx1">
                    <a:lumMod val="75000"/>
                    <a:lumOff val="25000"/>
                  </a:schemeClr>
                </a:solidFill>
                <a:latin typeface="Century Gothic" panose="020B0502020202020204" pitchFamily="34" charset="0"/>
              </a:rPr>
              <a:t>WORKSHOP FACILITATION KIT</a:t>
            </a:r>
            <a:endParaRPr lang="en-US" sz="4000" b="1" dirty="0">
              <a:solidFill>
                <a:schemeClr val="tx1">
                  <a:lumMod val="75000"/>
                  <a:lumOff val="25000"/>
                </a:schemeClr>
              </a:solidFill>
              <a:latin typeface="Century Gothic" panose="020B0502020202020204" pitchFamily="34" charset="0"/>
            </a:endParaRPr>
          </a:p>
        </p:txBody>
      </p:sp>
      <p:pic>
        <p:nvPicPr>
          <p:cNvPr id="2" name="Picture 1">
            <a:extLst>
              <a:ext uri="{FF2B5EF4-FFF2-40B4-BE49-F238E27FC236}">
                <a16:creationId xmlns:a16="http://schemas.microsoft.com/office/drawing/2014/main" id="{3C28C981-85FC-6847-B7D5-0E80A331AB14}"/>
              </a:ext>
            </a:extLst>
          </p:cNvPr>
          <p:cNvPicPr>
            <a:picLocks noChangeAspect="1"/>
          </p:cNvPicPr>
          <p:nvPr/>
        </p:nvPicPr>
        <p:blipFill>
          <a:blip r:embed="rId4"/>
          <a:stretch>
            <a:fillRect/>
          </a:stretch>
        </p:blipFill>
        <p:spPr>
          <a:xfrm>
            <a:off x="509270" y="1619641"/>
            <a:ext cx="4711700" cy="1054100"/>
          </a:xfrm>
          <a:prstGeom prst="rect">
            <a:avLst/>
          </a:prstGeom>
        </p:spPr>
      </p:pic>
      <p:grpSp>
        <p:nvGrpSpPr>
          <p:cNvPr id="15" name="Group 14">
            <a:extLst>
              <a:ext uri="{FF2B5EF4-FFF2-40B4-BE49-F238E27FC236}">
                <a16:creationId xmlns:a16="http://schemas.microsoft.com/office/drawing/2014/main" id="{9395DED2-B690-7140-AED9-169DBD93A42E}"/>
              </a:ext>
            </a:extLst>
          </p:cNvPr>
          <p:cNvGrpSpPr/>
          <p:nvPr/>
        </p:nvGrpSpPr>
        <p:grpSpPr>
          <a:xfrm>
            <a:off x="2951544" y="3142713"/>
            <a:ext cx="8842433" cy="3354546"/>
            <a:chOff x="1085120" y="2434649"/>
            <a:chExt cx="10708857" cy="4062610"/>
          </a:xfrm>
        </p:grpSpPr>
        <p:pic>
          <p:nvPicPr>
            <p:cNvPr id="19" name="Picture 18">
              <a:extLst>
                <a:ext uri="{FF2B5EF4-FFF2-40B4-BE49-F238E27FC236}">
                  <a16:creationId xmlns:a16="http://schemas.microsoft.com/office/drawing/2014/main" id="{76CD6D04-580F-8145-AED3-0DC3AC6EA525}"/>
                </a:ext>
              </a:extLst>
            </p:cNvPr>
            <p:cNvPicPr>
              <a:picLocks noChangeAspect="1"/>
            </p:cNvPicPr>
            <p:nvPr/>
          </p:nvPicPr>
          <p:blipFill>
            <a:blip r:embed="rId5"/>
            <a:stretch>
              <a:fillRect/>
            </a:stretch>
          </p:blipFill>
          <p:spPr>
            <a:xfrm>
              <a:off x="1085120" y="2434649"/>
              <a:ext cx="3446368" cy="1938582"/>
            </a:xfrm>
            <a:prstGeom prst="rect">
              <a:avLst/>
            </a:prstGeom>
          </p:spPr>
        </p:pic>
        <p:pic>
          <p:nvPicPr>
            <p:cNvPr id="20" name="Picture 19">
              <a:extLst>
                <a:ext uri="{FF2B5EF4-FFF2-40B4-BE49-F238E27FC236}">
                  <a16:creationId xmlns:a16="http://schemas.microsoft.com/office/drawing/2014/main" id="{0EFAAF03-6702-6C45-99FA-EAC657C671E4}"/>
                </a:ext>
              </a:extLst>
            </p:cNvPr>
            <p:cNvPicPr>
              <a:picLocks noChangeAspect="1"/>
            </p:cNvPicPr>
            <p:nvPr/>
          </p:nvPicPr>
          <p:blipFill>
            <a:blip r:embed="rId6"/>
            <a:stretch>
              <a:fillRect/>
            </a:stretch>
          </p:blipFill>
          <p:spPr>
            <a:xfrm>
              <a:off x="8353676" y="4558677"/>
              <a:ext cx="3440300" cy="1938582"/>
            </a:xfrm>
            <a:prstGeom prst="rect">
              <a:avLst/>
            </a:prstGeom>
          </p:spPr>
        </p:pic>
        <p:pic>
          <p:nvPicPr>
            <p:cNvPr id="21" name="Picture 20">
              <a:extLst>
                <a:ext uri="{FF2B5EF4-FFF2-40B4-BE49-F238E27FC236}">
                  <a16:creationId xmlns:a16="http://schemas.microsoft.com/office/drawing/2014/main" id="{83EBF489-516E-DB41-8B1A-8E357CD94A4F}"/>
                </a:ext>
              </a:extLst>
            </p:cNvPr>
            <p:cNvPicPr>
              <a:picLocks noChangeAspect="1"/>
            </p:cNvPicPr>
            <p:nvPr/>
          </p:nvPicPr>
          <p:blipFill>
            <a:blip r:embed="rId7"/>
            <a:stretch>
              <a:fillRect/>
            </a:stretch>
          </p:blipFill>
          <p:spPr>
            <a:xfrm>
              <a:off x="4719398" y="2434649"/>
              <a:ext cx="3440301" cy="1938582"/>
            </a:xfrm>
            <a:prstGeom prst="rect">
              <a:avLst/>
            </a:prstGeom>
          </p:spPr>
        </p:pic>
        <p:pic>
          <p:nvPicPr>
            <p:cNvPr id="22" name="Picture 21">
              <a:extLst>
                <a:ext uri="{FF2B5EF4-FFF2-40B4-BE49-F238E27FC236}">
                  <a16:creationId xmlns:a16="http://schemas.microsoft.com/office/drawing/2014/main" id="{9E45B768-6F22-0546-99A6-9BDCF8AFB1DD}"/>
                </a:ext>
              </a:extLst>
            </p:cNvPr>
            <p:cNvPicPr>
              <a:picLocks noChangeAspect="1"/>
            </p:cNvPicPr>
            <p:nvPr/>
          </p:nvPicPr>
          <p:blipFill>
            <a:blip r:embed="rId8"/>
            <a:stretch>
              <a:fillRect/>
            </a:stretch>
          </p:blipFill>
          <p:spPr>
            <a:xfrm>
              <a:off x="8353676" y="2434649"/>
              <a:ext cx="3440301" cy="1938582"/>
            </a:xfrm>
            <a:prstGeom prst="rect">
              <a:avLst/>
            </a:prstGeom>
          </p:spPr>
        </p:pic>
        <p:pic>
          <p:nvPicPr>
            <p:cNvPr id="23" name="Picture 22">
              <a:extLst>
                <a:ext uri="{FF2B5EF4-FFF2-40B4-BE49-F238E27FC236}">
                  <a16:creationId xmlns:a16="http://schemas.microsoft.com/office/drawing/2014/main" id="{2A8EA345-F7C1-9C47-BCDF-6DF3062B332F}"/>
                </a:ext>
              </a:extLst>
            </p:cNvPr>
            <p:cNvPicPr>
              <a:picLocks noChangeAspect="1"/>
            </p:cNvPicPr>
            <p:nvPr/>
          </p:nvPicPr>
          <p:blipFill>
            <a:blip r:embed="rId9"/>
            <a:stretch>
              <a:fillRect/>
            </a:stretch>
          </p:blipFill>
          <p:spPr>
            <a:xfrm>
              <a:off x="1085120" y="4558677"/>
              <a:ext cx="3440301" cy="1938582"/>
            </a:xfrm>
            <a:prstGeom prst="rect">
              <a:avLst/>
            </a:prstGeom>
          </p:spPr>
        </p:pic>
        <p:pic>
          <p:nvPicPr>
            <p:cNvPr id="24" name="Picture 23">
              <a:extLst>
                <a:ext uri="{FF2B5EF4-FFF2-40B4-BE49-F238E27FC236}">
                  <a16:creationId xmlns:a16="http://schemas.microsoft.com/office/drawing/2014/main" id="{06D4F279-6D87-CD4D-9CC5-3B0B159DDE0E}"/>
                </a:ext>
              </a:extLst>
            </p:cNvPr>
            <p:cNvPicPr>
              <a:picLocks noChangeAspect="1"/>
            </p:cNvPicPr>
            <p:nvPr/>
          </p:nvPicPr>
          <p:blipFill>
            <a:blip r:embed="rId10"/>
            <a:stretch>
              <a:fillRect/>
            </a:stretch>
          </p:blipFill>
          <p:spPr>
            <a:xfrm>
              <a:off x="4719398" y="4558677"/>
              <a:ext cx="3440301" cy="1938582"/>
            </a:xfrm>
            <a:prstGeom prst="rect">
              <a:avLst/>
            </a:prstGeom>
          </p:spPr>
        </p:pic>
      </p:grpSp>
    </p:spTree>
    <p:extLst>
      <p:ext uri="{BB962C8B-B14F-4D97-AF65-F5344CB8AC3E}">
        <p14:creationId xmlns:p14="http://schemas.microsoft.com/office/powerpoint/2010/main" val="1508588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AF15"/>
        </a:solidFill>
        <a:effectLst/>
      </p:bgPr>
    </p:bg>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170D9657-4810-0545-9463-D35328606FC7}"/>
              </a:ext>
            </a:extLst>
          </p:cNvPr>
          <p:cNvSpPr txBox="1"/>
          <p:nvPr/>
        </p:nvSpPr>
        <p:spPr>
          <a:xfrm>
            <a:off x="518983" y="1705231"/>
            <a:ext cx="6786739" cy="2215991"/>
          </a:xfrm>
          <a:prstGeom prst="rect">
            <a:avLst/>
          </a:prstGeom>
          <a:noFill/>
        </p:spPr>
        <p:txBody>
          <a:bodyPr wrap="square" rtlCol="0">
            <a:spAutoFit/>
          </a:bodyPr>
          <a:lstStyle/>
          <a:p>
            <a:r>
              <a:rPr lang="en-US" sz="13800" dirty="0">
                <a:solidFill>
                  <a:schemeClr val="bg1"/>
                </a:solidFill>
                <a:latin typeface="Century Gothic" panose="020B0502020202020204" pitchFamily="34" charset="0"/>
                <a:cs typeface="Times New Roman" panose="02020603050405020304" pitchFamily="18" charset="0"/>
              </a:rPr>
              <a:t>BRAND</a:t>
            </a:r>
          </a:p>
        </p:txBody>
      </p:sp>
      <p:sp>
        <p:nvSpPr>
          <p:cNvPr id="23" name="TextBox 22">
            <a:extLst>
              <a:ext uri="{FF2B5EF4-FFF2-40B4-BE49-F238E27FC236}">
                <a16:creationId xmlns:a16="http://schemas.microsoft.com/office/drawing/2014/main" id="{8C56E7E1-8868-B949-BF10-1CA63606F413}"/>
              </a:ext>
            </a:extLst>
          </p:cNvPr>
          <p:cNvSpPr txBox="1"/>
          <p:nvPr/>
        </p:nvSpPr>
        <p:spPr>
          <a:xfrm>
            <a:off x="654910" y="3120081"/>
            <a:ext cx="7957753" cy="3154710"/>
          </a:xfrm>
          <a:prstGeom prst="rect">
            <a:avLst/>
          </a:prstGeom>
          <a:noFill/>
        </p:spPr>
        <p:txBody>
          <a:bodyPr wrap="square" rtlCol="0">
            <a:spAutoFit/>
          </a:bodyPr>
          <a:lstStyle/>
          <a:p>
            <a:r>
              <a:rPr lang="en-US" sz="19900" dirty="0">
                <a:latin typeface="Times New Roman" panose="02020603050405020304" pitchFamily="18" charset="0"/>
                <a:cs typeface="Times New Roman" panose="02020603050405020304" pitchFamily="18" charset="0"/>
              </a:rPr>
              <a:t>Pillars</a:t>
            </a:r>
          </a:p>
        </p:txBody>
      </p:sp>
      <p:sp>
        <p:nvSpPr>
          <p:cNvPr id="24" name="TextBox 23">
            <a:extLst>
              <a:ext uri="{FF2B5EF4-FFF2-40B4-BE49-F238E27FC236}">
                <a16:creationId xmlns:a16="http://schemas.microsoft.com/office/drawing/2014/main" id="{67BE68DE-933B-4E4F-8C2F-654361B3266F}"/>
              </a:ext>
            </a:extLst>
          </p:cNvPr>
          <p:cNvSpPr txBox="1"/>
          <p:nvPr/>
        </p:nvSpPr>
        <p:spPr>
          <a:xfrm>
            <a:off x="518983" y="5836503"/>
            <a:ext cx="11207579" cy="1107996"/>
          </a:xfrm>
          <a:prstGeom prst="rect">
            <a:avLst/>
          </a:prstGeom>
          <a:noFill/>
        </p:spPr>
        <p:txBody>
          <a:bodyPr wrap="square" rtlCol="0">
            <a:spAutoFit/>
          </a:bodyPr>
          <a:lstStyle/>
          <a:p>
            <a:pPr lvl="0"/>
            <a:r>
              <a:rPr lang="en-US" sz="6600" dirty="0">
                <a:solidFill>
                  <a:schemeClr val="bg1"/>
                </a:solidFill>
                <a:latin typeface="Century Gothic" panose="020B0502020202020204" pitchFamily="34" charset="0"/>
              </a:rPr>
              <a:t>Workshop Facilitation Deck</a:t>
            </a:r>
          </a:p>
        </p:txBody>
      </p:sp>
      <p:pic>
        <p:nvPicPr>
          <p:cNvPr id="25" name="Picture 24">
            <a:extLst>
              <a:ext uri="{FF2B5EF4-FFF2-40B4-BE49-F238E27FC236}">
                <a16:creationId xmlns:a16="http://schemas.microsoft.com/office/drawing/2014/main" id="{783ABE08-B045-2042-B1A1-51C1CCA72851}"/>
              </a:ext>
            </a:extLst>
          </p:cNvPr>
          <p:cNvPicPr>
            <a:picLocks noChangeAspect="1"/>
          </p:cNvPicPr>
          <p:nvPr/>
        </p:nvPicPr>
        <p:blipFill>
          <a:blip r:embed="rId2"/>
          <a:stretch>
            <a:fillRect/>
          </a:stretch>
        </p:blipFill>
        <p:spPr>
          <a:xfrm>
            <a:off x="9356640" y="1118095"/>
            <a:ext cx="2180450" cy="4621809"/>
          </a:xfrm>
          <a:prstGeom prst="rect">
            <a:avLst/>
          </a:prstGeom>
        </p:spPr>
      </p:pic>
      <p:pic>
        <p:nvPicPr>
          <p:cNvPr id="28" name="Picture 27">
            <a:extLst>
              <a:ext uri="{FF2B5EF4-FFF2-40B4-BE49-F238E27FC236}">
                <a16:creationId xmlns:a16="http://schemas.microsoft.com/office/drawing/2014/main" id="{16E44A7F-5498-264B-92E6-A1234A935B07}"/>
              </a:ext>
            </a:extLst>
          </p:cNvPr>
          <p:cNvPicPr>
            <a:picLocks noChangeAspect="1"/>
          </p:cNvPicPr>
          <p:nvPr/>
        </p:nvPicPr>
        <p:blipFill>
          <a:blip r:embed="rId3">
            <a:alphaModFix amt="75000"/>
          </a:blip>
          <a:stretch>
            <a:fillRect/>
          </a:stretch>
        </p:blipFill>
        <p:spPr>
          <a:xfrm>
            <a:off x="797150" y="271279"/>
            <a:ext cx="5899061" cy="1314961"/>
          </a:xfrm>
          <a:prstGeom prst="rect">
            <a:avLst/>
          </a:prstGeom>
        </p:spPr>
      </p:pic>
    </p:spTree>
    <p:extLst>
      <p:ext uri="{BB962C8B-B14F-4D97-AF65-F5344CB8AC3E}">
        <p14:creationId xmlns:p14="http://schemas.microsoft.com/office/powerpoint/2010/main" val="30339913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AF15"/>
        </a:solidFill>
        <a:effectLst/>
      </p:bgPr>
    </p:bg>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170D9657-4810-0545-9463-D35328606FC7}"/>
              </a:ext>
            </a:extLst>
          </p:cNvPr>
          <p:cNvSpPr txBox="1"/>
          <p:nvPr/>
        </p:nvSpPr>
        <p:spPr>
          <a:xfrm>
            <a:off x="-147355" y="-331780"/>
            <a:ext cx="10046044" cy="1446550"/>
          </a:xfrm>
          <a:prstGeom prst="rect">
            <a:avLst/>
          </a:prstGeom>
          <a:noFill/>
        </p:spPr>
        <p:txBody>
          <a:bodyPr wrap="square" rtlCol="0">
            <a:spAutoFit/>
          </a:bodyPr>
          <a:lstStyle/>
          <a:p>
            <a:r>
              <a:rPr lang="en-US" sz="8800" dirty="0">
                <a:solidFill>
                  <a:schemeClr val="bg1"/>
                </a:solidFill>
                <a:latin typeface="Century Gothic" panose="020B0502020202020204" pitchFamily="34" charset="0"/>
                <a:cs typeface="Times New Roman" panose="02020603050405020304" pitchFamily="18" charset="0"/>
              </a:rPr>
              <a:t>OBJECTIVE</a:t>
            </a:r>
          </a:p>
        </p:txBody>
      </p:sp>
      <p:sp>
        <p:nvSpPr>
          <p:cNvPr id="23" name="TextBox 22">
            <a:extLst>
              <a:ext uri="{FF2B5EF4-FFF2-40B4-BE49-F238E27FC236}">
                <a16:creationId xmlns:a16="http://schemas.microsoft.com/office/drawing/2014/main" id="{8C56E7E1-8868-B949-BF10-1CA63606F413}"/>
              </a:ext>
            </a:extLst>
          </p:cNvPr>
          <p:cNvSpPr txBox="1"/>
          <p:nvPr/>
        </p:nvSpPr>
        <p:spPr>
          <a:xfrm>
            <a:off x="160641" y="1155356"/>
            <a:ext cx="5935360" cy="5078313"/>
          </a:xfrm>
          <a:prstGeom prst="rect">
            <a:avLst/>
          </a:prstGeom>
          <a:noFill/>
        </p:spPr>
        <p:txBody>
          <a:bodyPr wrap="square" rtlCol="0">
            <a:spAutoFit/>
          </a:bodyPr>
          <a:lstStyle/>
          <a:p>
            <a:pPr lvl="0"/>
            <a:r>
              <a:rPr lang="en-US" dirty="0">
                <a:latin typeface="Times-Roman" pitchFamily="2" charset="0"/>
              </a:rPr>
              <a:t>Use this slide deck to facilitate a brainstorming session wherein you workshop ideas during the early stages of defining and building your brand pillars. A brand’s pillars are its vital statistics (i.e., its purpose, positioning, personality, promotion, and product). </a:t>
            </a:r>
          </a:p>
          <a:p>
            <a:pPr lvl="0"/>
            <a:endParaRPr lang="en-US" dirty="0">
              <a:latin typeface="Times-Roman" pitchFamily="2" charset="0"/>
            </a:endParaRPr>
          </a:p>
          <a:p>
            <a:pPr lvl="0"/>
            <a:r>
              <a:rPr lang="en-US" dirty="0">
                <a:latin typeface="Times-Roman" pitchFamily="2" charset="0"/>
              </a:rPr>
              <a:t>This brainstorming session is an immersive exercise that helps you develop a comprehensive, enduring brand strategy. </a:t>
            </a:r>
          </a:p>
          <a:p>
            <a:pPr lvl="0"/>
            <a:endParaRPr lang="en-US" dirty="0">
              <a:latin typeface="Times-Roman" pitchFamily="2" charset="0"/>
            </a:endParaRPr>
          </a:p>
          <a:p>
            <a:pPr lvl="0"/>
            <a:r>
              <a:rPr lang="en-US" dirty="0">
                <a:latin typeface="Times-Roman" pitchFamily="2" charset="0"/>
              </a:rPr>
              <a:t>By dialoguing, answering questions, and working visually, you can lay a concrete foundation for your brand pillars.</a:t>
            </a:r>
          </a:p>
          <a:p>
            <a:pPr lvl="0"/>
            <a:endParaRPr lang="en-US" dirty="0">
              <a:latin typeface="Times-Roman" pitchFamily="2" charset="0"/>
            </a:endParaRPr>
          </a:p>
          <a:p>
            <a:pPr lvl="0"/>
            <a:r>
              <a:rPr lang="en-US" dirty="0">
                <a:latin typeface="Times-Roman" pitchFamily="2" charset="0"/>
              </a:rPr>
              <a:t>This workshop is ideal for new companies and startups as well as for already-existing organizations that are in the process of rebranding. If you’re working on an existing brand, then it is essential to answer the questions in each section in order to find the opportunities that are missing from your current brand strategy. </a:t>
            </a:r>
          </a:p>
        </p:txBody>
      </p:sp>
      <p:sp>
        <p:nvSpPr>
          <p:cNvPr id="2" name="Rectangle 1">
            <a:extLst>
              <a:ext uri="{FF2B5EF4-FFF2-40B4-BE49-F238E27FC236}">
                <a16:creationId xmlns:a16="http://schemas.microsoft.com/office/drawing/2014/main" id="{CAFFA26E-973E-4648-B50A-43F80FF3CB38}"/>
              </a:ext>
            </a:extLst>
          </p:cNvPr>
          <p:cNvSpPr/>
          <p:nvPr/>
        </p:nvSpPr>
        <p:spPr>
          <a:xfrm flipH="1">
            <a:off x="6858000" y="0"/>
            <a:ext cx="533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3C2D0245-DC39-C04E-96BD-DAFFDA8D4AD1}"/>
              </a:ext>
            </a:extLst>
          </p:cNvPr>
          <p:cNvPicPr>
            <a:picLocks noChangeAspect="1"/>
          </p:cNvPicPr>
          <p:nvPr/>
        </p:nvPicPr>
        <p:blipFill>
          <a:blip r:embed="rId2"/>
          <a:stretch>
            <a:fillRect/>
          </a:stretch>
        </p:blipFill>
        <p:spPr>
          <a:xfrm>
            <a:off x="6858000" y="0"/>
            <a:ext cx="5334000" cy="6858000"/>
          </a:xfrm>
          <a:prstGeom prst="rect">
            <a:avLst/>
          </a:prstGeom>
        </p:spPr>
      </p:pic>
      <p:grpSp>
        <p:nvGrpSpPr>
          <p:cNvPr id="14" name="Group 13">
            <a:extLst>
              <a:ext uri="{FF2B5EF4-FFF2-40B4-BE49-F238E27FC236}">
                <a16:creationId xmlns:a16="http://schemas.microsoft.com/office/drawing/2014/main" id="{C86A4E18-65AB-2A4C-9B24-C99533B915DF}"/>
              </a:ext>
            </a:extLst>
          </p:cNvPr>
          <p:cNvGrpSpPr/>
          <p:nvPr/>
        </p:nvGrpSpPr>
        <p:grpSpPr>
          <a:xfrm>
            <a:off x="11207584" y="5510483"/>
            <a:ext cx="827900" cy="1203756"/>
            <a:chOff x="11207584" y="5510483"/>
            <a:chExt cx="827900" cy="1203756"/>
          </a:xfrm>
        </p:grpSpPr>
        <p:cxnSp>
          <p:nvCxnSpPr>
            <p:cNvPr id="15" name="Straight Connector 14">
              <a:extLst>
                <a:ext uri="{FF2B5EF4-FFF2-40B4-BE49-F238E27FC236}">
                  <a16:creationId xmlns:a16="http://schemas.microsoft.com/office/drawing/2014/main" id="{AE37B702-37BC-B941-A8DE-FBFCA4D57BC7}"/>
                </a:ext>
              </a:extLst>
            </p:cNvPr>
            <p:cNvCxnSpPr/>
            <p:nvPr/>
          </p:nvCxnSpPr>
          <p:spPr>
            <a:xfrm>
              <a:off x="11207584" y="6100684"/>
              <a:ext cx="827900" cy="0"/>
            </a:xfrm>
            <a:prstGeom prst="line">
              <a:avLst/>
            </a:prstGeom>
            <a:ln w="41275"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0FDD58F-AA27-F549-90D1-BABAE38E3400}"/>
                </a:ext>
              </a:extLst>
            </p:cNvPr>
            <p:cNvSpPr txBox="1"/>
            <p:nvPr/>
          </p:nvSpPr>
          <p:spPr>
            <a:xfrm>
              <a:off x="11425885" y="5510483"/>
              <a:ext cx="391298" cy="553998"/>
            </a:xfrm>
            <a:prstGeom prst="rect">
              <a:avLst/>
            </a:prstGeom>
            <a:noFill/>
          </p:spPr>
          <p:txBody>
            <a:bodyPr wrap="square" rtlCol="0">
              <a:spAutoFit/>
            </a:bodyPr>
            <a:lstStyle/>
            <a:p>
              <a:pPr algn="ctr"/>
              <a:r>
                <a:rPr lang="en-US" sz="3000" dirty="0">
                  <a:latin typeface="Century Gothic" panose="020B0502020202020204" pitchFamily="34" charset="0"/>
                  <a:cs typeface="Times New Roman" panose="02020603050405020304" pitchFamily="18" charset="0"/>
                </a:rPr>
                <a:t>1</a:t>
              </a:r>
            </a:p>
          </p:txBody>
        </p:sp>
        <p:sp>
          <p:nvSpPr>
            <p:cNvPr id="17" name="TextBox 16">
              <a:extLst>
                <a:ext uri="{FF2B5EF4-FFF2-40B4-BE49-F238E27FC236}">
                  <a16:creationId xmlns:a16="http://schemas.microsoft.com/office/drawing/2014/main" id="{AD810E2B-96C9-1F49-8537-883E8A19AFE7}"/>
                </a:ext>
              </a:extLst>
            </p:cNvPr>
            <p:cNvSpPr txBox="1"/>
            <p:nvPr/>
          </p:nvSpPr>
          <p:spPr>
            <a:xfrm>
              <a:off x="11425885" y="6160241"/>
              <a:ext cx="391298" cy="553998"/>
            </a:xfrm>
            <a:prstGeom prst="rect">
              <a:avLst/>
            </a:prstGeom>
            <a:noFill/>
          </p:spPr>
          <p:txBody>
            <a:bodyPr wrap="square" rtlCol="0">
              <a:spAutoFit/>
            </a:bodyPr>
            <a:lstStyle/>
            <a:p>
              <a:pPr algn="ctr"/>
              <a:r>
                <a:rPr lang="en-US" sz="3000" dirty="0">
                  <a:latin typeface="Century Gothic" panose="020B0502020202020204" pitchFamily="34" charset="0"/>
                  <a:cs typeface="Times New Roman" panose="02020603050405020304" pitchFamily="18" charset="0"/>
                </a:rPr>
                <a:t>6</a:t>
              </a:r>
            </a:p>
          </p:txBody>
        </p:sp>
      </p:grpSp>
    </p:spTree>
    <p:extLst>
      <p:ext uri="{BB962C8B-B14F-4D97-AF65-F5344CB8AC3E}">
        <p14:creationId xmlns:p14="http://schemas.microsoft.com/office/powerpoint/2010/main" val="3937586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AF15"/>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75F4732-71D0-404A-A091-50D60BE447F4}"/>
              </a:ext>
            </a:extLst>
          </p:cNvPr>
          <p:cNvPicPr>
            <a:picLocks noChangeAspect="1"/>
          </p:cNvPicPr>
          <p:nvPr/>
        </p:nvPicPr>
        <p:blipFill>
          <a:blip r:embed="rId2"/>
          <a:stretch>
            <a:fillRect/>
          </a:stretch>
        </p:blipFill>
        <p:spPr>
          <a:xfrm>
            <a:off x="6858000" y="0"/>
            <a:ext cx="5338943" cy="6858000"/>
          </a:xfrm>
          <a:prstGeom prst="rect">
            <a:avLst/>
          </a:prstGeom>
        </p:spPr>
      </p:pic>
      <p:sp>
        <p:nvSpPr>
          <p:cNvPr id="13" name="TextBox 12">
            <a:extLst>
              <a:ext uri="{FF2B5EF4-FFF2-40B4-BE49-F238E27FC236}">
                <a16:creationId xmlns:a16="http://schemas.microsoft.com/office/drawing/2014/main" id="{170D9657-4810-0545-9463-D35328606FC7}"/>
              </a:ext>
            </a:extLst>
          </p:cNvPr>
          <p:cNvSpPr txBox="1"/>
          <p:nvPr/>
        </p:nvSpPr>
        <p:spPr>
          <a:xfrm>
            <a:off x="-147355" y="-331780"/>
            <a:ext cx="10046044" cy="1446550"/>
          </a:xfrm>
          <a:prstGeom prst="rect">
            <a:avLst/>
          </a:prstGeom>
          <a:noFill/>
        </p:spPr>
        <p:txBody>
          <a:bodyPr wrap="square" rtlCol="0">
            <a:spAutoFit/>
          </a:bodyPr>
          <a:lstStyle/>
          <a:p>
            <a:r>
              <a:rPr lang="en-US" sz="8800" dirty="0">
                <a:solidFill>
                  <a:schemeClr val="bg1"/>
                </a:solidFill>
                <a:latin typeface="Century Gothic" panose="020B0502020202020204" pitchFamily="34" charset="0"/>
                <a:cs typeface="Times New Roman" panose="02020603050405020304" pitchFamily="18" charset="0"/>
              </a:rPr>
              <a:t>OUTCOME</a:t>
            </a:r>
          </a:p>
        </p:txBody>
      </p:sp>
      <p:sp>
        <p:nvSpPr>
          <p:cNvPr id="23" name="TextBox 22">
            <a:extLst>
              <a:ext uri="{FF2B5EF4-FFF2-40B4-BE49-F238E27FC236}">
                <a16:creationId xmlns:a16="http://schemas.microsoft.com/office/drawing/2014/main" id="{8C56E7E1-8868-B949-BF10-1CA63606F413}"/>
              </a:ext>
            </a:extLst>
          </p:cNvPr>
          <p:cNvSpPr txBox="1"/>
          <p:nvPr/>
        </p:nvSpPr>
        <p:spPr>
          <a:xfrm>
            <a:off x="160641" y="1269656"/>
            <a:ext cx="5935360" cy="4196020"/>
          </a:xfrm>
          <a:prstGeom prst="rect">
            <a:avLst/>
          </a:prstGeom>
          <a:noFill/>
        </p:spPr>
        <p:txBody>
          <a:bodyPr wrap="square" rtlCol="0">
            <a:spAutoFit/>
          </a:bodyPr>
          <a:lstStyle/>
          <a:p>
            <a:pPr marL="285750" lvl="0" indent="-285750">
              <a:spcAft>
                <a:spcPts val="1600"/>
              </a:spcAft>
              <a:buClr>
                <a:schemeClr val="bg1"/>
              </a:buClr>
              <a:buSzPct val="150000"/>
              <a:buFont typeface="Arial" panose="020B0604020202020204" pitchFamily="34" charset="0"/>
              <a:buChar char="•"/>
            </a:pPr>
            <a:r>
              <a:rPr lang="en-US" sz="2400" dirty="0">
                <a:latin typeface="Times-Roman" pitchFamily="2" charset="0"/>
              </a:rPr>
              <a:t>You’ll have a starting point from which to define your brand pillars or rebrand your current ones.</a:t>
            </a:r>
          </a:p>
          <a:p>
            <a:pPr marL="285750" lvl="0" indent="-285750">
              <a:spcAft>
                <a:spcPts val="1600"/>
              </a:spcAft>
              <a:buClr>
                <a:schemeClr val="bg1"/>
              </a:buClr>
              <a:buSzPct val="150000"/>
              <a:buFont typeface="Arial" panose="020B0604020202020204" pitchFamily="34" charset="0"/>
              <a:buChar char="•"/>
            </a:pPr>
            <a:r>
              <a:rPr lang="en-US" sz="2400" dirty="0">
                <a:latin typeface="Times-Roman" pitchFamily="2" charset="0"/>
              </a:rPr>
              <a:t>Once you have thoroughly  discussed your brand strategy and the brand pillars on which your strategy stands, your staff members will have a shared understanding of your brand goals.</a:t>
            </a:r>
          </a:p>
          <a:p>
            <a:pPr marL="285750" lvl="0" indent="-285750">
              <a:spcAft>
                <a:spcPts val="1600"/>
              </a:spcAft>
              <a:buClr>
                <a:schemeClr val="bg1"/>
              </a:buClr>
              <a:buSzPct val="150000"/>
              <a:buFont typeface="Arial" panose="020B0604020202020204" pitchFamily="34" charset="0"/>
              <a:buChar char="•"/>
            </a:pPr>
            <a:r>
              <a:rPr lang="en-US" sz="2400" dirty="0">
                <a:latin typeface="Times-Roman" pitchFamily="2" charset="0"/>
              </a:rPr>
              <a:t>You will have a visual system that shows your basic brand pillars. </a:t>
            </a:r>
          </a:p>
        </p:txBody>
      </p:sp>
      <p:grpSp>
        <p:nvGrpSpPr>
          <p:cNvPr id="5" name="Group 4">
            <a:extLst>
              <a:ext uri="{FF2B5EF4-FFF2-40B4-BE49-F238E27FC236}">
                <a16:creationId xmlns:a16="http://schemas.microsoft.com/office/drawing/2014/main" id="{9EA774E9-CF31-9848-B6F5-18DBF3803239}"/>
              </a:ext>
            </a:extLst>
          </p:cNvPr>
          <p:cNvGrpSpPr/>
          <p:nvPr/>
        </p:nvGrpSpPr>
        <p:grpSpPr>
          <a:xfrm>
            <a:off x="11207584" y="5510483"/>
            <a:ext cx="827900" cy="1203756"/>
            <a:chOff x="11207584" y="5510483"/>
            <a:chExt cx="827900" cy="1203756"/>
          </a:xfrm>
        </p:grpSpPr>
        <p:cxnSp>
          <p:nvCxnSpPr>
            <p:cNvPr id="4" name="Straight Connector 3">
              <a:extLst>
                <a:ext uri="{FF2B5EF4-FFF2-40B4-BE49-F238E27FC236}">
                  <a16:creationId xmlns:a16="http://schemas.microsoft.com/office/drawing/2014/main" id="{A9AC141F-41BA-0F4C-8F3A-3860BC62A79F}"/>
                </a:ext>
              </a:extLst>
            </p:cNvPr>
            <p:cNvCxnSpPr/>
            <p:nvPr/>
          </p:nvCxnSpPr>
          <p:spPr>
            <a:xfrm>
              <a:off x="11207584" y="6100684"/>
              <a:ext cx="827900" cy="0"/>
            </a:xfrm>
            <a:prstGeom prst="line">
              <a:avLst/>
            </a:prstGeom>
            <a:ln w="41275"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0DFECF6A-E636-0249-9420-6ED867370B40}"/>
                </a:ext>
              </a:extLst>
            </p:cNvPr>
            <p:cNvSpPr txBox="1"/>
            <p:nvPr/>
          </p:nvSpPr>
          <p:spPr>
            <a:xfrm>
              <a:off x="11425885" y="5510483"/>
              <a:ext cx="391298" cy="553998"/>
            </a:xfrm>
            <a:prstGeom prst="rect">
              <a:avLst/>
            </a:prstGeom>
            <a:noFill/>
          </p:spPr>
          <p:txBody>
            <a:bodyPr wrap="square" rtlCol="0">
              <a:spAutoFit/>
            </a:bodyPr>
            <a:lstStyle/>
            <a:p>
              <a:pPr algn="ctr"/>
              <a:r>
                <a:rPr lang="en-US" sz="3000" dirty="0">
                  <a:solidFill>
                    <a:schemeClr val="bg1"/>
                  </a:solidFill>
                  <a:latin typeface="Century Gothic" panose="020B0502020202020204" pitchFamily="34" charset="0"/>
                  <a:cs typeface="Times New Roman" panose="02020603050405020304" pitchFamily="18" charset="0"/>
                </a:rPr>
                <a:t>2</a:t>
              </a:r>
            </a:p>
          </p:txBody>
        </p:sp>
        <p:sp>
          <p:nvSpPr>
            <p:cNvPr id="10" name="TextBox 9">
              <a:extLst>
                <a:ext uri="{FF2B5EF4-FFF2-40B4-BE49-F238E27FC236}">
                  <a16:creationId xmlns:a16="http://schemas.microsoft.com/office/drawing/2014/main" id="{39C85195-EE0A-4E45-8F00-5B9C26766B9F}"/>
                </a:ext>
              </a:extLst>
            </p:cNvPr>
            <p:cNvSpPr txBox="1"/>
            <p:nvPr/>
          </p:nvSpPr>
          <p:spPr>
            <a:xfrm>
              <a:off x="11425885" y="6160241"/>
              <a:ext cx="391298" cy="553998"/>
            </a:xfrm>
            <a:prstGeom prst="rect">
              <a:avLst/>
            </a:prstGeom>
            <a:noFill/>
          </p:spPr>
          <p:txBody>
            <a:bodyPr wrap="square" rtlCol="0">
              <a:spAutoFit/>
            </a:bodyPr>
            <a:lstStyle/>
            <a:p>
              <a:pPr algn="ctr"/>
              <a:r>
                <a:rPr lang="en-US" sz="3000" dirty="0">
                  <a:solidFill>
                    <a:schemeClr val="bg1"/>
                  </a:solidFill>
                  <a:latin typeface="Century Gothic" panose="020B0502020202020204" pitchFamily="34" charset="0"/>
                  <a:cs typeface="Times New Roman" panose="02020603050405020304" pitchFamily="18" charset="0"/>
                </a:rPr>
                <a:t>6</a:t>
              </a:r>
            </a:p>
          </p:txBody>
        </p:sp>
      </p:grpSp>
    </p:spTree>
    <p:extLst>
      <p:ext uri="{BB962C8B-B14F-4D97-AF65-F5344CB8AC3E}">
        <p14:creationId xmlns:p14="http://schemas.microsoft.com/office/powerpoint/2010/main" val="28082563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AF15"/>
        </a:solidFill>
        <a:effectLst/>
      </p:bgPr>
    </p:bg>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170D9657-4810-0545-9463-D35328606FC7}"/>
              </a:ext>
            </a:extLst>
          </p:cNvPr>
          <p:cNvSpPr txBox="1"/>
          <p:nvPr/>
        </p:nvSpPr>
        <p:spPr>
          <a:xfrm>
            <a:off x="-123568" y="-247138"/>
            <a:ext cx="12047838" cy="1107996"/>
          </a:xfrm>
          <a:prstGeom prst="rect">
            <a:avLst/>
          </a:prstGeom>
          <a:noFill/>
        </p:spPr>
        <p:txBody>
          <a:bodyPr wrap="square" rtlCol="0">
            <a:spAutoFit/>
          </a:bodyPr>
          <a:lstStyle/>
          <a:p>
            <a:r>
              <a:rPr lang="en-US" sz="6600" dirty="0">
                <a:solidFill>
                  <a:schemeClr val="bg1"/>
                </a:solidFill>
                <a:latin typeface="Century Gothic" panose="020B0502020202020204" pitchFamily="34" charset="0"/>
                <a:cs typeface="Times New Roman" panose="02020603050405020304" pitchFamily="18" charset="0"/>
              </a:rPr>
              <a:t>Why This Exercise Is Important</a:t>
            </a:r>
          </a:p>
        </p:txBody>
      </p:sp>
      <p:sp>
        <p:nvSpPr>
          <p:cNvPr id="23" name="TextBox 22">
            <a:extLst>
              <a:ext uri="{FF2B5EF4-FFF2-40B4-BE49-F238E27FC236}">
                <a16:creationId xmlns:a16="http://schemas.microsoft.com/office/drawing/2014/main" id="{8C56E7E1-8868-B949-BF10-1CA63606F413}"/>
              </a:ext>
            </a:extLst>
          </p:cNvPr>
          <p:cNvSpPr txBox="1"/>
          <p:nvPr/>
        </p:nvSpPr>
        <p:spPr>
          <a:xfrm>
            <a:off x="160641" y="1353659"/>
            <a:ext cx="11265244" cy="4196020"/>
          </a:xfrm>
          <a:prstGeom prst="rect">
            <a:avLst/>
          </a:prstGeom>
          <a:noFill/>
        </p:spPr>
        <p:txBody>
          <a:bodyPr wrap="square" rtlCol="0">
            <a:spAutoFit/>
          </a:bodyPr>
          <a:lstStyle/>
          <a:p>
            <a:pPr marL="285750" lvl="0" indent="-285750">
              <a:spcAft>
                <a:spcPts val="1600"/>
              </a:spcAft>
              <a:buClr>
                <a:schemeClr val="bg1"/>
              </a:buClr>
              <a:buSzPct val="150000"/>
              <a:buFont typeface="Arial" panose="020B0604020202020204" pitchFamily="34" charset="0"/>
              <a:buChar char="•"/>
            </a:pPr>
            <a:r>
              <a:rPr lang="en-US" sz="2400" dirty="0">
                <a:latin typeface="Times-Roman" pitchFamily="2" charset="0"/>
              </a:rPr>
              <a:t>You must understand the minds of your customers in order to develop a solid brand strategy. Engaging in such immersive, empathic thinking is the ideal preparation for brainstorming about your branding strategy and then testing that strategy.  </a:t>
            </a:r>
          </a:p>
          <a:p>
            <a:pPr marL="285750" lvl="0" indent="-285750">
              <a:spcAft>
                <a:spcPts val="1600"/>
              </a:spcAft>
              <a:buClr>
                <a:schemeClr val="bg1"/>
              </a:buClr>
              <a:buSzPct val="150000"/>
              <a:buFont typeface="Arial" panose="020B0604020202020204" pitchFamily="34" charset="0"/>
              <a:buChar char="•"/>
            </a:pPr>
            <a:r>
              <a:rPr lang="en-US" sz="2400" dirty="0">
                <a:latin typeface="Times-Roman" pitchFamily="2" charset="0"/>
              </a:rPr>
              <a:t>You create your brand strategy by making choices; you make those choices by having a productive discussion that yields collective insights and allows you to discover the appropriate direction for your brand.</a:t>
            </a:r>
          </a:p>
          <a:p>
            <a:pPr marL="285750" lvl="0" indent="-285750">
              <a:spcAft>
                <a:spcPts val="1600"/>
              </a:spcAft>
              <a:buClr>
                <a:schemeClr val="bg1"/>
              </a:buClr>
              <a:buSzPct val="150000"/>
              <a:buFont typeface="Arial" panose="020B0604020202020204" pitchFamily="34" charset="0"/>
              <a:buChar char="•"/>
            </a:pPr>
            <a:r>
              <a:rPr lang="en-US" sz="2400" dirty="0">
                <a:latin typeface="Times-Roman" pitchFamily="2" charset="0"/>
              </a:rPr>
              <a:t>You develop a visual representation of your brand pillars to achieve the following: to help you and your team assemble an overall mental picture of your brand strategy; to enable you to make decisions from a high-level perspective; and to help you determine the perception of your brand that you want your customers to have. </a:t>
            </a:r>
          </a:p>
        </p:txBody>
      </p:sp>
      <p:grpSp>
        <p:nvGrpSpPr>
          <p:cNvPr id="5" name="Group 4">
            <a:extLst>
              <a:ext uri="{FF2B5EF4-FFF2-40B4-BE49-F238E27FC236}">
                <a16:creationId xmlns:a16="http://schemas.microsoft.com/office/drawing/2014/main" id="{9EA774E9-CF31-9848-B6F5-18DBF3803239}"/>
              </a:ext>
            </a:extLst>
          </p:cNvPr>
          <p:cNvGrpSpPr/>
          <p:nvPr/>
        </p:nvGrpSpPr>
        <p:grpSpPr>
          <a:xfrm>
            <a:off x="11207584" y="5510483"/>
            <a:ext cx="827900" cy="1203756"/>
            <a:chOff x="11207584" y="5510483"/>
            <a:chExt cx="827900" cy="1203756"/>
          </a:xfrm>
        </p:grpSpPr>
        <p:cxnSp>
          <p:nvCxnSpPr>
            <p:cNvPr id="4" name="Straight Connector 3">
              <a:extLst>
                <a:ext uri="{FF2B5EF4-FFF2-40B4-BE49-F238E27FC236}">
                  <a16:creationId xmlns:a16="http://schemas.microsoft.com/office/drawing/2014/main" id="{A9AC141F-41BA-0F4C-8F3A-3860BC62A79F}"/>
                </a:ext>
              </a:extLst>
            </p:cNvPr>
            <p:cNvCxnSpPr/>
            <p:nvPr/>
          </p:nvCxnSpPr>
          <p:spPr>
            <a:xfrm>
              <a:off x="11207584" y="6100684"/>
              <a:ext cx="827900" cy="0"/>
            </a:xfrm>
            <a:prstGeom prst="line">
              <a:avLst/>
            </a:prstGeom>
            <a:ln w="41275"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0DFECF6A-E636-0249-9420-6ED867370B40}"/>
                </a:ext>
              </a:extLst>
            </p:cNvPr>
            <p:cNvSpPr txBox="1"/>
            <p:nvPr/>
          </p:nvSpPr>
          <p:spPr>
            <a:xfrm>
              <a:off x="11425885" y="5510483"/>
              <a:ext cx="391298" cy="553998"/>
            </a:xfrm>
            <a:prstGeom prst="rect">
              <a:avLst/>
            </a:prstGeom>
            <a:noFill/>
          </p:spPr>
          <p:txBody>
            <a:bodyPr wrap="square" rtlCol="0">
              <a:spAutoFit/>
            </a:bodyPr>
            <a:lstStyle/>
            <a:p>
              <a:pPr algn="ctr"/>
              <a:r>
                <a:rPr lang="en-US" sz="3000" dirty="0">
                  <a:latin typeface="Century Gothic" panose="020B0502020202020204" pitchFamily="34" charset="0"/>
                  <a:cs typeface="Times New Roman" panose="02020603050405020304" pitchFamily="18" charset="0"/>
                </a:rPr>
                <a:t>3</a:t>
              </a:r>
            </a:p>
          </p:txBody>
        </p:sp>
        <p:sp>
          <p:nvSpPr>
            <p:cNvPr id="10" name="TextBox 9">
              <a:extLst>
                <a:ext uri="{FF2B5EF4-FFF2-40B4-BE49-F238E27FC236}">
                  <a16:creationId xmlns:a16="http://schemas.microsoft.com/office/drawing/2014/main" id="{39C85195-EE0A-4E45-8F00-5B9C26766B9F}"/>
                </a:ext>
              </a:extLst>
            </p:cNvPr>
            <p:cNvSpPr txBox="1"/>
            <p:nvPr/>
          </p:nvSpPr>
          <p:spPr>
            <a:xfrm>
              <a:off x="11425885" y="6160241"/>
              <a:ext cx="391298" cy="553998"/>
            </a:xfrm>
            <a:prstGeom prst="rect">
              <a:avLst/>
            </a:prstGeom>
            <a:noFill/>
          </p:spPr>
          <p:txBody>
            <a:bodyPr wrap="square" rtlCol="0">
              <a:spAutoFit/>
            </a:bodyPr>
            <a:lstStyle/>
            <a:p>
              <a:pPr algn="ctr"/>
              <a:r>
                <a:rPr lang="en-US" sz="3000" dirty="0">
                  <a:latin typeface="Century Gothic" panose="020B0502020202020204" pitchFamily="34" charset="0"/>
                  <a:cs typeface="Times New Roman" panose="02020603050405020304" pitchFamily="18" charset="0"/>
                </a:rPr>
                <a:t>6</a:t>
              </a:r>
            </a:p>
          </p:txBody>
        </p:sp>
      </p:grpSp>
    </p:spTree>
    <p:extLst>
      <p:ext uri="{BB962C8B-B14F-4D97-AF65-F5344CB8AC3E}">
        <p14:creationId xmlns:p14="http://schemas.microsoft.com/office/powerpoint/2010/main" val="41278368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AF15"/>
        </a:solidFill>
        <a:effectLst/>
      </p:bgPr>
    </p:bg>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C0BD9565-7110-C64D-AE6C-164AC4F9CA84}"/>
              </a:ext>
            </a:extLst>
          </p:cNvPr>
          <p:cNvPicPr>
            <a:picLocks noChangeAspect="1"/>
          </p:cNvPicPr>
          <p:nvPr/>
        </p:nvPicPr>
        <p:blipFill>
          <a:blip r:embed="rId2"/>
          <a:stretch>
            <a:fillRect/>
          </a:stretch>
        </p:blipFill>
        <p:spPr>
          <a:xfrm>
            <a:off x="5969000" y="3073400"/>
            <a:ext cx="6223000" cy="3784600"/>
          </a:xfrm>
          <a:prstGeom prst="rect">
            <a:avLst/>
          </a:prstGeom>
        </p:spPr>
      </p:pic>
      <p:sp>
        <p:nvSpPr>
          <p:cNvPr id="13" name="TextBox 12">
            <a:extLst>
              <a:ext uri="{FF2B5EF4-FFF2-40B4-BE49-F238E27FC236}">
                <a16:creationId xmlns:a16="http://schemas.microsoft.com/office/drawing/2014/main" id="{170D9657-4810-0545-9463-D35328606FC7}"/>
              </a:ext>
            </a:extLst>
          </p:cNvPr>
          <p:cNvSpPr txBox="1"/>
          <p:nvPr/>
        </p:nvSpPr>
        <p:spPr>
          <a:xfrm>
            <a:off x="-134998" y="-269998"/>
            <a:ext cx="12047838" cy="1215717"/>
          </a:xfrm>
          <a:prstGeom prst="rect">
            <a:avLst/>
          </a:prstGeom>
          <a:noFill/>
        </p:spPr>
        <p:txBody>
          <a:bodyPr wrap="square" rtlCol="0">
            <a:spAutoFit/>
          </a:bodyPr>
          <a:lstStyle/>
          <a:p>
            <a:r>
              <a:rPr lang="en-US" sz="7300" dirty="0">
                <a:solidFill>
                  <a:schemeClr val="bg1"/>
                </a:solidFill>
                <a:latin typeface="Century Gothic" panose="020B0502020202020204" pitchFamily="34" charset="0"/>
                <a:cs typeface="Times New Roman" panose="02020603050405020304" pitchFamily="18" charset="0"/>
              </a:rPr>
              <a:t>WORKSHOP PREPARATION</a:t>
            </a:r>
          </a:p>
        </p:txBody>
      </p:sp>
      <p:sp>
        <p:nvSpPr>
          <p:cNvPr id="23" name="TextBox 22">
            <a:extLst>
              <a:ext uri="{FF2B5EF4-FFF2-40B4-BE49-F238E27FC236}">
                <a16:creationId xmlns:a16="http://schemas.microsoft.com/office/drawing/2014/main" id="{8C56E7E1-8868-B949-BF10-1CA63606F413}"/>
              </a:ext>
            </a:extLst>
          </p:cNvPr>
          <p:cNvSpPr txBox="1"/>
          <p:nvPr/>
        </p:nvSpPr>
        <p:spPr>
          <a:xfrm>
            <a:off x="6705600" y="1780857"/>
            <a:ext cx="3531249" cy="2825433"/>
          </a:xfrm>
          <a:prstGeom prst="rect">
            <a:avLst/>
          </a:prstGeom>
          <a:noFill/>
        </p:spPr>
        <p:txBody>
          <a:bodyPr wrap="square" rtlCol="0">
            <a:spAutoFit/>
          </a:bodyPr>
          <a:lstStyle/>
          <a:p>
            <a:pPr marL="285750" lvl="0" indent="-285750">
              <a:spcAft>
                <a:spcPts val="1600"/>
              </a:spcAft>
              <a:buClr>
                <a:schemeClr val="bg1"/>
              </a:buClr>
              <a:buSzPct val="150000"/>
              <a:buFont typeface="Arial" panose="020B0604020202020204" pitchFamily="34" charset="0"/>
              <a:buChar char="•"/>
            </a:pPr>
            <a:r>
              <a:rPr lang="en-US" sz="2400" dirty="0">
                <a:latin typeface="Times-Roman" pitchFamily="2" charset="0"/>
              </a:rPr>
              <a:t>Pre-workshop material collection (ongoing)</a:t>
            </a:r>
          </a:p>
          <a:p>
            <a:pPr marL="285750" lvl="0" indent="-285750">
              <a:spcAft>
                <a:spcPts val="1600"/>
              </a:spcAft>
              <a:buClr>
                <a:schemeClr val="bg1"/>
              </a:buClr>
              <a:buSzPct val="150000"/>
              <a:buFont typeface="Arial" panose="020B0604020202020204" pitchFamily="34" charset="0"/>
              <a:buChar char="•"/>
            </a:pPr>
            <a:r>
              <a:rPr lang="en-US" sz="2400" dirty="0">
                <a:latin typeface="Times-Roman" pitchFamily="2" charset="0"/>
              </a:rPr>
              <a:t>2-4 hours for each workshop segment</a:t>
            </a:r>
          </a:p>
          <a:p>
            <a:pPr marL="285750" lvl="0" indent="-285750">
              <a:spcAft>
                <a:spcPts val="1600"/>
              </a:spcAft>
              <a:buClr>
                <a:schemeClr val="bg1"/>
              </a:buClr>
              <a:buSzPct val="150000"/>
              <a:buFont typeface="Arial" panose="020B0604020202020204" pitchFamily="34" charset="0"/>
              <a:buChar char="•"/>
            </a:pPr>
            <a:r>
              <a:rPr lang="en-US" sz="2400" dirty="0">
                <a:latin typeface="Times-Roman" pitchFamily="2" charset="0"/>
              </a:rPr>
              <a:t>Post-workshop reflection (ongoing)</a:t>
            </a:r>
          </a:p>
        </p:txBody>
      </p:sp>
      <p:grpSp>
        <p:nvGrpSpPr>
          <p:cNvPr id="5" name="Group 4">
            <a:extLst>
              <a:ext uri="{FF2B5EF4-FFF2-40B4-BE49-F238E27FC236}">
                <a16:creationId xmlns:a16="http://schemas.microsoft.com/office/drawing/2014/main" id="{9EA774E9-CF31-9848-B6F5-18DBF3803239}"/>
              </a:ext>
            </a:extLst>
          </p:cNvPr>
          <p:cNvGrpSpPr/>
          <p:nvPr/>
        </p:nvGrpSpPr>
        <p:grpSpPr>
          <a:xfrm>
            <a:off x="11207584" y="5510483"/>
            <a:ext cx="827900" cy="1203756"/>
            <a:chOff x="11207584" y="5510483"/>
            <a:chExt cx="827900" cy="1203756"/>
          </a:xfrm>
        </p:grpSpPr>
        <p:cxnSp>
          <p:nvCxnSpPr>
            <p:cNvPr id="4" name="Straight Connector 3">
              <a:extLst>
                <a:ext uri="{FF2B5EF4-FFF2-40B4-BE49-F238E27FC236}">
                  <a16:creationId xmlns:a16="http://schemas.microsoft.com/office/drawing/2014/main" id="{A9AC141F-41BA-0F4C-8F3A-3860BC62A79F}"/>
                </a:ext>
              </a:extLst>
            </p:cNvPr>
            <p:cNvCxnSpPr/>
            <p:nvPr/>
          </p:nvCxnSpPr>
          <p:spPr>
            <a:xfrm>
              <a:off x="11207584" y="6100684"/>
              <a:ext cx="827900" cy="0"/>
            </a:xfrm>
            <a:prstGeom prst="line">
              <a:avLst/>
            </a:prstGeom>
            <a:ln w="41275"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0DFECF6A-E636-0249-9420-6ED867370B40}"/>
                </a:ext>
              </a:extLst>
            </p:cNvPr>
            <p:cNvSpPr txBox="1"/>
            <p:nvPr/>
          </p:nvSpPr>
          <p:spPr>
            <a:xfrm>
              <a:off x="11391595" y="5510483"/>
              <a:ext cx="391298" cy="553998"/>
            </a:xfrm>
            <a:prstGeom prst="rect">
              <a:avLst/>
            </a:prstGeom>
            <a:noFill/>
          </p:spPr>
          <p:txBody>
            <a:bodyPr wrap="square" rtlCol="0">
              <a:spAutoFit/>
            </a:bodyPr>
            <a:lstStyle/>
            <a:p>
              <a:pPr algn="ctr"/>
              <a:r>
                <a:rPr lang="en-US" sz="3000" dirty="0">
                  <a:latin typeface="Century Gothic" panose="020B0502020202020204" pitchFamily="34" charset="0"/>
                  <a:cs typeface="Times New Roman" panose="02020603050405020304" pitchFamily="18" charset="0"/>
                </a:rPr>
                <a:t>4</a:t>
              </a:r>
            </a:p>
          </p:txBody>
        </p:sp>
        <p:sp>
          <p:nvSpPr>
            <p:cNvPr id="10" name="TextBox 9">
              <a:extLst>
                <a:ext uri="{FF2B5EF4-FFF2-40B4-BE49-F238E27FC236}">
                  <a16:creationId xmlns:a16="http://schemas.microsoft.com/office/drawing/2014/main" id="{39C85195-EE0A-4E45-8F00-5B9C26766B9F}"/>
                </a:ext>
              </a:extLst>
            </p:cNvPr>
            <p:cNvSpPr txBox="1"/>
            <p:nvPr/>
          </p:nvSpPr>
          <p:spPr>
            <a:xfrm>
              <a:off x="11425885" y="6160241"/>
              <a:ext cx="391298" cy="553998"/>
            </a:xfrm>
            <a:prstGeom prst="rect">
              <a:avLst/>
            </a:prstGeom>
            <a:noFill/>
          </p:spPr>
          <p:txBody>
            <a:bodyPr wrap="square" rtlCol="0">
              <a:spAutoFit/>
            </a:bodyPr>
            <a:lstStyle/>
            <a:p>
              <a:pPr algn="ctr"/>
              <a:r>
                <a:rPr lang="en-US" sz="3000" dirty="0">
                  <a:latin typeface="Century Gothic" panose="020B0502020202020204" pitchFamily="34" charset="0"/>
                  <a:cs typeface="Times New Roman" panose="02020603050405020304" pitchFamily="18" charset="0"/>
                </a:rPr>
                <a:t>6</a:t>
              </a:r>
            </a:p>
          </p:txBody>
        </p:sp>
      </p:grpSp>
      <p:sp>
        <p:nvSpPr>
          <p:cNvPr id="9" name="TextBox 8">
            <a:extLst>
              <a:ext uri="{FF2B5EF4-FFF2-40B4-BE49-F238E27FC236}">
                <a16:creationId xmlns:a16="http://schemas.microsoft.com/office/drawing/2014/main" id="{14359AC0-C2D5-4B4A-A9D0-96D6E306D2A1}"/>
              </a:ext>
            </a:extLst>
          </p:cNvPr>
          <p:cNvSpPr txBox="1"/>
          <p:nvPr/>
        </p:nvSpPr>
        <p:spPr>
          <a:xfrm>
            <a:off x="6705600" y="1011416"/>
            <a:ext cx="5486400" cy="769441"/>
          </a:xfrm>
          <a:prstGeom prst="rect">
            <a:avLst/>
          </a:prstGeom>
          <a:noFill/>
        </p:spPr>
        <p:txBody>
          <a:bodyPr wrap="square" rtlCol="0">
            <a:spAutoFit/>
          </a:bodyPr>
          <a:lstStyle/>
          <a:p>
            <a:r>
              <a:rPr lang="en-US" sz="4400" dirty="0">
                <a:solidFill>
                  <a:schemeClr val="bg1"/>
                </a:solidFill>
                <a:latin typeface="Century Gothic" panose="020B0502020202020204" pitchFamily="34" charset="0"/>
                <a:cs typeface="Times New Roman" panose="02020603050405020304" pitchFamily="18" charset="0"/>
              </a:rPr>
              <a:t>Duration</a:t>
            </a:r>
          </a:p>
        </p:txBody>
      </p:sp>
      <p:sp>
        <p:nvSpPr>
          <p:cNvPr id="11" name="TextBox 10">
            <a:extLst>
              <a:ext uri="{FF2B5EF4-FFF2-40B4-BE49-F238E27FC236}">
                <a16:creationId xmlns:a16="http://schemas.microsoft.com/office/drawing/2014/main" id="{3089AD99-6D9C-3249-AC0D-5FEFB0988249}"/>
              </a:ext>
            </a:extLst>
          </p:cNvPr>
          <p:cNvSpPr txBox="1"/>
          <p:nvPr/>
        </p:nvSpPr>
        <p:spPr>
          <a:xfrm>
            <a:off x="343521" y="1779312"/>
            <a:ext cx="4777119" cy="4401205"/>
          </a:xfrm>
          <a:prstGeom prst="rect">
            <a:avLst/>
          </a:prstGeom>
          <a:noFill/>
        </p:spPr>
        <p:txBody>
          <a:bodyPr wrap="square" rtlCol="0">
            <a:spAutoFit/>
          </a:bodyPr>
          <a:lstStyle/>
          <a:p>
            <a:pPr marL="285750" lvl="0" indent="-285750">
              <a:spcAft>
                <a:spcPts val="1600"/>
              </a:spcAft>
              <a:buClr>
                <a:schemeClr val="bg1"/>
              </a:buClr>
              <a:buSzPct val="150000"/>
              <a:buFont typeface="Arial" panose="020B0604020202020204" pitchFamily="34" charset="0"/>
              <a:buChar char="•"/>
            </a:pPr>
            <a:r>
              <a:rPr lang="en-US" sz="2400" dirty="0">
                <a:latin typeface="Times-Roman" pitchFamily="2" charset="0"/>
              </a:rPr>
              <a:t>A ream of 11x17-size paper, a set of sharpies, and several packs of sticky notes</a:t>
            </a:r>
          </a:p>
          <a:p>
            <a:pPr marL="285750" lvl="0" indent="-285750">
              <a:spcAft>
                <a:spcPts val="1600"/>
              </a:spcAft>
              <a:buClr>
                <a:schemeClr val="bg1"/>
              </a:buClr>
              <a:buSzPct val="150000"/>
              <a:buFont typeface="Arial" panose="020B0604020202020204" pitchFamily="34" charset="0"/>
              <a:buChar char="•"/>
            </a:pPr>
            <a:r>
              <a:rPr lang="en-US" sz="2400" dirty="0">
                <a:latin typeface="Times-Roman" pitchFamily="2" charset="0"/>
              </a:rPr>
              <a:t>A large blank wall in a room with plenty of space</a:t>
            </a:r>
          </a:p>
          <a:p>
            <a:pPr marL="285750" lvl="0" indent="-285750">
              <a:spcAft>
                <a:spcPts val="1600"/>
              </a:spcAft>
              <a:buClr>
                <a:schemeClr val="bg1"/>
              </a:buClr>
              <a:buSzPct val="150000"/>
              <a:buFont typeface="Arial" panose="020B0604020202020204" pitchFamily="34" charset="0"/>
              <a:buChar char="•"/>
            </a:pPr>
            <a:r>
              <a:rPr lang="en-US" sz="2400" dirty="0">
                <a:latin typeface="Times-Roman" pitchFamily="2" charset="0"/>
              </a:rPr>
              <a:t>A collection of branding information concerning your competitors</a:t>
            </a:r>
          </a:p>
          <a:p>
            <a:pPr marL="285750" lvl="0" indent="-285750">
              <a:spcAft>
                <a:spcPts val="1600"/>
              </a:spcAft>
              <a:buClr>
                <a:schemeClr val="bg1"/>
              </a:buClr>
              <a:buSzPct val="150000"/>
              <a:buFont typeface="Arial" panose="020B0604020202020204" pitchFamily="34" charset="0"/>
              <a:buChar char="•"/>
            </a:pPr>
            <a:r>
              <a:rPr lang="en-US" sz="2400" dirty="0">
                <a:latin typeface="Times-Roman" pitchFamily="2" charset="0"/>
              </a:rPr>
              <a:t>Access to members of your test audience </a:t>
            </a:r>
          </a:p>
        </p:txBody>
      </p:sp>
      <p:sp>
        <p:nvSpPr>
          <p:cNvPr id="12" name="TextBox 11">
            <a:extLst>
              <a:ext uri="{FF2B5EF4-FFF2-40B4-BE49-F238E27FC236}">
                <a16:creationId xmlns:a16="http://schemas.microsoft.com/office/drawing/2014/main" id="{5C9796B5-059B-4046-B61D-D610D5E4B7E3}"/>
              </a:ext>
            </a:extLst>
          </p:cNvPr>
          <p:cNvSpPr txBox="1"/>
          <p:nvPr/>
        </p:nvSpPr>
        <p:spPr>
          <a:xfrm>
            <a:off x="343521" y="1009871"/>
            <a:ext cx="5486400" cy="769441"/>
          </a:xfrm>
          <a:prstGeom prst="rect">
            <a:avLst/>
          </a:prstGeom>
          <a:noFill/>
        </p:spPr>
        <p:txBody>
          <a:bodyPr wrap="square" rtlCol="0">
            <a:spAutoFit/>
          </a:bodyPr>
          <a:lstStyle/>
          <a:p>
            <a:r>
              <a:rPr lang="en-US" sz="4400" dirty="0">
                <a:solidFill>
                  <a:schemeClr val="bg1"/>
                </a:solidFill>
                <a:latin typeface="Century Gothic" panose="020B0502020202020204" pitchFamily="34" charset="0"/>
                <a:cs typeface="Times New Roman" panose="02020603050405020304" pitchFamily="18" charset="0"/>
              </a:rPr>
              <a:t>Materials Required</a:t>
            </a:r>
          </a:p>
        </p:txBody>
      </p:sp>
    </p:spTree>
    <p:extLst>
      <p:ext uri="{BB962C8B-B14F-4D97-AF65-F5344CB8AC3E}">
        <p14:creationId xmlns:p14="http://schemas.microsoft.com/office/powerpoint/2010/main" val="24642940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AF15"/>
        </a:solidFill>
        <a:effectLst/>
      </p:bgPr>
    </p:bg>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0C065C90-33A1-7C47-9A87-1FCD9475705E}"/>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69000"/>
                    </a14:imgEffect>
                    <a14:imgEffect>
                      <a14:brightnessContrast bright="-12000" contrast="15000"/>
                    </a14:imgEffect>
                  </a14:imgLayer>
                </a14:imgProps>
              </a:ext>
            </a:extLst>
          </a:blip>
          <a:stretch>
            <a:fillRect/>
          </a:stretch>
        </p:blipFill>
        <p:spPr>
          <a:xfrm>
            <a:off x="6978013" y="0"/>
            <a:ext cx="5334000" cy="6858000"/>
          </a:xfrm>
          <a:prstGeom prst="rect">
            <a:avLst/>
          </a:prstGeom>
        </p:spPr>
      </p:pic>
      <p:sp>
        <p:nvSpPr>
          <p:cNvPr id="13" name="TextBox 12">
            <a:extLst>
              <a:ext uri="{FF2B5EF4-FFF2-40B4-BE49-F238E27FC236}">
                <a16:creationId xmlns:a16="http://schemas.microsoft.com/office/drawing/2014/main" id="{170D9657-4810-0545-9463-D35328606FC7}"/>
              </a:ext>
            </a:extLst>
          </p:cNvPr>
          <p:cNvSpPr txBox="1"/>
          <p:nvPr/>
        </p:nvSpPr>
        <p:spPr>
          <a:xfrm>
            <a:off x="-147356" y="-331780"/>
            <a:ext cx="12640345" cy="1446550"/>
          </a:xfrm>
          <a:prstGeom prst="rect">
            <a:avLst/>
          </a:prstGeom>
          <a:noFill/>
        </p:spPr>
        <p:txBody>
          <a:bodyPr wrap="square" rtlCol="0">
            <a:spAutoFit/>
          </a:bodyPr>
          <a:lstStyle/>
          <a:p>
            <a:r>
              <a:rPr lang="en-US" sz="8800" dirty="0">
                <a:solidFill>
                  <a:schemeClr val="bg1"/>
                </a:solidFill>
                <a:latin typeface="Century Gothic" panose="020B0502020202020204" pitchFamily="34" charset="0"/>
                <a:cs typeface="Times New Roman" panose="02020603050405020304" pitchFamily="18" charset="0"/>
              </a:rPr>
              <a:t>WORKSHOP AGENDA</a:t>
            </a:r>
          </a:p>
        </p:txBody>
      </p:sp>
      <p:sp>
        <p:nvSpPr>
          <p:cNvPr id="23" name="TextBox 22">
            <a:extLst>
              <a:ext uri="{FF2B5EF4-FFF2-40B4-BE49-F238E27FC236}">
                <a16:creationId xmlns:a16="http://schemas.microsoft.com/office/drawing/2014/main" id="{8C56E7E1-8868-B949-BF10-1CA63606F413}"/>
              </a:ext>
            </a:extLst>
          </p:cNvPr>
          <p:cNvSpPr txBox="1"/>
          <p:nvPr/>
        </p:nvSpPr>
        <p:spPr>
          <a:xfrm>
            <a:off x="7222526" y="1155356"/>
            <a:ext cx="4572000" cy="5355312"/>
          </a:xfrm>
          <a:prstGeom prst="rect">
            <a:avLst/>
          </a:prstGeom>
          <a:noFill/>
        </p:spPr>
        <p:txBody>
          <a:bodyPr wrap="square" rtlCol="0">
            <a:spAutoFit/>
          </a:bodyPr>
          <a:lstStyle/>
          <a:p>
            <a:pPr lvl="0"/>
            <a:r>
              <a:rPr lang="en-US" dirty="0">
                <a:solidFill>
                  <a:schemeClr val="bg1"/>
                </a:solidFill>
                <a:latin typeface="Times-Roman" pitchFamily="2" charset="0"/>
              </a:rPr>
              <a:t>For each activity, prepare the necessary materials, including pre-activity questions to get your team’s creativity flowing. Once you and your team complete each activity, move on to the next activity’s set of pre-activity questions, etc.</a:t>
            </a:r>
          </a:p>
          <a:p>
            <a:pPr lvl="0"/>
            <a:endParaRPr lang="en-US" dirty="0">
              <a:solidFill>
                <a:schemeClr val="bg1"/>
              </a:solidFill>
              <a:latin typeface="Times-Roman" pitchFamily="2" charset="0"/>
            </a:endParaRPr>
          </a:p>
          <a:p>
            <a:pPr lvl="0"/>
            <a:r>
              <a:rPr lang="en-US" dirty="0">
                <a:solidFill>
                  <a:schemeClr val="bg1"/>
                </a:solidFill>
                <a:latin typeface="Times-Roman" pitchFamily="2" charset="0"/>
              </a:rPr>
              <a:t>The goal of a workshop isn’t to reach some plane of perfection; it’s to provide a creative space that stimulates your team’s best ideas.</a:t>
            </a:r>
          </a:p>
          <a:p>
            <a:pPr lvl="0"/>
            <a:endParaRPr lang="en-US" dirty="0">
              <a:solidFill>
                <a:schemeClr val="bg1"/>
              </a:solidFill>
              <a:latin typeface="Times-Roman" pitchFamily="2" charset="0"/>
            </a:endParaRPr>
          </a:p>
          <a:p>
            <a:pPr lvl="0"/>
            <a:r>
              <a:rPr lang="en-US" dirty="0">
                <a:solidFill>
                  <a:schemeClr val="bg1"/>
                </a:solidFill>
                <a:latin typeface="Times-Roman" pitchFamily="2" charset="0"/>
              </a:rPr>
              <a:t>Once you’ve completed all activities (each in the necessary sequence specified), your team will have a solid foundation on which to build your brand strategy. </a:t>
            </a:r>
            <a:br>
              <a:rPr lang="en-US" dirty="0">
                <a:solidFill>
                  <a:schemeClr val="bg1"/>
                </a:solidFill>
                <a:latin typeface="Times-Roman" pitchFamily="2" charset="0"/>
              </a:rPr>
            </a:br>
            <a:endParaRPr lang="en-US" dirty="0">
              <a:solidFill>
                <a:schemeClr val="bg1"/>
              </a:solidFill>
              <a:latin typeface="Times-Roman" pitchFamily="2" charset="0"/>
            </a:endParaRPr>
          </a:p>
          <a:p>
            <a:pPr lvl="0"/>
            <a:r>
              <a:rPr lang="en-US" sz="1600" dirty="0">
                <a:solidFill>
                  <a:srgbClr val="FFD32F"/>
                </a:solidFill>
                <a:latin typeface="Times-Roman" pitchFamily="2" charset="0"/>
              </a:rPr>
              <a:t>REMINDER: Be sure to document your </a:t>
            </a:r>
          </a:p>
          <a:p>
            <a:pPr lvl="0"/>
            <a:r>
              <a:rPr lang="en-US" sz="1600" dirty="0">
                <a:solidFill>
                  <a:srgbClr val="FFD32F"/>
                </a:solidFill>
                <a:latin typeface="Times-Roman" pitchFamily="2" charset="0"/>
              </a:rPr>
              <a:t>wall-related activities, so you can apply </a:t>
            </a:r>
          </a:p>
          <a:p>
            <a:pPr lvl="0"/>
            <a:r>
              <a:rPr lang="en-US" sz="1600" dirty="0">
                <a:solidFill>
                  <a:srgbClr val="FFD32F"/>
                </a:solidFill>
                <a:latin typeface="Times-Roman" pitchFamily="2" charset="0"/>
              </a:rPr>
              <a:t>your team’s ideas to future branding work. </a:t>
            </a:r>
          </a:p>
        </p:txBody>
      </p:sp>
      <p:grpSp>
        <p:nvGrpSpPr>
          <p:cNvPr id="14" name="Group 13">
            <a:extLst>
              <a:ext uri="{FF2B5EF4-FFF2-40B4-BE49-F238E27FC236}">
                <a16:creationId xmlns:a16="http://schemas.microsoft.com/office/drawing/2014/main" id="{C86A4E18-65AB-2A4C-9B24-C99533B915DF}"/>
              </a:ext>
            </a:extLst>
          </p:cNvPr>
          <p:cNvGrpSpPr/>
          <p:nvPr/>
        </p:nvGrpSpPr>
        <p:grpSpPr>
          <a:xfrm>
            <a:off x="11207584" y="5510483"/>
            <a:ext cx="827900" cy="1203756"/>
            <a:chOff x="11207584" y="5510483"/>
            <a:chExt cx="827900" cy="1203756"/>
          </a:xfrm>
        </p:grpSpPr>
        <p:cxnSp>
          <p:nvCxnSpPr>
            <p:cNvPr id="15" name="Straight Connector 14">
              <a:extLst>
                <a:ext uri="{FF2B5EF4-FFF2-40B4-BE49-F238E27FC236}">
                  <a16:creationId xmlns:a16="http://schemas.microsoft.com/office/drawing/2014/main" id="{AE37B702-37BC-B941-A8DE-FBFCA4D57BC7}"/>
                </a:ext>
              </a:extLst>
            </p:cNvPr>
            <p:cNvCxnSpPr/>
            <p:nvPr/>
          </p:nvCxnSpPr>
          <p:spPr>
            <a:xfrm>
              <a:off x="11207584" y="6100684"/>
              <a:ext cx="827900" cy="0"/>
            </a:xfrm>
            <a:prstGeom prst="line">
              <a:avLst/>
            </a:prstGeom>
            <a:ln w="41275"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0FDD58F-AA27-F549-90D1-BABAE38E3400}"/>
                </a:ext>
              </a:extLst>
            </p:cNvPr>
            <p:cNvSpPr txBox="1"/>
            <p:nvPr/>
          </p:nvSpPr>
          <p:spPr>
            <a:xfrm>
              <a:off x="11425885" y="5510483"/>
              <a:ext cx="391298" cy="553998"/>
            </a:xfrm>
            <a:prstGeom prst="rect">
              <a:avLst/>
            </a:prstGeom>
            <a:noFill/>
          </p:spPr>
          <p:txBody>
            <a:bodyPr wrap="square" rtlCol="0">
              <a:spAutoFit/>
            </a:bodyPr>
            <a:lstStyle/>
            <a:p>
              <a:pPr algn="ctr"/>
              <a:r>
                <a:rPr lang="en-US" sz="3000" dirty="0">
                  <a:solidFill>
                    <a:schemeClr val="bg1"/>
                  </a:solidFill>
                  <a:latin typeface="Century Gothic" panose="020B0502020202020204" pitchFamily="34" charset="0"/>
                  <a:cs typeface="Times New Roman" panose="02020603050405020304" pitchFamily="18" charset="0"/>
                </a:rPr>
                <a:t>5</a:t>
              </a:r>
            </a:p>
          </p:txBody>
        </p:sp>
        <p:sp>
          <p:nvSpPr>
            <p:cNvPr id="17" name="TextBox 16">
              <a:extLst>
                <a:ext uri="{FF2B5EF4-FFF2-40B4-BE49-F238E27FC236}">
                  <a16:creationId xmlns:a16="http://schemas.microsoft.com/office/drawing/2014/main" id="{AD810E2B-96C9-1F49-8537-883E8A19AFE7}"/>
                </a:ext>
              </a:extLst>
            </p:cNvPr>
            <p:cNvSpPr txBox="1"/>
            <p:nvPr/>
          </p:nvSpPr>
          <p:spPr>
            <a:xfrm>
              <a:off x="11425885" y="6160241"/>
              <a:ext cx="391298" cy="553998"/>
            </a:xfrm>
            <a:prstGeom prst="rect">
              <a:avLst/>
            </a:prstGeom>
            <a:noFill/>
          </p:spPr>
          <p:txBody>
            <a:bodyPr wrap="square" rtlCol="0">
              <a:spAutoFit/>
            </a:bodyPr>
            <a:lstStyle/>
            <a:p>
              <a:pPr algn="ctr"/>
              <a:r>
                <a:rPr lang="en-US" sz="3000" dirty="0">
                  <a:solidFill>
                    <a:schemeClr val="bg1"/>
                  </a:solidFill>
                  <a:latin typeface="Century Gothic" panose="020B0502020202020204" pitchFamily="34" charset="0"/>
                  <a:cs typeface="Times New Roman" panose="02020603050405020304" pitchFamily="18" charset="0"/>
                </a:rPr>
                <a:t>6</a:t>
              </a:r>
            </a:p>
          </p:txBody>
        </p:sp>
      </p:grpSp>
      <p:sp>
        <p:nvSpPr>
          <p:cNvPr id="10" name="TextBox 9">
            <a:extLst>
              <a:ext uri="{FF2B5EF4-FFF2-40B4-BE49-F238E27FC236}">
                <a16:creationId xmlns:a16="http://schemas.microsoft.com/office/drawing/2014/main" id="{C2DB4D1B-DE6D-7641-9B49-EB0B73DB3336}"/>
              </a:ext>
            </a:extLst>
          </p:cNvPr>
          <p:cNvSpPr txBox="1"/>
          <p:nvPr/>
        </p:nvSpPr>
        <p:spPr>
          <a:xfrm>
            <a:off x="160641" y="1155356"/>
            <a:ext cx="6549696" cy="2554545"/>
          </a:xfrm>
          <a:prstGeom prst="rect">
            <a:avLst/>
          </a:prstGeom>
          <a:noFill/>
        </p:spPr>
        <p:txBody>
          <a:bodyPr wrap="square" rtlCol="0">
            <a:spAutoFit/>
          </a:bodyPr>
          <a:lstStyle/>
          <a:p>
            <a:pPr marL="285750" lvl="0" indent="-285750">
              <a:spcAft>
                <a:spcPts val="1600"/>
              </a:spcAft>
              <a:buClr>
                <a:schemeClr val="bg1"/>
              </a:buClr>
              <a:buSzPct val="150000"/>
              <a:buFont typeface="Arial" panose="020B0604020202020204" pitchFamily="34" charset="0"/>
              <a:buChar char="•"/>
            </a:pPr>
            <a:r>
              <a:rPr lang="en-US" sz="2000" dirty="0">
                <a:latin typeface="Times-Roman" pitchFamily="2" charset="0"/>
              </a:rPr>
              <a:t>Plan a full day or designate several two-hour working sessions over the course of a week.</a:t>
            </a:r>
          </a:p>
          <a:p>
            <a:pPr marL="285750" lvl="0" indent="-285750">
              <a:spcAft>
                <a:spcPts val="1600"/>
              </a:spcAft>
              <a:buClr>
                <a:schemeClr val="bg1"/>
              </a:buClr>
              <a:buSzPct val="150000"/>
              <a:buFont typeface="Arial" panose="020B0604020202020204" pitchFamily="34" charset="0"/>
              <a:buChar char="•"/>
            </a:pPr>
            <a:r>
              <a:rPr lang="en-US" sz="2000" dirty="0">
                <a:latin typeface="Times-Roman" pitchFamily="2" charset="0"/>
              </a:rPr>
              <a:t>Select a workshop facilitator to keep activities on track.</a:t>
            </a:r>
          </a:p>
          <a:p>
            <a:pPr marL="285750" lvl="0" indent="-285750">
              <a:spcAft>
                <a:spcPts val="1600"/>
              </a:spcAft>
              <a:buClr>
                <a:schemeClr val="bg1"/>
              </a:buClr>
              <a:buSzPct val="150000"/>
              <a:buFont typeface="Arial" panose="020B0604020202020204" pitchFamily="34" charset="0"/>
              <a:buChar char="•"/>
            </a:pPr>
            <a:r>
              <a:rPr lang="en-US" sz="2000" dirty="0">
                <a:latin typeface="Times-Roman" pitchFamily="2" charset="0"/>
              </a:rPr>
              <a:t>Assign a timekeeper to make sure the team stays on track.</a:t>
            </a:r>
          </a:p>
          <a:p>
            <a:pPr marL="285750" lvl="0" indent="-285750">
              <a:spcAft>
                <a:spcPts val="1600"/>
              </a:spcAft>
              <a:buClr>
                <a:schemeClr val="bg1"/>
              </a:buClr>
              <a:buSzPct val="150000"/>
              <a:buFont typeface="Arial" panose="020B0604020202020204" pitchFamily="34" charset="0"/>
              <a:buChar char="•"/>
            </a:pPr>
            <a:r>
              <a:rPr lang="en-US" sz="2000" dirty="0">
                <a:latin typeface="Times-Roman" pitchFamily="2" charset="0"/>
              </a:rPr>
              <a:t>Designate a “parking lot” in which to place out-of-scope questions.</a:t>
            </a:r>
          </a:p>
        </p:txBody>
      </p:sp>
      <p:sp>
        <p:nvSpPr>
          <p:cNvPr id="11" name="TextBox 10">
            <a:extLst>
              <a:ext uri="{FF2B5EF4-FFF2-40B4-BE49-F238E27FC236}">
                <a16:creationId xmlns:a16="http://schemas.microsoft.com/office/drawing/2014/main" id="{20618BC8-646C-B944-8477-E8D343EAD2C6}"/>
              </a:ext>
            </a:extLst>
          </p:cNvPr>
          <p:cNvSpPr txBox="1"/>
          <p:nvPr/>
        </p:nvSpPr>
        <p:spPr>
          <a:xfrm>
            <a:off x="237456" y="3833012"/>
            <a:ext cx="4551714" cy="707886"/>
          </a:xfrm>
          <a:prstGeom prst="rect">
            <a:avLst/>
          </a:prstGeom>
          <a:noFill/>
        </p:spPr>
        <p:txBody>
          <a:bodyPr wrap="square" rtlCol="0">
            <a:spAutoFit/>
          </a:bodyPr>
          <a:lstStyle/>
          <a:p>
            <a:pPr lvl="0"/>
            <a:r>
              <a:rPr lang="en-US" sz="2000" dirty="0">
                <a:latin typeface="Times-Roman" pitchFamily="2" charset="0"/>
              </a:rPr>
              <a:t>It is imperative to workshop each activity in the following order:</a:t>
            </a:r>
          </a:p>
        </p:txBody>
      </p:sp>
      <p:sp>
        <p:nvSpPr>
          <p:cNvPr id="3" name="Rectangle 2">
            <a:extLst>
              <a:ext uri="{FF2B5EF4-FFF2-40B4-BE49-F238E27FC236}">
                <a16:creationId xmlns:a16="http://schemas.microsoft.com/office/drawing/2014/main" id="{96A002FC-6E51-074D-8387-86EC4748B78A}"/>
              </a:ext>
            </a:extLst>
          </p:cNvPr>
          <p:cNvSpPr/>
          <p:nvPr/>
        </p:nvSpPr>
        <p:spPr>
          <a:xfrm>
            <a:off x="505132" y="4540898"/>
            <a:ext cx="4952073" cy="2092881"/>
          </a:xfrm>
          <a:prstGeom prst="rect">
            <a:avLst/>
          </a:prstGeom>
        </p:spPr>
        <p:txBody>
          <a:bodyPr wrap="square">
            <a:spAutoFit/>
          </a:bodyPr>
          <a:lstStyle/>
          <a:p>
            <a:pPr marL="457200" indent="-457200">
              <a:spcBef>
                <a:spcPts val="600"/>
              </a:spcBef>
              <a:buSzPct val="90000"/>
              <a:buFont typeface="+mj-lt"/>
              <a:buAutoNum type="arabicPeriod"/>
            </a:pPr>
            <a:r>
              <a:rPr lang="en-US" sz="2200" dirty="0">
                <a:latin typeface="Century Gothic" panose="020B0502020202020204" pitchFamily="34" charset="0"/>
              </a:rPr>
              <a:t>Purpose</a:t>
            </a:r>
          </a:p>
          <a:p>
            <a:pPr marL="457200" indent="-457200">
              <a:spcBef>
                <a:spcPts val="600"/>
              </a:spcBef>
              <a:buSzPct val="90000"/>
              <a:buFont typeface="+mj-lt"/>
              <a:buAutoNum type="arabicPeriod"/>
            </a:pPr>
            <a:r>
              <a:rPr lang="en-US" sz="2200" dirty="0">
                <a:latin typeface="Century Gothic" panose="020B0502020202020204" pitchFamily="34" charset="0"/>
              </a:rPr>
              <a:t>Positioning</a:t>
            </a:r>
          </a:p>
          <a:p>
            <a:pPr marL="457200" indent="-457200">
              <a:spcBef>
                <a:spcPts val="600"/>
              </a:spcBef>
              <a:buSzPct val="90000"/>
              <a:buFont typeface="+mj-lt"/>
              <a:buAutoNum type="arabicPeriod"/>
            </a:pPr>
            <a:r>
              <a:rPr lang="en-US" sz="2200" dirty="0">
                <a:latin typeface="Century Gothic" panose="020B0502020202020204" pitchFamily="34" charset="0"/>
              </a:rPr>
              <a:t>Personality</a:t>
            </a:r>
          </a:p>
          <a:p>
            <a:pPr marL="457200" indent="-457200">
              <a:spcBef>
                <a:spcPts val="600"/>
              </a:spcBef>
              <a:buSzPct val="90000"/>
              <a:buFont typeface="+mj-lt"/>
              <a:buAutoNum type="arabicPeriod"/>
            </a:pPr>
            <a:r>
              <a:rPr lang="en-US" sz="2200" dirty="0">
                <a:latin typeface="Century Gothic" panose="020B0502020202020204" pitchFamily="34" charset="0"/>
              </a:rPr>
              <a:t>Promotion</a:t>
            </a:r>
          </a:p>
          <a:p>
            <a:pPr marL="457200" indent="-457200">
              <a:spcBef>
                <a:spcPts val="600"/>
              </a:spcBef>
              <a:buSzPct val="90000"/>
              <a:buFont typeface="+mj-lt"/>
              <a:buAutoNum type="arabicPeriod"/>
            </a:pPr>
            <a:r>
              <a:rPr lang="en-US" sz="2200" dirty="0">
                <a:latin typeface="Century Gothic" panose="020B0502020202020204" pitchFamily="34" charset="0"/>
              </a:rPr>
              <a:t>Product / Experience / Service</a:t>
            </a:r>
          </a:p>
        </p:txBody>
      </p:sp>
      <p:cxnSp>
        <p:nvCxnSpPr>
          <p:cNvPr id="5" name="Straight Connector 4">
            <a:extLst>
              <a:ext uri="{FF2B5EF4-FFF2-40B4-BE49-F238E27FC236}">
                <a16:creationId xmlns:a16="http://schemas.microsoft.com/office/drawing/2014/main" id="{B23BE03A-28FB-2A4F-9FE2-C9BA169D5368}"/>
              </a:ext>
            </a:extLst>
          </p:cNvPr>
          <p:cNvCxnSpPr/>
          <p:nvPr/>
        </p:nvCxnSpPr>
        <p:spPr>
          <a:xfrm>
            <a:off x="340324" y="4575188"/>
            <a:ext cx="0" cy="1969770"/>
          </a:xfrm>
          <a:prstGeom prst="line">
            <a:avLst/>
          </a:prstGeom>
          <a:ln w="539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41083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AF15"/>
        </a:solidFill>
        <a:effectLst/>
      </p:bgPr>
    </p:bg>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29B565C2-24CB-2248-B141-3E18406179BA}"/>
              </a:ext>
            </a:extLst>
          </p:cNvPr>
          <p:cNvPicPr>
            <a:picLocks noChangeAspect="1"/>
          </p:cNvPicPr>
          <p:nvPr/>
        </p:nvPicPr>
        <p:blipFill>
          <a:blip r:embed="rId2"/>
          <a:stretch>
            <a:fillRect/>
          </a:stretch>
        </p:blipFill>
        <p:spPr>
          <a:xfrm>
            <a:off x="6858000" y="0"/>
            <a:ext cx="5334000" cy="6858000"/>
          </a:xfrm>
          <a:prstGeom prst="rect">
            <a:avLst/>
          </a:prstGeom>
        </p:spPr>
      </p:pic>
      <p:sp>
        <p:nvSpPr>
          <p:cNvPr id="13" name="TextBox 12">
            <a:extLst>
              <a:ext uri="{FF2B5EF4-FFF2-40B4-BE49-F238E27FC236}">
                <a16:creationId xmlns:a16="http://schemas.microsoft.com/office/drawing/2014/main" id="{170D9657-4810-0545-9463-D35328606FC7}"/>
              </a:ext>
            </a:extLst>
          </p:cNvPr>
          <p:cNvSpPr txBox="1"/>
          <p:nvPr/>
        </p:nvSpPr>
        <p:spPr>
          <a:xfrm>
            <a:off x="-193075" y="-331780"/>
            <a:ext cx="10046044" cy="1446550"/>
          </a:xfrm>
          <a:prstGeom prst="rect">
            <a:avLst/>
          </a:prstGeom>
          <a:noFill/>
        </p:spPr>
        <p:txBody>
          <a:bodyPr wrap="square" rtlCol="0">
            <a:spAutoFit/>
          </a:bodyPr>
          <a:lstStyle/>
          <a:p>
            <a:r>
              <a:rPr lang="en-US" sz="8800" dirty="0">
                <a:solidFill>
                  <a:schemeClr val="bg1"/>
                </a:solidFill>
                <a:latin typeface="Century Gothic" panose="020B0502020202020204" pitchFamily="34" charset="0"/>
                <a:cs typeface="Times New Roman" panose="02020603050405020304" pitchFamily="18" charset="0"/>
              </a:rPr>
              <a:t>NEXT STEPS</a:t>
            </a:r>
          </a:p>
        </p:txBody>
      </p:sp>
      <p:sp>
        <p:nvSpPr>
          <p:cNvPr id="23" name="TextBox 22">
            <a:extLst>
              <a:ext uri="{FF2B5EF4-FFF2-40B4-BE49-F238E27FC236}">
                <a16:creationId xmlns:a16="http://schemas.microsoft.com/office/drawing/2014/main" id="{8C56E7E1-8868-B949-BF10-1CA63606F413}"/>
              </a:ext>
            </a:extLst>
          </p:cNvPr>
          <p:cNvSpPr txBox="1"/>
          <p:nvPr/>
        </p:nvSpPr>
        <p:spPr>
          <a:xfrm>
            <a:off x="160641" y="1155356"/>
            <a:ext cx="5935360" cy="5068054"/>
          </a:xfrm>
          <a:prstGeom prst="rect">
            <a:avLst/>
          </a:prstGeom>
          <a:noFill/>
        </p:spPr>
        <p:txBody>
          <a:bodyPr wrap="square" rtlCol="0">
            <a:spAutoFit/>
          </a:bodyPr>
          <a:lstStyle/>
          <a:p>
            <a:pPr lvl="0">
              <a:spcAft>
                <a:spcPts val="1600"/>
              </a:spcAft>
            </a:pPr>
            <a:r>
              <a:rPr lang="en-US" dirty="0">
                <a:latin typeface="Times-Roman" pitchFamily="2" charset="0"/>
              </a:rPr>
              <a:t>Completing this facilitation deck is the first step toward making branding workshops an integral part of your ongoing business activities. </a:t>
            </a:r>
          </a:p>
          <a:p>
            <a:pPr lvl="0">
              <a:spcAft>
                <a:spcPts val="1600"/>
              </a:spcAft>
            </a:pPr>
            <a:r>
              <a:rPr lang="en-US" dirty="0">
                <a:latin typeface="Times-Roman" pitchFamily="2" charset="0"/>
              </a:rPr>
              <a:t>Timeboxing each activity allows you to make quick decisions concerning the development and outlining of your brand pillar strategy. </a:t>
            </a:r>
          </a:p>
          <a:p>
            <a:pPr lvl="0">
              <a:spcAft>
                <a:spcPts val="1600"/>
              </a:spcAft>
            </a:pPr>
            <a:r>
              <a:rPr lang="en-US" dirty="0">
                <a:latin typeface="Times-Roman" pitchFamily="2" charset="0"/>
              </a:rPr>
              <a:t>After completing the deck, you can then take the time to review how your ideas relate to one another and discover any new associations that may appear.</a:t>
            </a:r>
          </a:p>
          <a:p>
            <a:pPr lvl="0">
              <a:spcAft>
                <a:spcPts val="1600"/>
              </a:spcAft>
            </a:pPr>
            <a:r>
              <a:rPr lang="en-US" dirty="0">
                <a:latin typeface="Times-Roman" pitchFamily="2" charset="0"/>
              </a:rPr>
              <a:t>Now, you can organize future brand pillar workshops based on the new market-related, competitive insights you’ve collected here.</a:t>
            </a:r>
          </a:p>
          <a:p>
            <a:pPr lvl="0">
              <a:spcAft>
                <a:spcPts val="1600"/>
              </a:spcAft>
            </a:pPr>
            <a:r>
              <a:rPr lang="en-US" dirty="0">
                <a:latin typeface="Times-Roman" pitchFamily="2" charset="0"/>
              </a:rPr>
              <a:t>Test your ideas with stakeholders beyond your team in order to gain a fresh perspective on what you’ve developed. Adjust your strategy using the feedback you receive. </a:t>
            </a:r>
          </a:p>
        </p:txBody>
      </p:sp>
      <p:grpSp>
        <p:nvGrpSpPr>
          <p:cNvPr id="14" name="Group 13">
            <a:extLst>
              <a:ext uri="{FF2B5EF4-FFF2-40B4-BE49-F238E27FC236}">
                <a16:creationId xmlns:a16="http://schemas.microsoft.com/office/drawing/2014/main" id="{C86A4E18-65AB-2A4C-9B24-C99533B915DF}"/>
              </a:ext>
            </a:extLst>
          </p:cNvPr>
          <p:cNvGrpSpPr/>
          <p:nvPr/>
        </p:nvGrpSpPr>
        <p:grpSpPr>
          <a:xfrm>
            <a:off x="11207584" y="5510483"/>
            <a:ext cx="827900" cy="1203756"/>
            <a:chOff x="11207584" y="5510483"/>
            <a:chExt cx="827900" cy="1203756"/>
          </a:xfrm>
        </p:grpSpPr>
        <p:cxnSp>
          <p:nvCxnSpPr>
            <p:cNvPr id="15" name="Straight Connector 14">
              <a:extLst>
                <a:ext uri="{FF2B5EF4-FFF2-40B4-BE49-F238E27FC236}">
                  <a16:creationId xmlns:a16="http://schemas.microsoft.com/office/drawing/2014/main" id="{AE37B702-37BC-B941-A8DE-FBFCA4D57BC7}"/>
                </a:ext>
              </a:extLst>
            </p:cNvPr>
            <p:cNvCxnSpPr/>
            <p:nvPr/>
          </p:nvCxnSpPr>
          <p:spPr>
            <a:xfrm>
              <a:off x="11207584" y="6100684"/>
              <a:ext cx="827900" cy="0"/>
            </a:xfrm>
            <a:prstGeom prst="line">
              <a:avLst/>
            </a:prstGeom>
            <a:ln w="41275"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0FDD58F-AA27-F549-90D1-BABAE38E3400}"/>
                </a:ext>
              </a:extLst>
            </p:cNvPr>
            <p:cNvSpPr txBox="1"/>
            <p:nvPr/>
          </p:nvSpPr>
          <p:spPr>
            <a:xfrm>
              <a:off x="11425885" y="5510483"/>
              <a:ext cx="391298" cy="553998"/>
            </a:xfrm>
            <a:prstGeom prst="rect">
              <a:avLst/>
            </a:prstGeom>
            <a:noFill/>
          </p:spPr>
          <p:txBody>
            <a:bodyPr wrap="square" rtlCol="0">
              <a:spAutoFit/>
            </a:bodyPr>
            <a:lstStyle/>
            <a:p>
              <a:pPr algn="ctr"/>
              <a:r>
                <a:rPr lang="en-US" sz="3000" dirty="0">
                  <a:solidFill>
                    <a:schemeClr val="bg1"/>
                  </a:solidFill>
                  <a:latin typeface="Century Gothic" panose="020B0502020202020204" pitchFamily="34" charset="0"/>
                  <a:cs typeface="Times New Roman" panose="02020603050405020304" pitchFamily="18" charset="0"/>
                </a:rPr>
                <a:t>6</a:t>
              </a:r>
            </a:p>
          </p:txBody>
        </p:sp>
        <p:sp>
          <p:nvSpPr>
            <p:cNvPr id="17" name="TextBox 16">
              <a:extLst>
                <a:ext uri="{FF2B5EF4-FFF2-40B4-BE49-F238E27FC236}">
                  <a16:creationId xmlns:a16="http://schemas.microsoft.com/office/drawing/2014/main" id="{AD810E2B-96C9-1F49-8537-883E8A19AFE7}"/>
                </a:ext>
              </a:extLst>
            </p:cNvPr>
            <p:cNvSpPr txBox="1"/>
            <p:nvPr/>
          </p:nvSpPr>
          <p:spPr>
            <a:xfrm>
              <a:off x="11425885" y="6160241"/>
              <a:ext cx="391298" cy="553998"/>
            </a:xfrm>
            <a:prstGeom prst="rect">
              <a:avLst/>
            </a:prstGeom>
            <a:noFill/>
          </p:spPr>
          <p:txBody>
            <a:bodyPr wrap="square" rtlCol="0">
              <a:spAutoFit/>
            </a:bodyPr>
            <a:lstStyle/>
            <a:p>
              <a:pPr algn="ctr"/>
              <a:r>
                <a:rPr lang="en-US" sz="3000" dirty="0">
                  <a:solidFill>
                    <a:schemeClr val="bg1"/>
                  </a:solidFill>
                  <a:latin typeface="Century Gothic" panose="020B0502020202020204" pitchFamily="34" charset="0"/>
                  <a:cs typeface="Times New Roman" panose="02020603050405020304" pitchFamily="18" charset="0"/>
                </a:rPr>
                <a:t>6</a:t>
              </a:r>
            </a:p>
          </p:txBody>
        </p:sp>
      </p:grpSp>
    </p:spTree>
    <p:extLst>
      <p:ext uri="{BB962C8B-B14F-4D97-AF65-F5344CB8AC3E}">
        <p14:creationId xmlns:p14="http://schemas.microsoft.com/office/powerpoint/2010/main" val="10984223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6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6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0_Brand-Pillars-Workshop-Facilitation-Kit_Instructions_PowerPoint" id="{5C33012C-031E-3548-B6A8-A52DC11F9C33}" vid="{ACD14291-69D0-4343-9E8E-8DE3A61EF96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845</Words>
  <Application>Microsoft Macintosh PowerPoint</Application>
  <PresentationFormat>Widescreen</PresentationFormat>
  <Paragraphs>72</Paragraphs>
  <Slides>9</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Calibri</vt:lpstr>
      <vt:lpstr>Calibri Light</vt:lpstr>
      <vt:lpstr>Century Gothic</vt:lpstr>
      <vt:lpstr>Times New Roman</vt:lpstr>
      <vt:lpstr>Times-Roman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Heather Key</dc:creator>
  <cp:lastModifiedBy>Heather Key</cp:lastModifiedBy>
  <cp:revision>2</cp:revision>
  <dcterms:created xsi:type="dcterms:W3CDTF">2022-02-28T20:08:00Z</dcterms:created>
  <dcterms:modified xsi:type="dcterms:W3CDTF">2022-08-26T22:00:19Z</dcterms:modified>
</cp:coreProperties>
</file>