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54" r:id="rId2"/>
    <p:sldId id="356" r:id="rId3"/>
    <p:sldId id="357" r:id="rId4"/>
    <p:sldId id="358" r:id="rId5"/>
    <p:sldId id="359" r:id="rId6"/>
    <p:sldId id="355"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4249B-F3F5-4C28-A3C5-12F34A2247B5}" v="16" dt="2022-08-06T14:55:34.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C84249B-F3F5-4C28-A3C5-12F34A2247B5}"/>
    <pc:docChg chg="custSel addSld delSld modSld">
      <pc:chgData name="Bess Dunlevy" userId="dd4b9a8537dbe9d0" providerId="LiveId" clId="{5C84249B-F3F5-4C28-A3C5-12F34A2247B5}" dt="2022-08-06T14:56:17.771" v="242" actId="47"/>
      <pc:docMkLst>
        <pc:docMk/>
      </pc:docMkLst>
      <pc:sldChg chg="del">
        <pc:chgData name="Bess Dunlevy" userId="dd4b9a8537dbe9d0" providerId="LiveId" clId="{5C84249B-F3F5-4C28-A3C5-12F34A2247B5}" dt="2022-08-06T14:56:17.771" v="242" actId="47"/>
        <pc:sldMkLst>
          <pc:docMk/>
          <pc:sldMk cId="1411765113" sldId="256"/>
        </pc:sldMkLst>
      </pc:sldChg>
      <pc:sldChg chg="modSp mod">
        <pc:chgData name="Bess Dunlevy" userId="dd4b9a8537dbe9d0" providerId="LiveId" clId="{5C84249B-F3F5-4C28-A3C5-12F34A2247B5}" dt="2022-08-06T14:44:40.245" v="34" actId="1076"/>
        <pc:sldMkLst>
          <pc:docMk/>
          <pc:sldMk cId="4244894704" sldId="354"/>
        </pc:sldMkLst>
        <pc:spChg chg="mod">
          <ac:chgData name="Bess Dunlevy" userId="dd4b9a8537dbe9d0" providerId="LiveId" clId="{5C84249B-F3F5-4C28-A3C5-12F34A2247B5}" dt="2022-08-06T14:43:55.178" v="27" actId="14100"/>
          <ac:spMkLst>
            <pc:docMk/>
            <pc:sldMk cId="4244894704" sldId="354"/>
            <ac:spMk id="33" creationId="{143A449B-AAB7-994A-92CE-8F48E2CA7DF6}"/>
          </ac:spMkLst>
        </pc:spChg>
        <pc:picChg chg="mod modCrop">
          <ac:chgData name="Bess Dunlevy" userId="dd4b9a8537dbe9d0" providerId="LiveId" clId="{5C84249B-F3F5-4C28-A3C5-12F34A2247B5}" dt="2022-08-06T14:44:40.245" v="34" actId="1076"/>
          <ac:picMkLst>
            <pc:docMk/>
            <pc:sldMk cId="4244894704" sldId="354"/>
            <ac:picMk id="2" creationId="{CE00F384-EE7A-2114-E876-33332EBE9538}"/>
          </ac:picMkLst>
        </pc:picChg>
      </pc:sldChg>
      <pc:sldChg chg="modSp mod">
        <pc:chgData name="Bess Dunlevy" userId="dd4b9a8537dbe9d0" providerId="LiveId" clId="{5C84249B-F3F5-4C28-A3C5-12F34A2247B5}" dt="2022-08-06T14:55:59.842" v="241" actId="20577"/>
        <pc:sldMkLst>
          <pc:docMk/>
          <pc:sldMk cId="3358997853" sldId="355"/>
        </pc:sldMkLst>
        <pc:spChg chg="mod">
          <ac:chgData name="Bess Dunlevy" userId="dd4b9a8537dbe9d0" providerId="LiveId" clId="{5C84249B-F3F5-4C28-A3C5-12F34A2247B5}" dt="2022-08-06T14:55:59.842" v="241" actId="20577"/>
          <ac:spMkLst>
            <pc:docMk/>
            <pc:sldMk cId="3358997853" sldId="355"/>
            <ac:spMk id="11" creationId="{337A3371-9EA4-4C46-A817-F8A47B8962FF}"/>
          </ac:spMkLst>
        </pc:spChg>
      </pc:sldChg>
      <pc:sldChg chg="addSp delSp modSp add mod">
        <pc:chgData name="Bess Dunlevy" userId="dd4b9a8537dbe9d0" providerId="LiveId" clId="{5C84249B-F3F5-4C28-A3C5-12F34A2247B5}" dt="2022-08-06T14:55:24.679" v="211" actId="255"/>
        <pc:sldMkLst>
          <pc:docMk/>
          <pc:sldMk cId="1604870664" sldId="356"/>
        </pc:sldMkLst>
        <pc:spChg chg="del">
          <ac:chgData name="Bess Dunlevy" userId="dd4b9a8537dbe9d0" providerId="LiveId" clId="{5C84249B-F3F5-4C28-A3C5-12F34A2247B5}" dt="2022-08-06T14:45:16.247" v="72" actId="478"/>
          <ac:spMkLst>
            <pc:docMk/>
            <pc:sldMk cId="1604870664" sldId="356"/>
            <ac:spMk id="11" creationId="{337A3371-9EA4-4C46-A817-F8A47B8962FF}"/>
          </ac:spMkLst>
        </pc:spChg>
        <pc:spChg chg="mod">
          <ac:chgData name="Bess Dunlevy" userId="dd4b9a8537dbe9d0" providerId="LiveId" clId="{5C84249B-F3F5-4C28-A3C5-12F34A2247B5}" dt="2022-08-06T14:45:13.823" v="71" actId="14100"/>
          <ac:spMkLst>
            <pc:docMk/>
            <pc:sldMk cId="1604870664" sldId="356"/>
            <ac:spMk id="92" creationId="{15002CF0-EA59-CE43-9D0C-B9955C66D425}"/>
          </ac:spMkLst>
        </pc:spChg>
        <pc:graphicFrameChg chg="add mod modGraphic">
          <ac:chgData name="Bess Dunlevy" userId="dd4b9a8537dbe9d0" providerId="LiveId" clId="{5C84249B-F3F5-4C28-A3C5-12F34A2247B5}" dt="2022-08-06T14:55:24.679" v="211" actId="255"/>
          <ac:graphicFrameMkLst>
            <pc:docMk/>
            <pc:sldMk cId="1604870664" sldId="356"/>
            <ac:graphicFrameMk id="2" creationId="{563BC2D4-416A-F795-CD6D-A8A92037AA48}"/>
          </ac:graphicFrameMkLst>
        </pc:graphicFrameChg>
      </pc:sldChg>
      <pc:sldChg chg="modSp add mod">
        <pc:chgData name="Bess Dunlevy" userId="dd4b9a8537dbe9d0" providerId="LiveId" clId="{5C84249B-F3F5-4C28-A3C5-12F34A2247B5}" dt="2022-08-06T14:55:41.739" v="220" actId="20577"/>
        <pc:sldMkLst>
          <pc:docMk/>
          <pc:sldMk cId="2195444542" sldId="357"/>
        </pc:sldMkLst>
        <pc:spChg chg="mod">
          <ac:chgData name="Bess Dunlevy" userId="dd4b9a8537dbe9d0" providerId="LiveId" clId="{5C84249B-F3F5-4C28-A3C5-12F34A2247B5}" dt="2022-08-06T14:55:38.528" v="217" actId="20577"/>
          <ac:spMkLst>
            <pc:docMk/>
            <pc:sldMk cId="2195444542" sldId="357"/>
            <ac:spMk id="92" creationId="{15002CF0-EA59-CE43-9D0C-B9955C66D425}"/>
          </ac:spMkLst>
        </pc:spChg>
        <pc:graphicFrameChg chg="modGraphic">
          <ac:chgData name="Bess Dunlevy" userId="dd4b9a8537dbe9d0" providerId="LiveId" clId="{5C84249B-F3F5-4C28-A3C5-12F34A2247B5}" dt="2022-08-06T14:55:41.739" v="220" actId="20577"/>
          <ac:graphicFrameMkLst>
            <pc:docMk/>
            <pc:sldMk cId="2195444542" sldId="357"/>
            <ac:graphicFrameMk id="2" creationId="{563BC2D4-416A-F795-CD6D-A8A92037AA48}"/>
          </ac:graphicFrameMkLst>
        </pc:graphicFrameChg>
      </pc:sldChg>
      <pc:sldChg chg="modSp add mod">
        <pc:chgData name="Bess Dunlevy" userId="dd4b9a8537dbe9d0" providerId="LiveId" clId="{5C84249B-F3F5-4C28-A3C5-12F34A2247B5}" dt="2022-08-06T14:55:47.442" v="230" actId="20577"/>
        <pc:sldMkLst>
          <pc:docMk/>
          <pc:sldMk cId="27349684" sldId="358"/>
        </pc:sldMkLst>
        <pc:spChg chg="mod">
          <ac:chgData name="Bess Dunlevy" userId="dd4b9a8537dbe9d0" providerId="LiveId" clId="{5C84249B-F3F5-4C28-A3C5-12F34A2247B5}" dt="2022-08-06T14:55:45.114" v="225" actId="20577"/>
          <ac:spMkLst>
            <pc:docMk/>
            <pc:sldMk cId="27349684" sldId="358"/>
            <ac:spMk id="92" creationId="{15002CF0-EA59-CE43-9D0C-B9955C66D425}"/>
          </ac:spMkLst>
        </pc:spChg>
        <pc:graphicFrameChg chg="modGraphic">
          <ac:chgData name="Bess Dunlevy" userId="dd4b9a8537dbe9d0" providerId="LiveId" clId="{5C84249B-F3F5-4C28-A3C5-12F34A2247B5}" dt="2022-08-06T14:55:47.442" v="230" actId="20577"/>
          <ac:graphicFrameMkLst>
            <pc:docMk/>
            <pc:sldMk cId="27349684" sldId="358"/>
            <ac:graphicFrameMk id="2" creationId="{563BC2D4-416A-F795-CD6D-A8A92037AA48}"/>
          </ac:graphicFrameMkLst>
        </pc:graphicFrameChg>
      </pc:sldChg>
      <pc:sldChg chg="modSp add mod">
        <pc:chgData name="Bess Dunlevy" userId="dd4b9a8537dbe9d0" providerId="LiveId" clId="{5C84249B-F3F5-4C28-A3C5-12F34A2247B5}" dt="2022-08-06T14:55:54.872" v="238" actId="20577"/>
        <pc:sldMkLst>
          <pc:docMk/>
          <pc:sldMk cId="4098735591" sldId="359"/>
        </pc:sldMkLst>
        <pc:spChg chg="mod">
          <ac:chgData name="Bess Dunlevy" userId="dd4b9a8537dbe9d0" providerId="LiveId" clId="{5C84249B-F3F5-4C28-A3C5-12F34A2247B5}" dt="2022-08-06T14:55:50.440" v="234" actId="20577"/>
          <ac:spMkLst>
            <pc:docMk/>
            <pc:sldMk cId="4098735591" sldId="359"/>
            <ac:spMk id="92" creationId="{15002CF0-EA59-CE43-9D0C-B9955C66D425}"/>
          </ac:spMkLst>
        </pc:spChg>
        <pc:graphicFrameChg chg="modGraphic">
          <ac:chgData name="Bess Dunlevy" userId="dd4b9a8537dbe9d0" providerId="LiveId" clId="{5C84249B-F3F5-4C28-A3C5-12F34A2247B5}" dt="2022-08-06T14:55:54.872" v="238" actId="20577"/>
          <ac:graphicFrameMkLst>
            <pc:docMk/>
            <pc:sldMk cId="4098735591" sldId="359"/>
            <ac:graphicFrameMk id="2" creationId="{563BC2D4-416A-F795-CD6D-A8A92037AA4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8/30/22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564&amp;utm_source=integrated-content&amp;utm_campaign=/content/sales-pipeline-template&amp;utm_medium=Sales+Pipeline+Management+powerpoint+11564&amp;lpa=Sales+Pipeline+Management+powerpoint+11564&amp;lx=PFpZZjisDNTS-Ddigi3MyABAgeTPLDIL8TQRu558b7w"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6940243" y="368834"/>
            <a:ext cx="4837857" cy="671376"/>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4230455" cy="2169825"/>
          </a:xfrm>
          <a:prstGeom prst="rect">
            <a:avLst/>
          </a:prstGeom>
          <a:noFill/>
        </p:spPr>
        <p:txBody>
          <a:bodyPr wrap="square" rtlCol="0">
            <a:spAutoFit/>
          </a:bodyPr>
          <a:lstStyle/>
          <a:p>
            <a:r>
              <a:rPr lang="en-US" sz="4500" b="1" dirty="0">
                <a:solidFill>
                  <a:schemeClr val="tx1">
                    <a:lumMod val="75000"/>
                    <a:lumOff val="25000"/>
                  </a:schemeClr>
                </a:solidFill>
                <a:latin typeface="Century Gothic" panose="020B0502020202020204" pitchFamily="34" charset="0"/>
              </a:rPr>
              <a:t>SALES PIPELINE MANAGEMENT TEMPLATE</a:t>
            </a:r>
          </a:p>
        </p:txBody>
      </p:sp>
      <p:pic>
        <p:nvPicPr>
          <p:cNvPr id="2" name="Picture 1">
            <a:extLst>
              <a:ext uri="{FF2B5EF4-FFF2-40B4-BE49-F238E27FC236}">
                <a16:creationId xmlns:a16="http://schemas.microsoft.com/office/drawing/2014/main" id="{CE00F384-EE7A-2114-E876-33332EBE9538}"/>
              </a:ext>
            </a:extLst>
          </p:cNvPr>
          <p:cNvPicPr>
            <a:picLocks noChangeAspect="1"/>
          </p:cNvPicPr>
          <p:nvPr/>
        </p:nvPicPr>
        <p:blipFill rotWithShape="1">
          <a:blip r:embed="rId5"/>
          <a:srcRect l="194" r="24696" b="25306"/>
          <a:stretch/>
        </p:blipFill>
        <p:spPr>
          <a:xfrm>
            <a:off x="3994137" y="2364395"/>
            <a:ext cx="7725104" cy="3209928"/>
          </a:xfrm>
          <a:prstGeom prst="rect">
            <a:avLst/>
          </a:prstGeom>
          <a:effectLst>
            <a:outerShdw blurRad="190500" dir="2700000" sx="102000" sy="102000" algn="tl" rotWithShape="0">
              <a:schemeClr val="tx1">
                <a:lumMod val="65000"/>
                <a:lumOff val="35000"/>
                <a:alpha val="40000"/>
              </a:schemeClr>
            </a:outerShdw>
          </a:effectLst>
        </p:spPr>
      </p:pic>
      <p:sp>
        <p:nvSpPr>
          <p:cNvPr id="3" name="TextBox 2">
            <a:extLst>
              <a:ext uri="{FF2B5EF4-FFF2-40B4-BE49-F238E27FC236}">
                <a16:creationId xmlns:a16="http://schemas.microsoft.com/office/drawing/2014/main" id="{B77C4726-E382-8237-3329-43DE11A2B9A0}"/>
              </a:ext>
            </a:extLst>
          </p:cNvPr>
          <p:cNvSpPr txBox="1"/>
          <p:nvPr/>
        </p:nvSpPr>
        <p:spPr>
          <a:xfrm>
            <a:off x="300449" y="4326246"/>
            <a:ext cx="3381866" cy="1384995"/>
          </a:xfrm>
          <a:prstGeom prst="rect">
            <a:avLst/>
          </a:prstGeom>
          <a:noFill/>
        </p:spPr>
        <p:txBody>
          <a:bodyPr wrap="square" rtlCol="0">
            <a:spAutoFit/>
          </a:bodyPr>
          <a:lstStyle/>
          <a:p>
            <a:r>
              <a:rPr lang="en-US" sz="2800" dirty="0">
                <a:latin typeface="Century Gothic" panose="020B0502020202020204" pitchFamily="34" charset="0"/>
              </a:rPr>
              <a:t>Template begins on page 2. </a:t>
            </a:r>
          </a:p>
          <a:p>
            <a:r>
              <a:rPr lang="en-US" sz="2800" dirty="0">
                <a:latin typeface="Century Gothic" panose="020B0502020202020204" pitchFamily="34" charset="0"/>
              </a:rPr>
              <a:t> </a:t>
            </a:r>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7639547"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QUARTER ONE</a:t>
            </a:r>
          </a:p>
        </p:txBody>
      </p:sp>
      <p:graphicFrame>
        <p:nvGraphicFramePr>
          <p:cNvPr id="2" name="Table 1">
            <a:extLst>
              <a:ext uri="{FF2B5EF4-FFF2-40B4-BE49-F238E27FC236}">
                <a16:creationId xmlns:a16="http://schemas.microsoft.com/office/drawing/2014/main" id="{563BC2D4-416A-F795-CD6D-A8A92037AA48}"/>
              </a:ext>
            </a:extLst>
          </p:cNvPr>
          <p:cNvGraphicFramePr>
            <a:graphicFrameLocks noGrp="1"/>
          </p:cNvGraphicFramePr>
          <p:nvPr>
            <p:extLst>
              <p:ext uri="{D42A27DB-BD31-4B8C-83A1-F6EECF244321}">
                <p14:modId xmlns:p14="http://schemas.microsoft.com/office/powerpoint/2010/main" val="673145266"/>
              </p:ext>
            </p:extLst>
          </p:nvPr>
        </p:nvGraphicFramePr>
        <p:xfrm>
          <a:off x="411376" y="1856279"/>
          <a:ext cx="11529060" cy="3900946"/>
        </p:xfrm>
        <a:graphic>
          <a:graphicData uri="http://schemas.openxmlformats.org/drawingml/2006/table">
            <a:tbl>
              <a:tblPr>
                <a:tableStyleId>{5C22544A-7EE6-4342-B048-85BDC9FD1C3A}</a:tableStyleId>
              </a:tblPr>
              <a:tblGrid>
                <a:gridCol w="1612398">
                  <a:extLst>
                    <a:ext uri="{9D8B030D-6E8A-4147-A177-3AD203B41FA5}">
                      <a16:colId xmlns:a16="http://schemas.microsoft.com/office/drawing/2014/main" val="2975430594"/>
                    </a:ext>
                  </a:extLst>
                </a:gridCol>
                <a:gridCol w="1516322">
                  <a:extLst>
                    <a:ext uri="{9D8B030D-6E8A-4147-A177-3AD203B41FA5}">
                      <a16:colId xmlns:a16="http://schemas.microsoft.com/office/drawing/2014/main" val="3874168108"/>
                    </a:ext>
                  </a:extLst>
                </a:gridCol>
                <a:gridCol w="1616575">
                  <a:extLst>
                    <a:ext uri="{9D8B030D-6E8A-4147-A177-3AD203B41FA5}">
                      <a16:colId xmlns:a16="http://schemas.microsoft.com/office/drawing/2014/main" val="2605902609"/>
                    </a:ext>
                  </a:extLst>
                </a:gridCol>
                <a:gridCol w="1029481">
                  <a:extLst>
                    <a:ext uri="{9D8B030D-6E8A-4147-A177-3AD203B41FA5}">
                      <a16:colId xmlns:a16="http://schemas.microsoft.com/office/drawing/2014/main" val="1855833619"/>
                    </a:ext>
                  </a:extLst>
                </a:gridCol>
                <a:gridCol w="1020150">
                  <a:extLst>
                    <a:ext uri="{9D8B030D-6E8A-4147-A177-3AD203B41FA5}">
                      <a16:colId xmlns:a16="http://schemas.microsoft.com/office/drawing/2014/main" val="4167973204"/>
                    </a:ext>
                  </a:extLst>
                </a:gridCol>
                <a:gridCol w="1033139">
                  <a:extLst>
                    <a:ext uri="{9D8B030D-6E8A-4147-A177-3AD203B41FA5}">
                      <a16:colId xmlns:a16="http://schemas.microsoft.com/office/drawing/2014/main" val="969779037"/>
                    </a:ext>
                  </a:extLst>
                </a:gridCol>
                <a:gridCol w="920631">
                  <a:extLst>
                    <a:ext uri="{9D8B030D-6E8A-4147-A177-3AD203B41FA5}">
                      <a16:colId xmlns:a16="http://schemas.microsoft.com/office/drawing/2014/main" val="552357670"/>
                    </a:ext>
                  </a:extLst>
                </a:gridCol>
                <a:gridCol w="2780364">
                  <a:extLst>
                    <a:ext uri="{9D8B030D-6E8A-4147-A177-3AD203B41FA5}">
                      <a16:colId xmlns:a16="http://schemas.microsoft.com/office/drawing/2014/main" val="1591589900"/>
                    </a:ext>
                  </a:extLst>
                </a:gridCol>
              </a:tblGrid>
              <a:tr h="668144">
                <a:tc>
                  <a:txBody>
                    <a:bodyPr/>
                    <a:lstStyle/>
                    <a:p>
                      <a:pPr algn="l" fontAlgn="ctr"/>
                      <a:r>
                        <a:rPr lang="en-US" sz="1000" b="1" u="none" strike="noStrike" dirty="0">
                          <a:solidFill>
                            <a:schemeClr val="bg1"/>
                          </a:solidFill>
                          <a:effectLst/>
                          <a:latin typeface="Century Gothic" panose="020B0502020202020204" pitchFamily="34" charset="0"/>
                        </a:rPr>
                        <a:t>DEAL NAME</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dirty="0">
                          <a:solidFill>
                            <a:schemeClr val="bg1"/>
                          </a:solidFill>
                          <a:effectLst/>
                          <a:latin typeface="Century Gothic" panose="020B0502020202020204" pitchFamily="34" charset="0"/>
                        </a:rPr>
                        <a:t>CONTACT PERSON</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ASSIGNEE</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ctr" fontAlgn="ctr"/>
                      <a:r>
                        <a:rPr lang="en-US" sz="1000" b="1" u="none" strike="noStrike">
                          <a:solidFill>
                            <a:schemeClr val="bg1"/>
                          </a:solidFill>
                          <a:effectLst/>
                          <a:latin typeface="Century Gothic" panose="020B0502020202020204" pitchFamily="34" charset="0"/>
                        </a:rPr>
                        <a:t>DEAL SIZE</a:t>
                      </a:r>
                      <a:endParaRPr lang="en-US" sz="1000" b="1" i="0" u="none" strike="noStrike">
                        <a:solidFill>
                          <a:schemeClr val="bg1"/>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ctr" fontAlgn="ctr"/>
                      <a:r>
                        <a:rPr lang="en-US" sz="1000" b="1" u="none" strike="noStrike">
                          <a:solidFill>
                            <a:schemeClr val="bg1"/>
                          </a:solidFill>
                          <a:effectLst/>
                          <a:latin typeface="Century Gothic" panose="020B0502020202020204" pitchFamily="34" charset="0"/>
                        </a:rPr>
                        <a:t>WIN PROBABILITY</a:t>
                      </a:r>
                      <a:endParaRPr lang="en-US" sz="1000" b="1" i="0" u="none" strike="noStrike">
                        <a:solidFill>
                          <a:schemeClr val="bg1"/>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DEAL STATUS</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PRIORITY</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dirty="0">
                          <a:solidFill>
                            <a:schemeClr val="bg1"/>
                          </a:solidFill>
                          <a:effectLst/>
                          <a:latin typeface="Century Gothic" panose="020B0502020202020204" pitchFamily="34" charset="0"/>
                        </a:rPr>
                        <a:t>COMMENTS</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237083896"/>
                  </a:ext>
                </a:extLst>
              </a:tr>
              <a:tr h="237361">
                <a:tc>
                  <a:txBody>
                    <a:bodyPr/>
                    <a:lstStyle/>
                    <a:p>
                      <a:pPr algn="l" rtl="0"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$0.00</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0%</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703033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Medium</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743611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079170"/>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2986702"/>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3927126"/>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Overdue</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699912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2352572"/>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016015"/>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2210957"/>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On Hold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1195515"/>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Not Started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0210941"/>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Not Started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l" rtl="0" fontAlgn="ctr"/>
                      <a:r>
                        <a:rPr lang="en-US" sz="1000" b="1" u="none" strike="noStrike" dirty="0">
                          <a:effectLst/>
                          <a:latin typeface="Century Gothic" panose="020B0502020202020204" pitchFamily="34" charset="0"/>
                        </a:rPr>
                        <a:t>Medium</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5386144"/>
                  </a:ext>
                </a:extLst>
              </a:tr>
              <a:tr h="384470">
                <a:tc gridSpan="3">
                  <a:txBody>
                    <a:bodyPr/>
                    <a:lstStyle/>
                    <a:p>
                      <a:pPr algn="r" fontAlgn="ctr"/>
                      <a:r>
                        <a:rPr lang="en-US" sz="1400" b="1" u="none" strike="noStrike" dirty="0">
                          <a:effectLst/>
                          <a:latin typeface="Century Gothic" panose="020B0502020202020204" pitchFamily="34" charset="0"/>
                        </a:rPr>
                        <a:t>QUARTER ONE TOTAL</a:t>
                      </a:r>
                      <a:endParaRPr lang="en-US" sz="1400" b="1" i="0" u="none" strike="noStrike" dirty="0">
                        <a:solidFill>
                          <a:srgbClr val="000000"/>
                        </a:solidFill>
                        <a:effectLst/>
                        <a:latin typeface="Century Gothic" panose="020B0502020202020204" pitchFamily="34" charset="0"/>
                      </a:endParaRPr>
                    </a:p>
                  </a:txBody>
                  <a:tcPr marL="6235" marR="149629"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400" b="1" i="0" u="none" strike="noStrike" dirty="0">
                          <a:solidFill>
                            <a:srgbClr val="000000"/>
                          </a:solidFill>
                          <a:effectLst/>
                          <a:latin typeface="Century Gothic" panose="020B0502020202020204" pitchFamily="34" charset="0"/>
                        </a:rPr>
                        <a:t>$0.00</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4017538"/>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7639547"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QUARTER TWO</a:t>
            </a:r>
          </a:p>
        </p:txBody>
      </p:sp>
      <p:graphicFrame>
        <p:nvGraphicFramePr>
          <p:cNvPr id="2" name="Table 1">
            <a:extLst>
              <a:ext uri="{FF2B5EF4-FFF2-40B4-BE49-F238E27FC236}">
                <a16:creationId xmlns:a16="http://schemas.microsoft.com/office/drawing/2014/main" id="{563BC2D4-416A-F795-CD6D-A8A92037AA48}"/>
              </a:ext>
            </a:extLst>
          </p:cNvPr>
          <p:cNvGraphicFramePr>
            <a:graphicFrameLocks noGrp="1"/>
          </p:cNvGraphicFramePr>
          <p:nvPr>
            <p:extLst>
              <p:ext uri="{D42A27DB-BD31-4B8C-83A1-F6EECF244321}">
                <p14:modId xmlns:p14="http://schemas.microsoft.com/office/powerpoint/2010/main" val="2742286890"/>
              </p:ext>
            </p:extLst>
          </p:nvPr>
        </p:nvGraphicFramePr>
        <p:xfrm>
          <a:off x="411376" y="1856279"/>
          <a:ext cx="11529060" cy="3900946"/>
        </p:xfrm>
        <a:graphic>
          <a:graphicData uri="http://schemas.openxmlformats.org/drawingml/2006/table">
            <a:tbl>
              <a:tblPr>
                <a:tableStyleId>{5C22544A-7EE6-4342-B048-85BDC9FD1C3A}</a:tableStyleId>
              </a:tblPr>
              <a:tblGrid>
                <a:gridCol w="1612398">
                  <a:extLst>
                    <a:ext uri="{9D8B030D-6E8A-4147-A177-3AD203B41FA5}">
                      <a16:colId xmlns:a16="http://schemas.microsoft.com/office/drawing/2014/main" val="2975430594"/>
                    </a:ext>
                  </a:extLst>
                </a:gridCol>
                <a:gridCol w="1516322">
                  <a:extLst>
                    <a:ext uri="{9D8B030D-6E8A-4147-A177-3AD203B41FA5}">
                      <a16:colId xmlns:a16="http://schemas.microsoft.com/office/drawing/2014/main" val="3874168108"/>
                    </a:ext>
                  </a:extLst>
                </a:gridCol>
                <a:gridCol w="1616575">
                  <a:extLst>
                    <a:ext uri="{9D8B030D-6E8A-4147-A177-3AD203B41FA5}">
                      <a16:colId xmlns:a16="http://schemas.microsoft.com/office/drawing/2014/main" val="2605902609"/>
                    </a:ext>
                  </a:extLst>
                </a:gridCol>
                <a:gridCol w="1029481">
                  <a:extLst>
                    <a:ext uri="{9D8B030D-6E8A-4147-A177-3AD203B41FA5}">
                      <a16:colId xmlns:a16="http://schemas.microsoft.com/office/drawing/2014/main" val="1855833619"/>
                    </a:ext>
                  </a:extLst>
                </a:gridCol>
                <a:gridCol w="1020150">
                  <a:extLst>
                    <a:ext uri="{9D8B030D-6E8A-4147-A177-3AD203B41FA5}">
                      <a16:colId xmlns:a16="http://schemas.microsoft.com/office/drawing/2014/main" val="4167973204"/>
                    </a:ext>
                  </a:extLst>
                </a:gridCol>
                <a:gridCol w="1033139">
                  <a:extLst>
                    <a:ext uri="{9D8B030D-6E8A-4147-A177-3AD203B41FA5}">
                      <a16:colId xmlns:a16="http://schemas.microsoft.com/office/drawing/2014/main" val="969779037"/>
                    </a:ext>
                  </a:extLst>
                </a:gridCol>
                <a:gridCol w="920631">
                  <a:extLst>
                    <a:ext uri="{9D8B030D-6E8A-4147-A177-3AD203B41FA5}">
                      <a16:colId xmlns:a16="http://schemas.microsoft.com/office/drawing/2014/main" val="552357670"/>
                    </a:ext>
                  </a:extLst>
                </a:gridCol>
                <a:gridCol w="2780364">
                  <a:extLst>
                    <a:ext uri="{9D8B030D-6E8A-4147-A177-3AD203B41FA5}">
                      <a16:colId xmlns:a16="http://schemas.microsoft.com/office/drawing/2014/main" val="1591589900"/>
                    </a:ext>
                  </a:extLst>
                </a:gridCol>
              </a:tblGrid>
              <a:tr h="668144">
                <a:tc>
                  <a:txBody>
                    <a:bodyPr/>
                    <a:lstStyle/>
                    <a:p>
                      <a:pPr algn="l" fontAlgn="ctr"/>
                      <a:r>
                        <a:rPr lang="en-US" sz="1000" b="1" u="none" strike="noStrike" dirty="0">
                          <a:solidFill>
                            <a:schemeClr val="bg1"/>
                          </a:solidFill>
                          <a:effectLst/>
                          <a:latin typeface="Century Gothic" panose="020B0502020202020204" pitchFamily="34" charset="0"/>
                        </a:rPr>
                        <a:t>DEAL NAME</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dirty="0">
                          <a:solidFill>
                            <a:schemeClr val="bg1"/>
                          </a:solidFill>
                          <a:effectLst/>
                          <a:latin typeface="Century Gothic" panose="020B0502020202020204" pitchFamily="34" charset="0"/>
                        </a:rPr>
                        <a:t>CONTACT PERSON</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ASSIGNEE</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ctr" fontAlgn="ctr"/>
                      <a:r>
                        <a:rPr lang="en-US" sz="1000" b="1" u="none" strike="noStrike">
                          <a:solidFill>
                            <a:schemeClr val="bg1"/>
                          </a:solidFill>
                          <a:effectLst/>
                          <a:latin typeface="Century Gothic" panose="020B0502020202020204" pitchFamily="34" charset="0"/>
                        </a:rPr>
                        <a:t>DEAL SIZE</a:t>
                      </a:r>
                      <a:endParaRPr lang="en-US" sz="1000" b="1" i="0" u="none" strike="noStrike">
                        <a:solidFill>
                          <a:schemeClr val="bg1"/>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ctr" fontAlgn="ctr"/>
                      <a:r>
                        <a:rPr lang="en-US" sz="1000" b="1" u="none" strike="noStrike">
                          <a:solidFill>
                            <a:schemeClr val="bg1"/>
                          </a:solidFill>
                          <a:effectLst/>
                          <a:latin typeface="Century Gothic" panose="020B0502020202020204" pitchFamily="34" charset="0"/>
                        </a:rPr>
                        <a:t>WIN PROBABILITY</a:t>
                      </a:r>
                      <a:endParaRPr lang="en-US" sz="1000" b="1" i="0" u="none" strike="noStrike">
                        <a:solidFill>
                          <a:schemeClr val="bg1"/>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DEAL STATUS</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PRIORITY</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dirty="0">
                          <a:solidFill>
                            <a:schemeClr val="bg1"/>
                          </a:solidFill>
                          <a:effectLst/>
                          <a:latin typeface="Century Gothic" panose="020B0502020202020204" pitchFamily="34" charset="0"/>
                        </a:rPr>
                        <a:t>COMMENTS</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237083896"/>
                  </a:ext>
                </a:extLst>
              </a:tr>
              <a:tr h="237361">
                <a:tc>
                  <a:txBody>
                    <a:bodyPr/>
                    <a:lstStyle/>
                    <a:p>
                      <a:pPr algn="l" rtl="0"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$0.00</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0%</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703033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Medium</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743611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079170"/>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2986702"/>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3927126"/>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Overdue</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699912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2352572"/>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016015"/>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2210957"/>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On Hold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1195515"/>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Not Started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0210941"/>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Not Started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l" rtl="0" fontAlgn="ctr"/>
                      <a:r>
                        <a:rPr lang="en-US" sz="1000" b="1" u="none" strike="noStrike" dirty="0">
                          <a:effectLst/>
                          <a:latin typeface="Century Gothic" panose="020B0502020202020204" pitchFamily="34" charset="0"/>
                        </a:rPr>
                        <a:t>Medium</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5386144"/>
                  </a:ext>
                </a:extLst>
              </a:tr>
              <a:tr h="384470">
                <a:tc gridSpan="3">
                  <a:txBody>
                    <a:bodyPr/>
                    <a:lstStyle/>
                    <a:p>
                      <a:pPr algn="r" fontAlgn="ctr"/>
                      <a:r>
                        <a:rPr lang="en-US" sz="1400" b="1" u="none" strike="noStrike" dirty="0">
                          <a:effectLst/>
                          <a:latin typeface="Century Gothic" panose="020B0502020202020204" pitchFamily="34" charset="0"/>
                        </a:rPr>
                        <a:t>QUARTER TWO TOTAL</a:t>
                      </a:r>
                      <a:endParaRPr lang="en-US" sz="1400" b="1" i="0" u="none" strike="noStrike" dirty="0">
                        <a:solidFill>
                          <a:srgbClr val="000000"/>
                        </a:solidFill>
                        <a:effectLst/>
                        <a:latin typeface="Century Gothic" panose="020B0502020202020204" pitchFamily="34" charset="0"/>
                      </a:endParaRPr>
                    </a:p>
                  </a:txBody>
                  <a:tcPr marL="6235" marR="149629"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400" b="1" i="0" u="none" strike="noStrike" dirty="0">
                          <a:solidFill>
                            <a:srgbClr val="000000"/>
                          </a:solidFill>
                          <a:effectLst/>
                          <a:latin typeface="Century Gothic" panose="020B0502020202020204" pitchFamily="34" charset="0"/>
                        </a:rPr>
                        <a:t>$0.00</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4017538"/>
                  </a:ext>
                </a:extLst>
              </a:tr>
            </a:tbl>
          </a:graphicData>
        </a:graphic>
      </p:graphicFrame>
    </p:spTree>
    <p:extLst>
      <p:ext uri="{BB962C8B-B14F-4D97-AF65-F5344CB8AC3E}">
        <p14:creationId xmlns:p14="http://schemas.microsoft.com/office/powerpoint/2010/main" val="219544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7639547"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QUARTER THREE</a:t>
            </a:r>
          </a:p>
        </p:txBody>
      </p:sp>
      <p:graphicFrame>
        <p:nvGraphicFramePr>
          <p:cNvPr id="2" name="Table 1">
            <a:extLst>
              <a:ext uri="{FF2B5EF4-FFF2-40B4-BE49-F238E27FC236}">
                <a16:creationId xmlns:a16="http://schemas.microsoft.com/office/drawing/2014/main" id="{563BC2D4-416A-F795-CD6D-A8A92037AA48}"/>
              </a:ext>
            </a:extLst>
          </p:cNvPr>
          <p:cNvGraphicFramePr>
            <a:graphicFrameLocks noGrp="1"/>
          </p:cNvGraphicFramePr>
          <p:nvPr>
            <p:extLst>
              <p:ext uri="{D42A27DB-BD31-4B8C-83A1-F6EECF244321}">
                <p14:modId xmlns:p14="http://schemas.microsoft.com/office/powerpoint/2010/main" val="3813925346"/>
              </p:ext>
            </p:extLst>
          </p:nvPr>
        </p:nvGraphicFramePr>
        <p:xfrm>
          <a:off x="411376" y="1856279"/>
          <a:ext cx="11529060" cy="3900946"/>
        </p:xfrm>
        <a:graphic>
          <a:graphicData uri="http://schemas.openxmlformats.org/drawingml/2006/table">
            <a:tbl>
              <a:tblPr>
                <a:tableStyleId>{5C22544A-7EE6-4342-B048-85BDC9FD1C3A}</a:tableStyleId>
              </a:tblPr>
              <a:tblGrid>
                <a:gridCol w="1612398">
                  <a:extLst>
                    <a:ext uri="{9D8B030D-6E8A-4147-A177-3AD203B41FA5}">
                      <a16:colId xmlns:a16="http://schemas.microsoft.com/office/drawing/2014/main" val="2975430594"/>
                    </a:ext>
                  </a:extLst>
                </a:gridCol>
                <a:gridCol w="1516322">
                  <a:extLst>
                    <a:ext uri="{9D8B030D-6E8A-4147-A177-3AD203B41FA5}">
                      <a16:colId xmlns:a16="http://schemas.microsoft.com/office/drawing/2014/main" val="3874168108"/>
                    </a:ext>
                  </a:extLst>
                </a:gridCol>
                <a:gridCol w="1616575">
                  <a:extLst>
                    <a:ext uri="{9D8B030D-6E8A-4147-A177-3AD203B41FA5}">
                      <a16:colId xmlns:a16="http://schemas.microsoft.com/office/drawing/2014/main" val="2605902609"/>
                    </a:ext>
                  </a:extLst>
                </a:gridCol>
                <a:gridCol w="1029481">
                  <a:extLst>
                    <a:ext uri="{9D8B030D-6E8A-4147-A177-3AD203B41FA5}">
                      <a16:colId xmlns:a16="http://schemas.microsoft.com/office/drawing/2014/main" val="1855833619"/>
                    </a:ext>
                  </a:extLst>
                </a:gridCol>
                <a:gridCol w="1020150">
                  <a:extLst>
                    <a:ext uri="{9D8B030D-6E8A-4147-A177-3AD203B41FA5}">
                      <a16:colId xmlns:a16="http://schemas.microsoft.com/office/drawing/2014/main" val="4167973204"/>
                    </a:ext>
                  </a:extLst>
                </a:gridCol>
                <a:gridCol w="1033139">
                  <a:extLst>
                    <a:ext uri="{9D8B030D-6E8A-4147-A177-3AD203B41FA5}">
                      <a16:colId xmlns:a16="http://schemas.microsoft.com/office/drawing/2014/main" val="969779037"/>
                    </a:ext>
                  </a:extLst>
                </a:gridCol>
                <a:gridCol w="920631">
                  <a:extLst>
                    <a:ext uri="{9D8B030D-6E8A-4147-A177-3AD203B41FA5}">
                      <a16:colId xmlns:a16="http://schemas.microsoft.com/office/drawing/2014/main" val="552357670"/>
                    </a:ext>
                  </a:extLst>
                </a:gridCol>
                <a:gridCol w="2780364">
                  <a:extLst>
                    <a:ext uri="{9D8B030D-6E8A-4147-A177-3AD203B41FA5}">
                      <a16:colId xmlns:a16="http://schemas.microsoft.com/office/drawing/2014/main" val="1591589900"/>
                    </a:ext>
                  </a:extLst>
                </a:gridCol>
              </a:tblGrid>
              <a:tr h="668144">
                <a:tc>
                  <a:txBody>
                    <a:bodyPr/>
                    <a:lstStyle/>
                    <a:p>
                      <a:pPr algn="l" fontAlgn="ctr"/>
                      <a:r>
                        <a:rPr lang="en-US" sz="1000" b="1" u="none" strike="noStrike" dirty="0">
                          <a:solidFill>
                            <a:schemeClr val="bg1"/>
                          </a:solidFill>
                          <a:effectLst/>
                          <a:latin typeface="Century Gothic" panose="020B0502020202020204" pitchFamily="34" charset="0"/>
                        </a:rPr>
                        <a:t>DEAL NAME</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dirty="0">
                          <a:solidFill>
                            <a:schemeClr val="bg1"/>
                          </a:solidFill>
                          <a:effectLst/>
                          <a:latin typeface="Century Gothic" panose="020B0502020202020204" pitchFamily="34" charset="0"/>
                        </a:rPr>
                        <a:t>CONTACT PERSON</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ASSIGNEE</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ctr" fontAlgn="ctr"/>
                      <a:r>
                        <a:rPr lang="en-US" sz="1000" b="1" u="none" strike="noStrike">
                          <a:solidFill>
                            <a:schemeClr val="bg1"/>
                          </a:solidFill>
                          <a:effectLst/>
                          <a:latin typeface="Century Gothic" panose="020B0502020202020204" pitchFamily="34" charset="0"/>
                        </a:rPr>
                        <a:t>DEAL SIZE</a:t>
                      </a:r>
                      <a:endParaRPr lang="en-US" sz="1000" b="1" i="0" u="none" strike="noStrike">
                        <a:solidFill>
                          <a:schemeClr val="bg1"/>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ctr" fontAlgn="ctr"/>
                      <a:r>
                        <a:rPr lang="en-US" sz="1000" b="1" u="none" strike="noStrike">
                          <a:solidFill>
                            <a:schemeClr val="bg1"/>
                          </a:solidFill>
                          <a:effectLst/>
                          <a:latin typeface="Century Gothic" panose="020B0502020202020204" pitchFamily="34" charset="0"/>
                        </a:rPr>
                        <a:t>WIN PROBABILITY</a:t>
                      </a:r>
                      <a:endParaRPr lang="en-US" sz="1000" b="1" i="0" u="none" strike="noStrike">
                        <a:solidFill>
                          <a:schemeClr val="bg1"/>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DEAL STATUS</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PRIORITY</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dirty="0">
                          <a:solidFill>
                            <a:schemeClr val="bg1"/>
                          </a:solidFill>
                          <a:effectLst/>
                          <a:latin typeface="Century Gothic" panose="020B0502020202020204" pitchFamily="34" charset="0"/>
                        </a:rPr>
                        <a:t>COMMENTS</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237083896"/>
                  </a:ext>
                </a:extLst>
              </a:tr>
              <a:tr h="237361">
                <a:tc>
                  <a:txBody>
                    <a:bodyPr/>
                    <a:lstStyle/>
                    <a:p>
                      <a:pPr algn="l" rtl="0"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$0.00</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0%</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703033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Medium</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743611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079170"/>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2986702"/>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3927126"/>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Overdue</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699912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2352572"/>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016015"/>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2210957"/>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On Hold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1195515"/>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Not Started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0210941"/>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Not Started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l" rtl="0" fontAlgn="ctr"/>
                      <a:r>
                        <a:rPr lang="en-US" sz="1000" b="1" u="none" strike="noStrike" dirty="0">
                          <a:effectLst/>
                          <a:latin typeface="Century Gothic" panose="020B0502020202020204" pitchFamily="34" charset="0"/>
                        </a:rPr>
                        <a:t>Medium</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5386144"/>
                  </a:ext>
                </a:extLst>
              </a:tr>
              <a:tr h="384470">
                <a:tc gridSpan="3">
                  <a:txBody>
                    <a:bodyPr/>
                    <a:lstStyle/>
                    <a:p>
                      <a:pPr algn="r" fontAlgn="ctr"/>
                      <a:r>
                        <a:rPr lang="en-US" sz="1400" b="1" u="none" strike="noStrike" dirty="0">
                          <a:effectLst/>
                          <a:latin typeface="Century Gothic" panose="020B0502020202020204" pitchFamily="34" charset="0"/>
                        </a:rPr>
                        <a:t>QUARTER THREE TOTAL</a:t>
                      </a:r>
                      <a:endParaRPr lang="en-US" sz="1400" b="1" i="0" u="none" strike="noStrike" dirty="0">
                        <a:solidFill>
                          <a:srgbClr val="000000"/>
                        </a:solidFill>
                        <a:effectLst/>
                        <a:latin typeface="Century Gothic" panose="020B0502020202020204" pitchFamily="34" charset="0"/>
                      </a:endParaRPr>
                    </a:p>
                  </a:txBody>
                  <a:tcPr marL="6235" marR="149629"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400" b="1" i="0" u="none" strike="noStrike" dirty="0">
                          <a:solidFill>
                            <a:srgbClr val="000000"/>
                          </a:solidFill>
                          <a:effectLst/>
                          <a:latin typeface="Century Gothic" panose="020B0502020202020204" pitchFamily="34" charset="0"/>
                        </a:rPr>
                        <a:t>$0.00</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4017538"/>
                  </a:ext>
                </a:extLst>
              </a:tr>
            </a:tbl>
          </a:graphicData>
        </a:graphic>
      </p:graphicFrame>
    </p:spTree>
    <p:extLst>
      <p:ext uri="{BB962C8B-B14F-4D97-AF65-F5344CB8AC3E}">
        <p14:creationId xmlns:p14="http://schemas.microsoft.com/office/powerpoint/2010/main" val="27349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7639547"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QUARTER FOUR</a:t>
            </a:r>
          </a:p>
        </p:txBody>
      </p:sp>
      <p:graphicFrame>
        <p:nvGraphicFramePr>
          <p:cNvPr id="2" name="Table 1">
            <a:extLst>
              <a:ext uri="{FF2B5EF4-FFF2-40B4-BE49-F238E27FC236}">
                <a16:creationId xmlns:a16="http://schemas.microsoft.com/office/drawing/2014/main" id="{563BC2D4-416A-F795-CD6D-A8A92037AA48}"/>
              </a:ext>
            </a:extLst>
          </p:cNvPr>
          <p:cNvGraphicFramePr>
            <a:graphicFrameLocks noGrp="1"/>
          </p:cNvGraphicFramePr>
          <p:nvPr>
            <p:extLst>
              <p:ext uri="{D42A27DB-BD31-4B8C-83A1-F6EECF244321}">
                <p14:modId xmlns:p14="http://schemas.microsoft.com/office/powerpoint/2010/main" val="1191413692"/>
              </p:ext>
            </p:extLst>
          </p:nvPr>
        </p:nvGraphicFramePr>
        <p:xfrm>
          <a:off x="411376" y="1856279"/>
          <a:ext cx="11529060" cy="3900946"/>
        </p:xfrm>
        <a:graphic>
          <a:graphicData uri="http://schemas.openxmlformats.org/drawingml/2006/table">
            <a:tbl>
              <a:tblPr>
                <a:tableStyleId>{5C22544A-7EE6-4342-B048-85BDC9FD1C3A}</a:tableStyleId>
              </a:tblPr>
              <a:tblGrid>
                <a:gridCol w="1612398">
                  <a:extLst>
                    <a:ext uri="{9D8B030D-6E8A-4147-A177-3AD203B41FA5}">
                      <a16:colId xmlns:a16="http://schemas.microsoft.com/office/drawing/2014/main" val="2975430594"/>
                    </a:ext>
                  </a:extLst>
                </a:gridCol>
                <a:gridCol w="1516322">
                  <a:extLst>
                    <a:ext uri="{9D8B030D-6E8A-4147-A177-3AD203B41FA5}">
                      <a16:colId xmlns:a16="http://schemas.microsoft.com/office/drawing/2014/main" val="3874168108"/>
                    </a:ext>
                  </a:extLst>
                </a:gridCol>
                <a:gridCol w="1616575">
                  <a:extLst>
                    <a:ext uri="{9D8B030D-6E8A-4147-A177-3AD203B41FA5}">
                      <a16:colId xmlns:a16="http://schemas.microsoft.com/office/drawing/2014/main" val="2605902609"/>
                    </a:ext>
                  </a:extLst>
                </a:gridCol>
                <a:gridCol w="1029481">
                  <a:extLst>
                    <a:ext uri="{9D8B030D-6E8A-4147-A177-3AD203B41FA5}">
                      <a16:colId xmlns:a16="http://schemas.microsoft.com/office/drawing/2014/main" val="1855833619"/>
                    </a:ext>
                  </a:extLst>
                </a:gridCol>
                <a:gridCol w="1020150">
                  <a:extLst>
                    <a:ext uri="{9D8B030D-6E8A-4147-A177-3AD203B41FA5}">
                      <a16:colId xmlns:a16="http://schemas.microsoft.com/office/drawing/2014/main" val="4167973204"/>
                    </a:ext>
                  </a:extLst>
                </a:gridCol>
                <a:gridCol w="1033139">
                  <a:extLst>
                    <a:ext uri="{9D8B030D-6E8A-4147-A177-3AD203B41FA5}">
                      <a16:colId xmlns:a16="http://schemas.microsoft.com/office/drawing/2014/main" val="969779037"/>
                    </a:ext>
                  </a:extLst>
                </a:gridCol>
                <a:gridCol w="920631">
                  <a:extLst>
                    <a:ext uri="{9D8B030D-6E8A-4147-A177-3AD203B41FA5}">
                      <a16:colId xmlns:a16="http://schemas.microsoft.com/office/drawing/2014/main" val="552357670"/>
                    </a:ext>
                  </a:extLst>
                </a:gridCol>
                <a:gridCol w="2780364">
                  <a:extLst>
                    <a:ext uri="{9D8B030D-6E8A-4147-A177-3AD203B41FA5}">
                      <a16:colId xmlns:a16="http://schemas.microsoft.com/office/drawing/2014/main" val="1591589900"/>
                    </a:ext>
                  </a:extLst>
                </a:gridCol>
              </a:tblGrid>
              <a:tr h="668144">
                <a:tc>
                  <a:txBody>
                    <a:bodyPr/>
                    <a:lstStyle/>
                    <a:p>
                      <a:pPr algn="l" fontAlgn="ctr"/>
                      <a:r>
                        <a:rPr lang="en-US" sz="1000" b="1" u="none" strike="noStrike" dirty="0">
                          <a:solidFill>
                            <a:schemeClr val="bg1"/>
                          </a:solidFill>
                          <a:effectLst/>
                          <a:latin typeface="Century Gothic" panose="020B0502020202020204" pitchFamily="34" charset="0"/>
                        </a:rPr>
                        <a:t>DEAL NAME</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dirty="0">
                          <a:solidFill>
                            <a:schemeClr val="bg1"/>
                          </a:solidFill>
                          <a:effectLst/>
                          <a:latin typeface="Century Gothic" panose="020B0502020202020204" pitchFamily="34" charset="0"/>
                        </a:rPr>
                        <a:t>CONTACT PERSON</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ASSIGNEE</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ctr" fontAlgn="ctr"/>
                      <a:r>
                        <a:rPr lang="en-US" sz="1000" b="1" u="none" strike="noStrike">
                          <a:solidFill>
                            <a:schemeClr val="bg1"/>
                          </a:solidFill>
                          <a:effectLst/>
                          <a:latin typeface="Century Gothic" panose="020B0502020202020204" pitchFamily="34" charset="0"/>
                        </a:rPr>
                        <a:t>DEAL SIZE</a:t>
                      </a:r>
                      <a:endParaRPr lang="en-US" sz="1000" b="1" i="0" u="none" strike="noStrike">
                        <a:solidFill>
                          <a:schemeClr val="bg1"/>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ctr" fontAlgn="ctr"/>
                      <a:r>
                        <a:rPr lang="en-US" sz="1000" b="1" u="none" strike="noStrike">
                          <a:solidFill>
                            <a:schemeClr val="bg1"/>
                          </a:solidFill>
                          <a:effectLst/>
                          <a:latin typeface="Century Gothic" panose="020B0502020202020204" pitchFamily="34" charset="0"/>
                        </a:rPr>
                        <a:t>WIN PROBABILITY</a:t>
                      </a:r>
                      <a:endParaRPr lang="en-US" sz="1000" b="1" i="0" u="none" strike="noStrike">
                        <a:solidFill>
                          <a:schemeClr val="bg1"/>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DEAL STATUS</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a:solidFill>
                            <a:schemeClr val="bg1"/>
                          </a:solidFill>
                          <a:effectLst/>
                          <a:latin typeface="Century Gothic" panose="020B0502020202020204" pitchFamily="34" charset="0"/>
                        </a:rPr>
                        <a:t>PRIORITY</a:t>
                      </a:r>
                      <a:endParaRPr lang="en-US" sz="1000" b="1" i="0" u="none" strike="noStrike">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dirty="0">
                          <a:solidFill>
                            <a:schemeClr val="bg1"/>
                          </a:solidFill>
                          <a:effectLst/>
                          <a:latin typeface="Century Gothic" panose="020B0502020202020204" pitchFamily="34" charset="0"/>
                        </a:rPr>
                        <a:t>COMMENTS</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237083896"/>
                  </a:ext>
                </a:extLst>
              </a:tr>
              <a:tr h="237361">
                <a:tc>
                  <a:txBody>
                    <a:bodyPr/>
                    <a:lstStyle/>
                    <a:p>
                      <a:pPr algn="l" rtl="0"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$0.00</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0%</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703033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Medium</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743611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079170"/>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2986702"/>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Complete</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l" rtl="0" fontAlgn="ctr"/>
                      <a:r>
                        <a:rPr lang="en-US" sz="1000" b="1" u="none" strike="noStrike" dirty="0">
                          <a:effectLst/>
                          <a:latin typeface="Century Gothic" panose="020B0502020202020204" pitchFamily="34" charset="0"/>
                        </a:rPr>
                        <a:t>Low</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3927126"/>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Overdue</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6999128"/>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2352572"/>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016015"/>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2210957"/>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On Hold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1195515"/>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Not Started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l" rtl="0" fontAlgn="ctr"/>
                      <a:r>
                        <a:rPr lang="en-US" sz="1000" b="1" u="none" strike="noStrike" dirty="0">
                          <a:effectLst/>
                          <a:latin typeface="Century Gothic" panose="020B0502020202020204" pitchFamily="34" charset="0"/>
                        </a:rPr>
                        <a:t>High</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0210941"/>
                  </a:ext>
                </a:extLst>
              </a:tr>
              <a:tr h="237361">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Not Started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l" rtl="0" fontAlgn="ctr"/>
                      <a:r>
                        <a:rPr lang="en-US" sz="1000" b="1" u="none" strike="noStrike" dirty="0">
                          <a:effectLst/>
                          <a:latin typeface="Century Gothic" panose="020B0502020202020204" pitchFamily="34" charset="0"/>
                        </a:rPr>
                        <a:t>Medium</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75000"/>
                      </a:schemeClr>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5386144"/>
                  </a:ext>
                </a:extLst>
              </a:tr>
              <a:tr h="384470">
                <a:tc gridSpan="3">
                  <a:txBody>
                    <a:bodyPr/>
                    <a:lstStyle/>
                    <a:p>
                      <a:pPr algn="r" fontAlgn="ctr"/>
                      <a:r>
                        <a:rPr lang="en-US" sz="1400" b="1" u="none" strike="noStrike" dirty="0">
                          <a:effectLst/>
                          <a:latin typeface="Century Gothic" panose="020B0502020202020204" pitchFamily="34" charset="0"/>
                        </a:rPr>
                        <a:t>QUARTER FOUR TOTAL</a:t>
                      </a:r>
                      <a:endParaRPr lang="en-US" sz="1400" b="1" i="0" u="none" strike="noStrike" dirty="0">
                        <a:solidFill>
                          <a:srgbClr val="000000"/>
                        </a:solidFill>
                        <a:effectLst/>
                        <a:latin typeface="Century Gothic" panose="020B0502020202020204" pitchFamily="34" charset="0"/>
                      </a:endParaRPr>
                    </a:p>
                  </a:txBody>
                  <a:tcPr marL="6235" marR="149629"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400" b="1" i="0" u="none" strike="noStrike" dirty="0">
                          <a:solidFill>
                            <a:srgbClr val="000000"/>
                          </a:solidFill>
                          <a:effectLst/>
                          <a:latin typeface="Century Gothic" panose="020B0502020202020204" pitchFamily="34" charset="0"/>
                        </a:rPr>
                        <a:t>$0.00</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235" marR="6235" marT="62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4017538"/>
                  </a:ext>
                </a:extLst>
              </a:tr>
            </a:tbl>
          </a:graphicData>
        </a:graphic>
      </p:graphicFrame>
    </p:spTree>
    <p:extLst>
      <p:ext uri="{BB962C8B-B14F-4D97-AF65-F5344CB8AC3E}">
        <p14:creationId xmlns:p14="http://schemas.microsoft.com/office/powerpoint/2010/main" val="409873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Tree>
    <p:extLst>
      <p:ext uri="{BB962C8B-B14F-4D97-AF65-F5344CB8AC3E}">
        <p14:creationId xmlns:p14="http://schemas.microsoft.com/office/powerpoint/2010/main" val="335899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589</Words>
  <Application>Microsoft Macintosh PowerPoint</Application>
  <PresentationFormat>Widescreen</PresentationFormat>
  <Paragraphs>406</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4</cp:revision>
  <dcterms:created xsi:type="dcterms:W3CDTF">2022-08-01T01:58:39Z</dcterms:created>
  <dcterms:modified xsi:type="dcterms:W3CDTF">2022-08-30T20:12:50Z</dcterms:modified>
</cp:coreProperties>
</file>