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55" r:id="rId3"/>
    <p:sldId id="35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EDC"/>
    <a:srgbClr val="CADBF9"/>
    <a:srgbClr val="6878A5"/>
    <a:srgbClr val="018080"/>
    <a:srgbClr val="F039C0"/>
    <a:srgbClr val="7C819D"/>
    <a:srgbClr val="DAE7E6"/>
    <a:srgbClr val="CBDEDE"/>
    <a:srgbClr val="E6EEF9"/>
    <a:srgbClr val="9CA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5" autoAdjust="0"/>
    <p:restoredTop sz="96058"/>
  </p:normalViewPr>
  <p:slideViewPr>
    <p:cSldViewPr snapToGrid="0" snapToObjects="1">
      <p:cViewPr varScale="1">
        <p:scale>
          <a:sx n="128" d="100"/>
          <a:sy n="128" d="100"/>
        </p:scale>
        <p:origin x="50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4700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7824B-299A-4253-4419-56467D065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AA9D93-0275-4952-19D4-A0322B1D24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BFCC00-FBDC-8325-1B87-A3809E64007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4CF16-6964-0DBB-496A-36F4B625D956}"/>
              </a:ext>
            </a:extLst>
          </p:cNvPr>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33857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62&amp;utm_source=template-powerpoint&amp;utm_medium=content&amp;utm_campaign=Simple+Pros+and+Cons+List+Slide+Example-powerpoint-11962&amp;lpa=Simple+Pros+and+Cons+List+Slide+Example+powerpoint+119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C4E1917-5DD3-1FD0-232D-F26690A911E2}"/>
              </a:ext>
            </a:extLst>
          </p:cNvPr>
          <p:cNvSpPr/>
          <p:nvPr/>
        </p:nvSpPr>
        <p:spPr>
          <a:xfrm>
            <a:off x="0" y="6488998"/>
            <a:ext cx="9964132" cy="376179"/>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AC8D22C-BAF1-3983-1383-AA29BC38FF31}"/>
              </a:ext>
            </a:extLst>
          </p:cNvPr>
          <p:cNvSpPr/>
          <p:nvPr/>
        </p:nvSpPr>
        <p:spPr>
          <a:xfrm>
            <a:off x="9964132" y="6488998"/>
            <a:ext cx="1115488" cy="376179"/>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D795E2F6-13F0-2F9C-150E-6C981B1E4921}"/>
              </a:ext>
            </a:extLst>
          </p:cNvPr>
          <p:cNvSpPr/>
          <p:nvPr/>
        </p:nvSpPr>
        <p:spPr>
          <a:xfrm>
            <a:off x="11079620" y="6488998"/>
            <a:ext cx="1115488" cy="376179"/>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Graphic 10" descr="Badge Cross with solid fill">
            <a:extLst>
              <a:ext uri="{FF2B5EF4-FFF2-40B4-BE49-F238E27FC236}">
                <a16:creationId xmlns:a16="http://schemas.microsoft.com/office/drawing/2014/main" id="{87FA5516-CC1B-CE26-28C0-D137370E6122}"/>
              </a:ext>
            </a:extLst>
          </p:cNvPr>
          <p:cNvSpPr/>
          <p:nvPr/>
        </p:nvSpPr>
        <p:spPr>
          <a:xfrm>
            <a:off x="10731500" y="5350890"/>
            <a:ext cx="996674" cy="996733"/>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gradFill>
            <a:gsLst>
              <a:gs pos="48000">
                <a:srgbClr val="CADBF9"/>
              </a:gs>
              <a:gs pos="100000">
                <a:schemeClr val="bg1"/>
              </a:gs>
            </a:gsLst>
            <a:lin ang="18900000" scaled="1"/>
          </a:gradFill>
          <a:ln w="9525" cap="flat">
            <a:noFill/>
            <a:prstDash val="solid"/>
            <a:miter/>
          </a:ln>
        </p:spPr>
        <p:txBody>
          <a:bodyPr rtlCol="0" anchor="ctr"/>
          <a:lstStyle/>
          <a:p>
            <a:endParaRPr lang="en-US"/>
          </a:p>
        </p:txBody>
      </p:sp>
      <p:sp>
        <p:nvSpPr>
          <p:cNvPr id="12" name="Graphic 11" descr="Badge Tick1 with solid fill">
            <a:extLst>
              <a:ext uri="{FF2B5EF4-FFF2-40B4-BE49-F238E27FC236}">
                <a16:creationId xmlns:a16="http://schemas.microsoft.com/office/drawing/2014/main" id="{ACE92729-9B6E-9A9B-DA26-46FC28DFD652}"/>
              </a:ext>
            </a:extLst>
          </p:cNvPr>
          <p:cNvSpPr/>
          <p:nvPr/>
        </p:nvSpPr>
        <p:spPr>
          <a:xfrm>
            <a:off x="9298987" y="4898363"/>
            <a:ext cx="1339921" cy="1059017"/>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gradFill>
            <a:gsLst>
              <a:gs pos="48000">
                <a:srgbClr val="B2DEDC"/>
              </a:gs>
              <a:gs pos="100000">
                <a:schemeClr val="bg1"/>
              </a:gs>
            </a:gsLst>
            <a:lin ang="18900000" scaled="1"/>
          </a:gradFill>
          <a:ln w="9525" cap="flat">
            <a:noFill/>
            <a:prstDash val="solid"/>
            <a:miter/>
          </a:ln>
        </p:spPr>
        <p:txBody>
          <a:bodyPr rtlCol="0" anchor="ctr"/>
          <a:lstStyle/>
          <a:p>
            <a:endParaRPr lang="en-US"/>
          </a:p>
        </p:txBody>
      </p:sp>
      <p:sp>
        <p:nvSpPr>
          <p:cNvPr id="4" name="TextBox 3">
            <a:extLst>
              <a:ext uri="{FF2B5EF4-FFF2-40B4-BE49-F238E27FC236}">
                <a16:creationId xmlns:a16="http://schemas.microsoft.com/office/drawing/2014/main" id="{3893F1B0-D8E0-1318-EACD-C96140D00B6F}"/>
              </a:ext>
            </a:extLst>
          </p:cNvPr>
          <p:cNvSpPr txBox="1"/>
          <p:nvPr/>
        </p:nvSpPr>
        <p:spPr>
          <a:xfrm>
            <a:off x="249647" y="236233"/>
            <a:ext cx="6648110"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PROS AND CONS LIST SLIDE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72203"/>
            <a:ext cx="4020774" cy="557985"/>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929345"/>
          </a:xfrm>
          <a:prstGeom prst="rect">
            <a:avLst/>
          </a:prstGeom>
          <a:noFill/>
        </p:spPr>
        <p:txBody>
          <a:bodyPr wrap="square" rtlCol="0">
            <a:spAutoFit/>
          </a:bodyPr>
          <a:lstStyle/>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When to Use This Template: </a:t>
            </a:r>
            <a:r>
              <a:rPr lang="en-US" sz="1400" b="0" i="0" u="none" strike="noStrike" dirty="0">
                <a:solidFill>
                  <a:srgbClr val="000000"/>
                </a:solidFill>
                <a:effectLst/>
                <a:latin typeface="Century Gothic" panose="020B0502020202020204" pitchFamily="34" charset="0"/>
              </a:rPr>
              <a:t>Use this pros and cons slide template as part of a presentation to effectively communicate the reasoning behind your choices to colleagues or stakeholders. The simple layout works for discussions, meetings, or any scenario requiring a clear visual representation of competing considerations.</a:t>
            </a:r>
          </a:p>
          <a:p>
            <a:pPr>
              <a:lnSpc>
                <a:spcPct val="150000"/>
              </a:lnSpc>
            </a:pPr>
            <a:br>
              <a:rPr lang="en-US" sz="1400" b="0" i="0" u="none" strike="noStrike" dirty="0">
                <a:solidFill>
                  <a:srgbClr val="000000"/>
                </a:solidFill>
                <a:effectLst/>
                <a:latin typeface="Century Gothic" panose="020B0502020202020204" pitchFamily="34" charset="0"/>
              </a:rPr>
            </a:br>
            <a:r>
              <a:rPr lang="en-US" sz="1400" b="1" i="0" u="none" strike="noStrike" dirty="0">
                <a:solidFill>
                  <a:srgbClr val="000000"/>
                </a:solidFill>
                <a:effectLst/>
                <a:latin typeface="Century Gothic" panose="020B0502020202020204" pitchFamily="34" charset="0"/>
              </a:rPr>
              <a:t>Notable Template Features: </a:t>
            </a:r>
            <a:r>
              <a:rPr lang="en-US" sz="1400" b="0" i="0" u="none" strike="noStrike" dirty="0">
                <a:solidFill>
                  <a:srgbClr val="000000"/>
                </a:solidFill>
                <a:effectLst/>
                <a:latin typeface="Century Gothic" panose="020B0502020202020204" pitchFamily="34" charset="0"/>
              </a:rPr>
              <a:t>The template is designed for clarity, listing positive and negative aspects of a decision or situation in a slide format. The example version of this template shows the slide filled in with the pros and cons of bootstrapping a startup.</a:t>
            </a:r>
            <a:endParaRPr lang="en-US" sz="1400" dirty="0">
              <a:latin typeface="Century Gothic" panose="020B0502020202020204" pitchFamily="34" charset="0"/>
            </a:endParaRPr>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6087641" y="1494650"/>
            <a:ext cx="5785614" cy="3257493"/>
          </a:xfrm>
          <a:prstGeom prst="rect">
            <a:avLst/>
          </a:prstGeom>
          <a:effectLst>
            <a:outerShdw blurRad="127004" dist="38100" dir="2700000" algn="tl" rotWithShape="0">
              <a:schemeClr val="accent3">
                <a:lumMod val="75000"/>
                <a:alpha val="40000"/>
              </a:scheme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389F5F0F-7520-5122-A7C9-384E30190B9D}"/>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18" name="Rectangle 17">
            <a:extLst>
              <a:ext uri="{FF2B5EF4-FFF2-40B4-BE49-F238E27FC236}">
                <a16:creationId xmlns:a16="http://schemas.microsoft.com/office/drawing/2014/main" id="{1DCBF49B-3DEC-D661-8262-1C6AB68AD829}"/>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4E471D06-BC91-4894-5708-7C07BB22D58C}"/>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28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Pros and Cons of Bootstrapping a Startup</a:t>
            </a:r>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1AED644C-F63E-6BEE-74D2-79B98E4225AC}"/>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PROS</a:t>
            </a:r>
          </a:p>
        </p:txBody>
      </p:sp>
      <p:sp>
        <p:nvSpPr>
          <p:cNvPr id="15" name="Rectangle 14">
            <a:extLst>
              <a:ext uri="{FF2B5EF4-FFF2-40B4-BE49-F238E27FC236}">
                <a16:creationId xmlns:a16="http://schemas.microsoft.com/office/drawing/2014/main" id="{734E8115-FEB4-0409-3E6E-EF3377B61CA9}"/>
              </a:ext>
            </a:extLst>
          </p:cNvPr>
          <p:cNvSpPr/>
          <p:nvPr/>
        </p:nvSpPr>
        <p:spPr>
          <a:xfrm>
            <a:off x="7061200" y="1197259"/>
            <a:ext cx="1938930"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CONS</a:t>
            </a:r>
            <a:endParaRPr lang="en-US" sz="4000" kern="100" spc="300" dirty="0">
              <a:solidFill>
                <a:srgbClr val="7C819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 name="Graphic 3" descr="Badge Cross with solid fill">
            <a:extLst>
              <a:ext uri="{FF2B5EF4-FFF2-40B4-BE49-F238E27FC236}">
                <a16:creationId xmlns:a16="http://schemas.microsoft.com/office/drawing/2014/main" id="{3B9C5396-4CF3-CAC2-03B7-8EB02AC79A2B}"/>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Tick1 with solid fill">
            <a:extLst>
              <a:ext uri="{FF2B5EF4-FFF2-40B4-BE49-F238E27FC236}">
                <a16:creationId xmlns:a16="http://schemas.microsoft.com/office/drawing/2014/main" id="{7D00828E-B154-FE8C-4CFD-C13E2F53BB97}"/>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Cross with solid fill">
            <a:extLst>
              <a:ext uri="{FF2B5EF4-FFF2-40B4-BE49-F238E27FC236}">
                <a16:creationId xmlns:a16="http://schemas.microsoft.com/office/drawing/2014/main" id="{1107D738-4038-D0A0-2BA8-66F5253FFF4A}"/>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Tick1 with solid fill">
            <a:extLst>
              <a:ext uri="{FF2B5EF4-FFF2-40B4-BE49-F238E27FC236}">
                <a16:creationId xmlns:a16="http://schemas.microsoft.com/office/drawing/2014/main" id="{12534545-7EC4-0BFC-3D6C-FCEDD19D4E69}"/>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B44D741E-0535-A4BD-F8B1-31FAC3A55573}"/>
              </a:ext>
            </a:extLst>
          </p:cNvPr>
          <p:cNvSpPr txBox="1"/>
          <p:nvPr/>
        </p:nvSpPr>
        <p:spPr>
          <a:xfrm>
            <a:off x="595891" y="1992397"/>
            <a:ext cx="4937760" cy="4478149"/>
          </a:xfrm>
          <a:prstGeom prst="rect">
            <a:avLst/>
          </a:prstGeom>
          <a:noFill/>
        </p:spPr>
        <p:txBody>
          <a:bodyPr wrap="square">
            <a:spAutoFit/>
          </a:bodyPr>
          <a:lstStyle/>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retain full control over the company's finances and decision-making.</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maintain a higher percentage of ownership in the business.</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encourage lean operations and a culture of innovation.</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prioritize profitability without the pressure to satisfy investors.</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avoid taking on debt or giving up equity, reducing financial risk.</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can allow sustainable growth and reduce the risk of overextending.</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You must focus on delivering value to customers, leading to stronger customer relationships.</a:t>
            </a:r>
          </a:p>
        </p:txBody>
      </p:sp>
      <p:sp>
        <p:nvSpPr>
          <p:cNvPr id="25" name="TextBox 24">
            <a:extLst>
              <a:ext uri="{FF2B5EF4-FFF2-40B4-BE49-F238E27FC236}">
                <a16:creationId xmlns:a16="http://schemas.microsoft.com/office/drawing/2014/main" id="{A0C95C1E-27E3-006C-1B89-EC3D795BD991}"/>
              </a:ext>
            </a:extLst>
          </p:cNvPr>
          <p:cNvSpPr txBox="1"/>
          <p:nvPr/>
        </p:nvSpPr>
        <p:spPr>
          <a:xfrm>
            <a:off x="6432494" y="1992397"/>
            <a:ext cx="5616071" cy="4478149"/>
          </a:xfrm>
          <a:prstGeom prst="rect">
            <a:avLst/>
          </a:prstGeom>
          <a:noFill/>
        </p:spPr>
        <p:txBody>
          <a:bodyPr wrap="square">
            <a:spAutoFit/>
          </a:bodyPr>
          <a:lstStyle/>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Starting with limited funds can restrict your ability </a:t>
            </a:r>
            <a:br>
              <a:rPr lang="en-US" sz="1600" dirty="0">
                <a:latin typeface="Century Gothic" panose="020B0502020202020204" pitchFamily="34" charset="0"/>
              </a:rPr>
            </a:br>
            <a:r>
              <a:rPr lang="en-US" sz="1600" dirty="0">
                <a:latin typeface="Century Gothic" panose="020B0502020202020204" pitchFamily="34" charset="0"/>
              </a:rPr>
              <a:t>to scale quickly or invest in marketing efforts.</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In order to achieve substantial growth, bootstrapping may take longer than funding.</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Working with limited resources restricts your ability to hire top talent, purchase necessary equipment, or expand into new markets.</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Well-funded competitors might make it harder to compete.</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The founder may have to juggle multiple roles, potentially leading to burnout.</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Bootstrapping may require passing up opportunities for rapid growth or market dominance.</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Without external support, there's no safety net for unexpected challenges or setbacks.</a:t>
            </a:r>
          </a:p>
        </p:txBody>
      </p:sp>
    </p:spTree>
    <p:extLst>
      <p:ext uri="{BB962C8B-B14F-4D97-AF65-F5344CB8AC3E}">
        <p14:creationId xmlns:p14="http://schemas.microsoft.com/office/powerpoint/2010/main" val="45211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a:extLst>
            <a:ext uri="{FF2B5EF4-FFF2-40B4-BE49-F238E27FC236}">
              <a16:creationId xmlns:a16="http://schemas.microsoft.com/office/drawing/2014/main" id="{12F41142-F432-905B-5D8F-FCEDD9E28942}"/>
            </a:ext>
          </a:extLst>
        </p:cNvPr>
        <p:cNvGrpSpPr/>
        <p:nvPr/>
      </p:nvGrpSpPr>
      <p:grpSpPr>
        <a:xfrm>
          <a:off x="0" y="0"/>
          <a:ext cx="0" cy="0"/>
          <a:chOff x="0" y="0"/>
          <a:chExt cx="0" cy="0"/>
        </a:xfrm>
      </p:grpSpPr>
      <p:pic>
        <p:nvPicPr>
          <p:cNvPr id="28" name="Picture 27">
            <a:extLst>
              <a:ext uri="{FF2B5EF4-FFF2-40B4-BE49-F238E27FC236}">
                <a16:creationId xmlns:a16="http://schemas.microsoft.com/office/drawing/2014/main" id="{CADB7E3F-3FDB-2E89-89A0-317851D82E2F}"/>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9" name="Rectangle 8">
            <a:extLst>
              <a:ext uri="{FF2B5EF4-FFF2-40B4-BE49-F238E27FC236}">
                <a16:creationId xmlns:a16="http://schemas.microsoft.com/office/drawing/2014/main" id="{97BC6CF7-A53C-E76C-388A-00115266256A}"/>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28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Title of Situation / Items Considered</a:t>
            </a:r>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7EACA887-5709-43EB-E545-33C49574BD91}"/>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D79BE7A4-E334-78B4-F4A1-173CD5BD7220}"/>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FA8AABC6-437C-3EAB-68A2-BD6D42B0F9A9}"/>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PROS</a:t>
            </a:r>
          </a:p>
        </p:txBody>
      </p:sp>
      <p:sp>
        <p:nvSpPr>
          <p:cNvPr id="15" name="Rectangle 14">
            <a:extLst>
              <a:ext uri="{FF2B5EF4-FFF2-40B4-BE49-F238E27FC236}">
                <a16:creationId xmlns:a16="http://schemas.microsoft.com/office/drawing/2014/main" id="{F33ADACC-B354-B6A0-B456-3BDA81AE7514}"/>
              </a:ext>
            </a:extLst>
          </p:cNvPr>
          <p:cNvSpPr/>
          <p:nvPr/>
        </p:nvSpPr>
        <p:spPr>
          <a:xfrm>
            <a:off x="7061200" y="1197259"/>
            <a:ext cx="1938930"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CONS</a:t>
            </a:r>
            <a:endParaRPr lang="en-US" sz="4000" kern="100" spc="300" dirty="0">
              <a:solidFill>
                <a:srgbClr val="7C819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1" name="Graphic 3" descr="Badge Cross with solid fill">
            <a:extLst>
              <a:ext uri="{FF2B5EF4-FFF2-40B4-BE49-F238E27FC236}">
                <a16:creationId xmlns:a16="http://schemas.microsoft.com/office/drawing/2014/main" id="{DCBB1967-A9A3-0D14-B296-A88D6D39A81E}"/>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Tick1 with solid fill">
            <a:extLst>
              <a:ext uri="{FF2B5EF4-FFF2-40B4-BE49-F238E27FC236}">
                <a16:creationId xmlns:a16="http://schemas.microsoft.com/office/drawing/2014/main" id="{C914F3F8-98C3-5E35-1A46-4C0DCA7FE520}"/>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Cross with solid fill">
            <a:extLst>
              <a:ext uri="{FF2B5EF4-FFF2-40B4-BE49-F238E27FC236}">
                <a16:creationId xmlns:a16="http://schemas.microsoft.com/office/drawing/2014/main" id="{2CEA8BF5-07B0-BFA2-D944-A100472994DB}"/>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Tick1 with solid fill">
            <a:extLst>
              <a:ext uri="{FF2B5EF4-FFF2-40B4-BE49-F238E27FC236}">
                <a16:creationId xmlns:a16="http://schemas.microsoft.com/office/drawing/2014/main" id="{07683571-51BE-DA50-D525-2E9601354613}"/>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CEFB16EB-7C42-30F9-5B85-659FEC0A63F2}"/>
              </a:ext>
            </a:extLst>
          </p:cNvPr>
          <p:cNvSpPr txBox="1"/>
          <p:nvPr/>
        </p:nvSpPr>
        <p:spPr>
          <a:xfrm>
            <a:off x="595891" y="1992397"/>
            <a:ext cx="4937760" cy="1061829"/>
          </a:xfrm>
          <a:prstGeom prst="rect">
            <a:avLst/>
          </a:prstGeom>
          <a:noFill/>
        </p:spPr>
        <p:txBody>
          <a:bodyPr wrap="square">
            <a:spAutoFit/>
          </a:bodyPr>
          <a:lstStyle/>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Pro One</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Pro Two</a:t>
            </a:r>
          </a:p>
          <a:p>
            <a:pPr marL="342900" indent="-342900">
              <a:spcAft>
                <a:spcPts val="900"/>
              </a:spcAft>
              <a:buClr>
                <a:srgbClr val="419FA0"/>
              </a:buClr>
              <a:buSzPct val="110000"/>
              <a:buFont typeface="+mj-lt"/>
              <a:buAutoNum type="arabicPeriod"/>
            </a:pPr>
            <a:r>
              <a:rPr lang="en-US" sz="1600" dirty="0">
                <a:latin typeface="Century Gothic" panose="020B0502020202020204" pitchFamily="34" charset="0"/>
              </a:rPr>
              <a:t>Etc.</a:t>
            </a:r>
          </a:p>
        </p:txBody>
      </p:sp>
      <p:sp>
        <p:nvSpPr>
          <p:cNvPr id="25" name="TextBox 24">
            <a:extLst>
              <a:ext uri="{FF2B5EF4-FFF2-40B4-BE49-F238E27FC236}">
                <a16:creationId xmlns:a16="http://schemas.microsoft.com/office/drawing/2014/main" id="{473B9B8A-CA5C-0455-9A52-7646FB014150}"/>
              </a:ext>
            </a:extLst>
          </p:cNvPr>
          <p:cNvSpPr txBox="1"/>
          <p:nvPr/>
        </p:nvSpPr>
        <p:spPr>
          <a:xfrm>
            <a:off x="6432494" y="1992397"/>
            <a:ext cx="5516939" cy="1061829"/>
          </a:xfrm>
          <a:prstGeom prst="rect">
            <a:avLst/>
          </a:prstGeom>
          <a:noFill/>
        </p:spPr>
        <p:txBody>
          <a:bodyPr wrap="square">
            <a:spAutoFit/>
          </a:bodyPr>
          <a:lstStyle/>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Con One</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Con Two</a:t>
            </a:r>
          </a:p>
          <a:p>
            <a:pPr marL="342900" indent="-342900">
              <a:spcAft>
                <a:spcPts val="900"/>
              </a:spcAft>
              <a:buClr>
                <a:srgbClr val="6878A5"/>
              </a:buClr>
              <a:buSzPct val="110000"/>
              <a:buFont typeface="+mj-lt"/>
              <a:buAutoNum type="arabicPeriod"/>
            </a:pPr>
            <a:r>
              <a:rPr lang="en-US" sz="1600" dirty="0">
                <a:latin typeface="Century Gothic" panose="020B0502020202020204" pitchFamily="34" charset="0"/>
              </a:rPr>
              <a:t>Etc.</a:t>
            </a:r>
          </a:p>
        </p:txBody>
      </p:sp>
    </p:spTree>
    <p:extLst>
      <p:ext uri="{BB962C8B-B14F-4D97-AF65-F5344CB8AC3E}">
        <p14:creationId xmlns:p14="http://schemas.microsoft.com/office/powerpoint/2010/main" val="296990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9756</TotalTime>
  <Words>429</Words>
  <Application>Microsoft Macintosh PowerPoint</Application>
  <PresentationFormat>Widescreen</PresentationFormat>
  <Paragraphs>36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129</cp:revision>
  <cp:lastPrinted>2020-08-31T22:23:58Z</cp:lastPrinted>
  <dcterms:created xsi:type="dcterms:W3CDTF">2021-07-07T23:54:57Z</dcterms:created>
  <dcterms:modified xsi:type="dcterms:W3CDTF">2024-02-15T23:35:44Z</dcterms:modified>
</cp:coreProperties>
</file>