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42" r:id="rId2"/>
    <p:sldId id="355" r:id="rId3"/>
    <p:sldId id="354"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E1A8"/>
    <a:srgbClr val="DCF8EB"/>
    <a:srgbClr val="CBD6B5"/>
    <a:srgbClr val="9CA58C"/>
    <a:srgbClr val="EBD9B6"/>
    <a:srgbClr val="0098C6"/>
    <a:srgbClr val="66BBCC"/>
    <a:srgbClr val="654105"/>
    <a:srgbClr val="7C5008"/>
    <a:srgbClr val="02B9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30D63A-7AA4-4161-92C8-1EEEB81B3B7A}" v="3" dt="2024-05-12T22:56:15.9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8" d="100"/>
          <a:sy n="128" d="100"/>
        </p:scale>
        <p:origin x="560"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4830D63A-7AA4-4161-92C8-1EEEB81B3B7A}"/>
    <pc:docChg chg="undo custSel modSld">
      <pc:chgData name="Bess Dunlevy" userId="dd4b9a8537dbe9d0" providerId="LiveId" clId="{4830D63A-7AA4-4161-92C8-1EEEB81B3B7A}" dt="2024-05-12T22:56:15.475" v="17" actId="14100"/>
      <pc:docMkLst>
        <pc:docMk/>
      </pc:docMkLst>
      <pc:sldChg chg="modSp mod">
        <pc:chgData name="Bess Dunlevy" userId="dd4b9a8537dbe9d0" providerId="LiveId" clId="{4830D63A-7AA4-4161-92C8-1EEEB81B3B7A}" dt="2024-05-12T22:55:08.210" v="2" actId="1076"/>
        <pc:sldMkLst>
          <pc:docMk/>
          <pc:sldMk cId="1508588292" sldId="342"/>
        </pc:sldMkLst>
        <pc:picChg chg="mod">
          <ac:chgData name="Bess Dunlevy" userId="dd4b9a8537dbe9d0" providerId="LiveId" clId="{4830D63A-7AA4-4161-92C8-1EEEB81B3B7A}" dt="2024-05-12T22:55:08.210" v="2" actId="1076"/>
          <ac:picMkLst>
            <pc:docMk/>
            <pc:sldMk cId="1508588292" sldId="342"/>
            <ac:picMk id="4" creationId="{4AEB8225-3AA8-AF48-AD51-3F5F53316D6B}"/>
          </ac:picMkLst>
        </pc:picChg>
      </pc:sldChg>
      <pc:sldChg chg="addSp delSp modSp mod">
        <pc:chgData name="Bess Dunlevy" userId="dd4b9a8537dbe9d0" providerId="LiveId" clId="{4830D63A-7AA4-4161-92C8-1EEEB81B3B7A}" dt="2024-05-12T22:56:15.475" v="17" actId="14100"/>
        <pc:sldMkLst>
          <pc:docMk/>
          <pc:sldMk cId="2174565520" sldId="354"/>
        </pc:sldMkLst>
        <pc:spChg chg="mod">
          <ac:chgData name="Bess Dunlevy" userId="dd4b9a8537dbe9d0" providerId="LiveId" clId="{4830D63A-7AA4-4161-92C8-1EEEB81B3B7A}" dt="2024-05-12T22:56:14.555" v="14" actId="1076"/>
          <ac:spMkLst>
            <pc:docMk/>
            <pc:sldMk cId="2174565520" sldId="354"/>
            <ac:spMk id="8" creationId="{3AC18922-3942-FC52-CD4E-FD3E98F46EBF}"/>
          </ac:spMkLst>
        </pc:spChg>
        <pc:spChg chg="add mod">
          <ac:chgData name="Bess Dunlevy" userId="dd4b9a8537dbe9d0" providerId="LiveId" clId="{4830D63A-7AA4-4161-92C8-1EEEB81B3B7A}" dt="2024-05-12T22:56:15.475" v="17" actId="14100"/>
          <ac:spMkLst>
            <pc:docMk/>
            <pc:sldMk cId="2174565520" sldId="354"/>
            <ac:spMk id="9" creationId="{D555F7E0-7105-A001-F5B5-D7A9C4ADC07C}"/>
          </ac:spMkLst>
        </pc:spChg>
        <pc:spChg chg="mod">
          <ac:chgData name="Bess Dunlevy" userId="dd4b9a8537dbe9d0" providerId="LiveId" clId="{4830D63A-7AA4-4161-92C8-1EEEB81B3B7A}" dt="2024-05-12T22:56:14.555" v="14" actId="1076"/>
          <ac:spMkLst>
            <pc:docMk/>
            <pc:sldMk cId="2174565520" sldId="354"/>
            <ac:spMk id="12" creationId="{003FEF2B-184F-ABA7-A6D9-E2354D84C98D}"/>
          </ac:spMkLst>
        </pc:spChg>
        <pc:spChg chg="mod">
          <ac:chgData name="Bess Dunlevy" userId="dd4b9a8537dbe9d0" providerId="LiveId" clId="{4830D63A-7AA4-4161-92C8-1EEEB81B3B7A}" dt="2024-05-12T22:56:14.555" v="14" actId="1076"/>
          <ac:spMkLst>
            <pc:docMk/>
            <pc:sldMk cId="2174565520" sldId="354"/>
            <ac:spMk id="13" creationId="{A825783D-9F82-4A27-7C49-C0DF23583FE3}"/>
          </ac:spMkLst>
        </pc:spChg>
        <pc:spChg chg="mod">
          <ac:chgData name="Bess Dunlevy" userId="dd4b9a8537dbe9d0" providerId="LiveId" clId="{4830D63A-7AA4-4161-92C8-1EEEB81B3B7A}" dt="2024-05-12T22:56:14.178" v="13" actId="1076"/>
          <ac:spMkLst>
            <pc:docMk/>
            <pc:sldMk cId="2174565520" sldId="354"/>
            <ac:spMk id="14" creationId="{4CD779A3-784E-0C8A-E703-D98A6185657B}"/>
          </ac:spMkLst>
        </pc:spChg>
        <pc:spChg chg="mod">
          <ac:chgData name="Bess Dunlevy" userId="dd4b9a8537dbe9d0" providerId="LiveId" clId="{4830D63A-7AA4-4161-92C8-1EEEB81B3B7A}" dt="2024-05-12T22:56:14.178" v="13" actId="1076"/>
          <ac:spMkLst>
            <pc:docMk/>
            <pc:sldMk cId="2174565520" sldId="354"/>
            <ac:spMk id="15" creationId="{4382085B-D80F-85FA-D571-AAEE3FE515B3}"/>
          </ac:spMkLst>
        </pc:spChg>
        <pc:spChg chg="mod">
          <ac:chgData name="Bess Dunlevy" userId="dd4b9a8537dbe9d0" providerId="LiveId" clId="{4830D63A-7AA4-4161-92C8-1EEEB81B3B7A}" dt="2024-05-12T22:55:15.916" v="3" actId="1076"/>
          <ac:spMkLst>
            <pc:docMk/>
            <pc:sldMk cId="2174565520" sldId="354"/>
            <ac:spMk id="19" creationId="{FBBC6D2F-26D6-90ED-B91B-46AE12C5EF4F}"/>
          </ac:spMkLst>
        </pc:spChg>
        <pc:spChg chg="mod">
          <ac:chgData name="Bess Dunlevy" userId="dd4b9a8537dbe9d0" providerId="LiveId" clId="{4830D63A-7AA4-4161-92C8-1EEEB81B3B7A}" dt="2024-05-12T22:55:18.267" v="4" actId="1076"/>
          <ac:spMkLst>
            <pc:docMk/>
            <pc:sldMk cId="2174565520" sldId="354"/>
            <ac:spMk id="21" creationId="{A702A280-BC60-A4A0-660B-64659133D79A}"/>
          </ac:spMkLst>
        </pc:spChg>
        <pc:spChg chg="add del">
          <ac:chgData name="Bess Dunlevy" userId="dd4b9a8537dbe9d0" providerId="LiveId" clId="{4830D63A-7AA4-4161-92C8-1EEEB81B3B7A}" dt="2024-05-12T22:56:13.828" v="12" actId="21"/>
          <ac:spMkLst>
            <pc:docMk/>
            <pc:sldMk cId="2174565520" sldId="354"/>
            <ac:spMk id="31" creationId="{C6C900EF-98C1-3F6F-1C9D-345377ACA55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5/31/24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5/31/24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5/31/24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5/31/24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5/31/24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5/31/24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5/31/24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5/31/24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5/31/24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5/31/24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2073&amp;utm_source=template-powerpoint&amp;utm_medium=content&amp;utm_campaign=Strategic+Plan+Progress+Review-powerpoint-12073&amp;lpa=Strategic+Plan+Progress+Review+powerpoint+12073"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rcRect/>
          <a:stretch/>
        </p:blipFill>
        <p:spPr>
          <a:xfrm>
            <a:off x="8614665" y="317165"/>
            <a:ext cx="3080030" cy="612603"/>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30997"/>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PowerPoint Strategic Plan Progress Review Template</a:t>
            </a:r>
          </a:p>
        </p:txBody>
      </p:sp>
      <p:sp>
        <p:nvSpPr>
          <p:cNvPr id="3" name="TextBox 2">
            <a:extLst>
              <a:ext uri="{FF2B5EF4-FFF2-40B4-BE49-F238E27FC236}">
                <a16:creationId xmlns:a16="http://schemas.microsoft.com/office/drawing/2014/main" id="{1A76DB7C-FE3B-1B81-FE80-5048FEDFD2B4}"/>
              </a:ext>
            </a:extLst>
          </p:cNvPr>
          <p:cNvSpPr txBox="1"/>
          <p:nvPr/>
        </p:nvSpPr>
        <p:spPr>
          <a:xfrm>
            <a:off x="421290" y="4716379"/>
            <a:ext cx="11586490" cy="1446550"/>
          </a:xfrm>
          <a:prstGeom prst="rect">
            <a:avLst/>
          </a:prstGeom>
          <a:noFill/>
        </p:spPr>
        <p:txBody>
          <a:bodyPr wrap="square">
            <a:spAutoFit/>
          </a:bodyPr>
          <a:lstStyle/>
          <a:p>
            <a:pPr algn="just"/>
            <a:r>
              <a:rPr lang="en-US" sz="2200" b="0" i="0" u="none" strike="noStrike" dirty="0">
                <a:solidFill>
                  <a:schemeClr val="tx1">
                    <a:lumMod val="65000"/>
                    <a:lumOff val="35000"/>
                  </a:schemeClr>
                </a:solidFill>
                <a:effectLst/>
                <a:latin typeface="Century Gothic" panose="020B0502020202020204" pitchFamily="34" charset="0"/>
              </a:rPr>
              <a:t>This single-slide template provides a snapshot of your strategic plan's progress, offering a clear, visual representation of where you stand in implementing your business strategy. It serves as an effective tool for keeping stakeholders informed and engaged throughout the strategic journey.</a:t>
            </a:r>
            <a:endParaRPr lang="en-US" sz="2200" dirty="0">
              <a:solidFill>
                <a:schemeClr val="tx1">
                  <a:lumMod val="65000"/>
                  <a:lumOff val="35000"/>
                </a:schemeClr>
              </a:solidFill>
              <a:latin typeface="Century Gothic" panose="020B0502020202020204" pitchFamily="34" charset="0"/>
            </a:endParaRPr>
          </a:p>
        </p:txBody>
      </p:sp>
      <p:pic>
        <p:nvPicPr>
          <p:cNvPr id="7" name="Picture 6" descr="A diagram of a line with a pin and a line&#10;&#10;Description automatically generated with medium confidence">
            <a:extLst>
              <a:ext uri="{FF2B5EF4-FFF2-40B4-BE49-F238E27FC236}">
                <a16:creationId xmlns:a16="http://schemas.microsoft.com/office/drawing/2014/main" id="{16EEDD69-59A8-FFAC-EF6C-4CAA692DB6C4}"/>
              </a:ext>
            </a:extLst>
          </p:cNvPr>
          <p:cNvPicPr>
            <a:picLocks noChangeAspect="1"/>
          </p:cNvPicPr>
          <p:nvPr/>
        </p:nvPicPr>
        <p:blipFill>
          <a:blip r:embed="rId5"/>
          <a:stretch>
            <a:fillRect/>
          </a:stretch>
        </p:blipFill>
        <p:spPr>
          <a:xfrm>
            <a:off x="421290" y="1709535"/>
            <a:ext cx="11273405" cy="2674383"/>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75D584-ADB6-783E-DDF5-DC19200BAEAC}"/>
              </a:ext>
            </a:extLst>
          </p:cNvPr>
          <p:cNvSpPr/>
          <p:nvPr/>
        </p:nvSpPr>
        <p:spPr>
          <a:xfrm>
            <a:off x="0" y="0"/>
            <a:ext cx="796670" cy="6858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5AC76F3-474E-AEA2-D17D-E1338018AD9A}"/>
              </a:ext>
            </a:extLst>
          </p:cNvPr>
          <p:cNvSpPr/>
          <p:nvPr/>
        </p:nvSpPr>
        <p:spPr>
          <a:xfrm>
            <a:off x="887165" y="0"/>
            <a:ext cx="408235" cy="68580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3AD25BA-3CBA-BF51-784B-CFDCAEC79A24}"/>
              </a:ext>
            </a:extLst>
          </p:cNvPr>
          <p:cNvSpPr/>
          <p:nvPr/>
        </p:nvSpPr>
        <p:spPr>
          <a:xfrm>
            <a:off x="1385895" y="0"/>
            <a:ext cx="195255" cy="685799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514C5C7F-A50A-20EB-3603-C42B870F421C}"/>
              </a:ext>
            </a:extLst>
          </p:cNvPr>
          <p:cNvSpPr txBox="1"/>
          <p:nvPr/>
        </p:nvSpPr>
        <p:spPr>
          <a:xfrm>
            <a:off x="1671645" y="175158"/>
            <a:ext cx="7129051" cy="523220"/>
          </a:xfrm>
          <a:prstGeom prst="rect">
            <a:avLst/>
          </a:prstGeom>
          <a:noFill/>
        </p:spPr>
        <p:txBody>
          <a:bodyPr wrap="square" rtlCol="0">
            <a:spAutoFit/>
          </a:bodyPr>
          <a:lstStyle/>
          <a:p>
            <a:r>
              <a:rPr lang="en-US" sz="2800" spc="500" dirty="0">
                <a:solidFill>
                  <a:schemeClr val="tx1">
                    <a:lumMod val="65000"/>
                    <a:lumOff val="35000"/>
                  </a:schemeClr>
                </a:solidFill>
                <a:latin typeface="Century Gothic" panose="020B0502020202020204" pitchFamily="34" charset="0"/>
              </a:rPr>
              <a:t>HOW TO USE THIS TEMPLATE</a:t>
            </a:r>
            <a:endParaRPr lang="en-US" sz="1600" spc="500" dirty="0">
              <a:solidFill>
                <a:schemeClr val="tx1">
                  <a:lumMod val="65000"/>
                  <a:lumOff val="35000"/>
                </a:schemeClr>
              </a:solidFill>
              <a:latin typeface="Century Gothic" panose="020B0502020202020204" pitchFamily="34" charset="0"/>
            </a:endParaRPr>
          </a:p>
        </p:txBody>
      </p:sp>
      <p:sp>
        <p:nvSpPr>
          <p:cNvPr id="7" name="TextBox 6">
            <a:extLst>
              <a:ext uri="{FF2B5EF4-FFF2-40B4-BE49-F238E27FC236}">
                <a16:creationId xmlns:a16="http://schemas.microsoft.com/office/drawing/2014/main" id="{5E2310EC-AA31-9EC1-9921-C4FCC2D20FDE}"/>
              </a:ext>
            </a:extLst>
          </p:cNvPr>
          <p:cNvSpPr txBox="1"/>
          <p:nvPr/>
        </p:nvSpPr>
        <p:spPr>
          <a:xfrm>
            <a:off x="1671645" y="999664"/>
            <a:ext cx="452486" cy="523220"/>
          </a:xfrm>
          <a:prstGeom prst="rect">
            <a:avLst/>
          </a:prstGeom>
          <a:noFill/>
        </p:spPr>
        <p:txBody>
          <a:bodyPr wrap="square" rtlCol="0">
            <a:spAutoFit/>
          </a:bodyPr>
          <a:lstStyle/>
          <a:p>
            <a:pPr algn="ctr"/>
            <a:r>
              <a:rPr lang="en-US" sz="2800" b="1" dirty="0">
                <a:solidFill>
                  <a:schemeClr val="tx1">
                    <a:lumMod val="65000"/>
                    <a:lumOff val="35000"/>
                  </a:schemeClr>
                </a:solidFill>
                <a:latin typeface="Century Gothic" panose="020B0502020202020204" pitchFamily="34" charset="0"/>
              </a:rPr>
              <a:t>1</a:t>
            </a:r>
            <a:endParaRPr lang="en-US" sz="1600" b="1" dirty="0">
              <a:solidFill>
                <a:schemeClr val="tx1">
                  <a:lumMod val="65000"/>
                  <a:lumOff val="35000"/>
                </a:schemeClr>
              </a:solidFill>
              <a:latin typeface="Century Gothic" panose="020B0502020202020204" pitchFamily="34" charset="0"/>
            </a:endParaRPr>
          </a:p>
        </p:txBody>
      </p:sp>
      <p:sp>
        <p:nvSpPr>
          <p:cNvPr id="8" name="TextBox 7">
            <a:extLst>
              <a:ext uri="{FF2B5EF4-FFF2-40B4-BE49-F238E27FC236}">
                <a16:creationId xmlns:a16="http://schemas.microsoft.com/office/drawing/2014/main" id="{5D504D80-1140-7244-DA2A-D8473C397E9A}"/>
              </a:ext>
            </a:extLst>
          </p:cNvPr>
          <p:cNvSpPr txBox="1"/>
          <p:nvPr/>
        </p:nvSpPr>
        <p:spPr>
          <a:xfrm>
            <a:off x="1671645" y="2184451"/>
            <a:ext cx="452486" cy="523220"/>
          </a:xfrm>
          <a:prstGeom prst="rect">
            <a:avLst/>
          </a:prstGeom>
          <a:noFill/>
        </p:spPr>
        <p:txBody>
          <a:bodyPr wrap="square" rtlCol="0">
            <a:spAutoFit/>
          </a:bodyPr>
          <a:lstStyle/>
          <a:p>
            <a:pPr algn="ctr"/>
            <a:r>
              <a:rPr lang="en-US" sz="2800" b="1" dirty="0">
                <a:solidFill>
                  <a:schemeClr val="tx1">
                    <a:lumMod val="65000"/>
                    <a:lumOff val="35000"/>
                  </a:schemeClr>
                </a:solidFill>
                <a:latin typeface="Century Gothic" panose="020B0502020202020204" pitchFamily="34" charset="0"/>
              </a:rPr>
              <a:t>2</a:t>
            </a:r>
            <a:endParaRPr lang="en-US" sz="1600" b="1" dirty="0">
              <a:solidFill>
                <a:schemeClr val="tx1">
                  <a:lumMod val="65000"/>
                  <a:lumOff val="35000"/>
                </a:schemeClr>
              </a:solidFill>
              <a:latin typeface="Century Gothic" panose="020B0502020202020204" pitchFamily="34" charset="0"/>
            </a:endParaRPr>
          </a:p>
        </p:txBody>
      </p:sp>
      <p:sp>
        <p:nvSpPr>
          <p:cNvPr id="9" name="TextBox 8">
            <a:extLst>
              <a:ext uri="{FF2B5EF4-FFF2-40B4-BE49-F238E27FC236}">
                <a16:creationId xmlns:a16="http://schemas.microsoft.com/office/drawing/2014/main" id="{AAA17F26-639E-1619-941D-2992EF5244A9}"/>
              </a:ext>
            </a:extLst>
          </p:cNvPr>
          <p:cNvSpPr txBox="1"/>
          <p:nvPr/>
        </p:nvSpPr>
        <p:spPr>
          <a:xfrm>
            <a:off x="1671645" y="3364722"/>
            <a:ext cx="452486" cy="523220"/>
          </a:xfrm>
          <a:prstGeom prst="rect">
            <a:avLst/>
          </a:prstGeom>
          <a:noFill/>
        </p:spPr>
        <p:txBody>
          <a:bodyPr wrap="square" rtlCol="0">
            <a:spAutoFit/>
          </a:bodyPr>
          <a:lstStyle/>
          <a:p>
            <a:pPr algn="ctr"/>
            <a:r>
              <a:rPr lang="en-US" sz="2800" b="1" dirty="0">
                <a:solidFill>
                  <a:schemeClr val="tx1">
                    <a:lumMod val="65000"/>
                    <a:lumOff val="35000"/>
                  </a:schemeClr>
                </a:solidFill>
                <a:latin typeface="Century Gothic" panose="020B0502020202020204" pitchFamily="34" charset="0"/>
              </a:rPr>
              <a:t>3</a:t>
            </a:r>
            <a:endParaRPr lang="en-US" sz="1600" b="1" dirty="0">
              <a:solidFill>
                <a:schemeClr val="tx1">
                  <a:lumMod val="65000"/>
                  <a:lumOff val="35000"/>
                </a:schemeClr>
              </a:solidFill>
              <a:latin typeface="Century Gothic" panose="020B0502020202020204" pitchFamily="34" charset="0"/>
            </a:endParaRPr>
          </a:p>
        </p:txBody>
      </p:sp>
      <p:sp>
        <p:nvSpPr>
          <p:cNvPr id="10" name="TextBox 9">
            <a:extLst>
              <a:ext uri="{FF2B5EF4-FFF2-40B4-BE49-F238E27FC236}">
                <a16:creationId xmlns:a16="http://schemas.microsoft.com/office/drawing/2014/main" id="{1CB37FBB-CE51-9B10-7E6F-B3734A438E99}"/>
              </a:ext>
            </a:extLst>
          </p:cNvPr>
          <p:cNvSpPr txBox="1"/>
          <p:nvPr/>
        </p:nvSpPr>
        <p:spPr>
          <a:xfrm>
            <a:off x="1671645" y="4734584"/>
            <a:ext cx="452486" cy="523220"/>
          </a:xfrm>
          <a:prstGeom prst="rect">
            <a:avLst/>
          </a:prstGeom>
          <a:noFill/>
        </p:spPr>
        <p:txBody>
          <a:bodyPr wrap="square" rtlCol="0">
            <a:spAutoFit/>
          </a:bodyPr>
          <a:lstStyle/>
          <a:p>
            <a:pPr algn="ctr"/>
            <a:r>
              <a:rPr lang="en-US" sz="2800" b="1" dirty="0">
                <a:solidFill>
                  <a:schemeClr val="tx1">
                    <a:lumMod val="65000"/>
                    <a:lumOff val="35000"/>
                  </a:schemeClr>
                </a:solidFill>
                <a:latin typeface="Century Gothic" panose="020B0502020202020204" pitchFamily="34" charset="0"/>
              </a:rPr>
              <a:t>4</a:t>
            </a:r>
            <a:endParaRPr lang="en-US" sz="1600" b="1" dirty="0">
              <a:solidFill>
                <a:schemeClr val="tx1">
                  <a:lumMod val="65000"/>
                  <a:lumOff val="35000"/>
                </a:schemeClr>
              </a:solidFill>
              <a:latin typeface="Century Gothic" panose="020B0502020202020204" pitchFamily="34" charset="0"/>
            </a:endParaRPr>
          </a:p>
        </p:txBody>
      </p:sp>
      <p:sp>
        <p:nvSpPr>
          <p:cNvPr id="11" name="TextBox 10">
            <a:extLst>
              <a:ext uri="{FF2B5EF4-FFF2-40B4-BE49-F238E27FC236}">
                <a16:creationId xmlns:a16="http://schemas.microsoft.com/office/drawing/2014/main" id="{7D6D5D5E-FF93-9918-15F3-7567FC7B3ABB}"/>
              </a:ext>
            </a:extLst>
          </p:cNvPr>
          <p:cNvSpPr txBox="1"/>
          <p:nvPr/>
        </p:nvSpPr>
        <p:spPr>
          <a:xfrm>
            <a:off x="2214626" y="1061219"/>
            <a:ext cx="9562118" cy="461665"/>
          </a:xfrm>
          <a:prstGeom prst="rect">
            <a:avLst/>
          </a:prstGeom>
          <a:noFill/>
        </p:spPr>
        <p:txBody>
          <a:bodyPr wrap="square">
            <a:spAutoFit/>
          </a:bodyPr>
          <a:lstStyle/>
          <a:p>
            <a:pPr rtl="0">
              <a:spcBef>
                <a:spcPts val="0"/>
              </a:spcBef>
              <a:spcAft>
                <a:spcPts val="0"/>
              </a:spcAft>
            </a:pPr>
            <a:r>
              <a:rPr lang="en-US" sz="1200" b="1" i="0" u="none" strike="noStrike" dirty="0">
                <a:solidFill>
                  <a:schemeClr val="tx1">
                    <a:lumMod val="65000"/>
                    <a:lumOff val="35000"/>
                  </a:schemeClr>
                </a:solidFill>
                <a:effectLst/>
                <a:latin typeface="Century Gothic" panose="020B0502020202020204" pitchFamily="34" charset="0"/>
              </a:rPr>
              <a:t>CUSTOMIZE</a:t>
            </a:r>
          </a:p>
          <a:p>
            <a:pPr rtl="0">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Customize the progress meter or bar graphic to reflect your company's branding and strategic plan timeline.</a:t>
            </a:r>
          </a:p>
        </p:txBody>
      </p:sp>
      <p:sp>
        <p:nvSpPr>
          <p:cNvPr id="12" name="TextBox 11">
            <a:extLst>
              <a:ext uri="{FF2B5EF4-FFF2-40B4-BE49-F238E27FC236}">
                <a16:creationId xmlns:a16="http://schemas.microsoft.com/office/drawing/2014/main" id="{9E8288A5-D539-EC4D-0DB0-AC47149B0E61}"/>
              </a:ext>
            </a:extLst>
          </p:cNvPr>
          <p:cNvSpPr txBox="1"/>
          <p:nvPr/>
        </p:nvSpPr>
        <p:spPr>
          <a:xfrm>
            <a:off x="2214626" y="2276240"/>
            <a:ext cx="9634073" cy="461665"/>
          </a:xfrm>
          <a:prstGeom prst="rect">
            <a:avLst/>
          </a:prstGeom>
          <a:noFill/>
        </p:spPr>
        <p:txBody>
          <a:bodyPr wrap="square">
            <a:spAutoFit/>
          </a:bodyPr>
          <a:lstStyle/>
          <a:p>
            <a:pPr rtl="0">
              <a:spcBef>
                <a:spcPts val="0"/>
              </a:spcBef>
              <a:spcAft>
                <a:spcPts val="0"/>
              </a:spcAft>
            </a:pPr>
            <a:r>
              <a:rPr lang="en-US" sz="1200" b="1" i="0" u="none" strike="noStrike" dirty="0">
                <a:solidFill>
                  <a:schemeClr val="tx1">
                    <a:lumMod val="65000"/>
                    <a:lumOff val="35000"/>
                  </a:schemeClr>
                </a:solidFill>
                <a:effectLst/>
                <a:latin typeface="Century Gothic" panose="020B0502020202020204" pitchFamily="34" charset="0"/>
              </a:rPr>
              <a:t>HIGHLIGHT</a:t>
            </a:r>
            <a:endParaRPr lang="en-US" sz="1200" b="1" dirty="0">
              <a:solidFill>
                <a:schemeClr val="tx1">
                  <a:lumMod val="65000"/>
                  <a:lumOff val="35000"/>
                </a:schemeClr>
              </a:solidFill>
              <a:latin typeface="Century Gothic" panose="020B0502020202020204" pitchFamily="34" charset="0"/>
            </a:endParaRPr>
          </a:p>
          <a:p>
            <a:pPr rtl="0">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For each progress milestone, use concise bullet points to list key initiatives and highlight outcomes and insights.</a:t>
            </a:r>
          </a:p>
        </p:txBody>
      </p:sp>
      <p:sp>
        <p:nvSpPr>
          <p:cNvPr id="13" name="TextBox 12">
            <a:extLst>
              <a:ext uri="{FF2B5EF4-FFF2-40B4-BE49-F238E27FC236}">
                <a16:creationId xmlns:a16="http://schemas.microsoft.com/office/drawing/2014/main" id="{2FD3019D-6F0E-A112-01F6-9AA6F5215B25}"/>
              </a:ext>
            </a:extLst>
          </p:cNvPr>
          <p:cNvSpPr txBox="1"/>
          <p:nvPr/>
        </p:nvSpPr>
        <p:spPr>
          <a:xfrm>
            <a:off x="2214626" y="3396452"/>
            <a:ext cx="9412692" cy="646331"/>
          </a:xfrm>
          <a:prstGeom prst="rect">
            <a:avLst/>
          </a:prstGeom>
          <a:noFill/>
        </p:spPr>
        <p:txBody>
          <a:bodyPr wrap="square">
            <a:spAutoFit/>
          </a:bodyPr>
          <a:lstStyle/>
          <a:p>
            <a:pPr rtl="0">
              <a:spcBef>
                <a:spcPts val="0"/>
              </a:spcBef>
              <a:spcAft>
                <a:spcPts val="0"/>
              </a:spcAft>
            </a:pPr>
            <a:r>
              <a:rPr lang="en-US" sz="1200" b="1" dirty="0">
                <a:solidFill>
                  <a:schemeClr val="tx1">
                    <a:lumMod val="65000"/>
                    <a:lumOff val="35000"/>
                  </a:schemeClr>
                </a:solidFill>
                <a:latin typeface="Century Gothic" panose="020B0502020202020204" pitchFamily="34" charset="0"/>
              </a:rPr>
              <a:t>ILLUSTRATE</a:t>
            </a:r>
          </a:p>
          <a:p>
            <a:pPr rtl="0">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Use icons or visual cues to represent different types of activities, such as a checkmark for completed actions and an arrow for ongoing projects.</a:t>
            </a:r>
          </a:p>
        </p:txBody>
      </p:sp>
      <p:sp>
        <p:nvSpPr>
          <p:cNvPr id="14" name="TextBox 13">
            <a:extLst>
              <a:ext uri="{FF2B5EF4-FFF2-40B4-BE49-F238E27FC236}">
                <a16:creationId xmlns:a16="http://schemas.microsoft.com/office/drawing/2014/main" id="{AA4A0D2C-50E0-F540-488C-E4C641AC5701}"/>
              </a:ext>
            </a:extLst>
          </p:cNvPr>
          <p:cNvSpPr txBox="1"/>
          <p:nvPr/>
        </p:nvSpPr>
        <p:spPr>
          <a:xfrm>
            <a:off x="2214626" y="4796139"/>
            <a:ext cx="9634073" cy="461665"/>
          </a:xfrm>
          <a:prstGeom prst="rect">
            <a:avLst/>
          </a:prstGeom>
          <a:noFill/>
        </p:spPr>
        <p:txBody>
          <a:bodyPr wrap="square">
            <a:spAutoFit/>
          </a:bodyPr>
          <a:lstStyle/>
          <a:p>
            <a:pPr rtl="0">
              <a:spcBef>
                <a:spcPts val="0"/>
              </a:spcBef>
              <a:spcAft>
                <a:spcPts val="0"/>
              </a:spcAft>
            </a:pPr>
            <a:r>
              <a:rPr lang="en-US" sz="1200" b="1" i="0" u="none" strike="noStrike" dirty="0">
                <a:solidFill>
                  <a:schemeClr val="tx1">
                    <a:lumMod val="65000"/>
                    <a:lumOff val="35000"/>
                  </a:schemeClr>
                </a:solidFill>
                <a:effectLst/>
                <a:latin typeface="Century Gothic" panose="020B0502020202020204" pitchFamily="34" charset="0"/>
              </a:rPr>
              <a:t>PERSONALIZE</a:t>
            </a:r>
            <a:endParaRPr lang="en-US" sz="1200" b="1" dirty="0">
              <a:solidFill>
                <a:schemeClr val="tx1">
                  <a:lumMod val="65000"/>
                  <a:lumOff val="35000"/>
                </a:schemeClr>
              </a:solidFill>
              <a:latin typeface="Century Gothic" panose="020B0502020202020204" pitchFamily="34" charset="0"/>
            </a:endParaRPr>
          </a:p>
          <a:p>
            <a:pPr rtl="0">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Incorporate brief testimonials or quotes from team members or stakeholders to add a personal touch to the progress review.</a:t>
            </a:r>
            <a:endParaRPr lang="en-US" sz="1200" dirty="0">
              <a:solidFill>
                <a:schemeClr val="tx1">
                  <a:lumMod val="65000"/>
                  <a:lumOff val="35000"/>
                </a:schemeClr>
              </a:solidFill>
              <a:effectLst/>
              <a:latin typeface="Century Gothic" panose="020B0502020202020204" pitchFamily="34" charset="0"/>
            </a:endParaRPr>
          </a:p>
        </p:txBody>
      </p:sp>
      <p:pic>
        <p:nvPicPr>
          <p:cNvPr id="15" name="Graphic 14" descr="Pin with solid fill">
            <a:extLst>
              <a:ext uri="{FF2B5EF4-FFF2-40B4-BE49-F238E27FC236}">
                <a16:creationId xmlns:a16="http://schemas.microsoft.com/office/drawing/2014/main" id="{0DA6ED29-FCDF-37F6-7F19-9AF21815A1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214633">
            <a:off x="10997911" y="45769"/>
            <a:ext cx="1163579" cy="1163579"/>
          </a:xfrm>
          <a:prstGeom prst="rect">
            <a:avLst/>
          </a:prstGeom>
        </p:spPr>
      </p:pic>
    </p:spTree>
    <p:extLst>
      <p:ext uri="{BB962C8B-B14F-4D97-AF65-F5344CB8AC3E}">
        <p14:creationId xmlns:p14="http://schemas.microsoft.com/office/powerpoint/2010/main" val="2461291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848D85-58ED-7BAA-82DC-920EADFB290A}"/>
              </a:ext>
            </a:extLst>
          </p:cNvPr>
          <p:cNvSpPr/>
          <p:nvPr/>
        </p:nvSpPr>
        <p:spPr>
          <a:xfrm>
            <a:off x="1547446" y="1875897"/>
            <a:ext cx="9154049" cy="77875"/>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3857C1F-17EF-EF90-39ED-E5D9734F313A}"/>
              </a:ext>
            </a:extLst>
          </p:cNvPr>
          <p:cNvSpPr/>
          <p:nvPr/>
        </p:nvSpPr>
        <p:spPr>
          <a:xfrm>
            <a:off x="944546" y="1461402"/>
            <a:ext cx="914400" cy="914400"/>
          </a:xfrm>
          <a:prstGeom prst="ellipse">
            <a:avLst/>
          </a:prstGeom>
          <a:solidFill>
            <a:schemeClr val="bg1">
              <a:lumMod val="95000"/>
            </a:schemeClr>
          </a:solidFill>
          <a:ln w="28575">
            <a:solidFill>
              <a:schemeClr val="tx1">
                <a:lumMod val="65000"/>
                <a:lumOff val="35000"/>
              </a:schemeClr>
            </a:solidFill>
          </a:ln>
          <a:effectLst>
            <a:innerShdw blurRad="63500" dist="50800" dir="54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7233C97E-CA43-027C-E3F0-66B3B29AB26E}"/>
              </a:ext>
            </a:extLst>
          </p:cNvPr>
          <p:cNvSpPr/>
          <p:nvPr/>
        </p:nvSpPr>
        <p:spPr>
          <a:xfrm>
            <a:off x="3207100" y="1461402"/>
            <a:ext cx="914400" cy="914400"/>
          </a:xfrm>
          <a:prstGeom prst="ellipse">
            <a:avLst/>
          </a:prstGeom>
          <a:solidFill>
            <a:schemeClr val="accent5">
              <a:lumMod val="20000"/>
              <a:lumOff val="80000"/>
            </a:schemeClr>
          </a:solidFill>
          <a:ln w="28575">
            <a:solidFill>
              <a:schemeClr val="tx1">
                <a:lumMod val="65000"/>
                <a:lumOff val="35000"/>
              </a:schemeClr>
            </a:solidFill>
          </a:ln>
          <a:effectLst>
            <a:innerShdw blurRad="63500" dist="50800" dir="54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74349D0B-9BDA-D46B-E2F3-3AC85E891A94}"/>
              </a:ext>
            </a:extLst>
          </p:cNvPr>
          <p:cNvSpPr/>
          <p:nvPr/>
        </p:nvSpPr>
        <p:spPr>
          <a:xfrm>
            <a:off x="5508175" y="1461402"/>
            <a:ext cx="914400" cy="914400"/>
          </a:xfrm>
          <a:prstGeom prst="ellipse">
            <a:avLst/>
          </a:prstGeom>
          <a:solidFill>
            <a:srgbClr val="DCF8EB"/>
          </a:solidFill>
          <a:ln w="28575">
            <a:solidFill>
              <a:schemeClr val="tx1">
                <a:lumMod val="65000"/>
                <a:lumOff val="35000"/>
              </a:schemeClr>
            </a:solidFill>
          </a:ln>
          <a:effectLst>
            <a:innerShdw blurRad="63500" dist="50800" dir="54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7975A7B-AD49-B330-68B0-F99EFB537B4B}"/>
              </a:ext>
            </a:extLst>
          </p:cNvPr>
          <p:cNvSpPr/>
          <p:nvPr/>
        </p:nvSpPr>
        <p:spPr>
          <a:xfrm>
            <a:off x="7697039" y="1461402"/>
            <a:ext cx="914400" cy="914400"/>
          </a:xfrm>
          <a:prstGeom prst="ellipse">
            <a:avLst/>
          </a:prstGeom>
          <a:solidFill>
            <a:schemeClr val="accent6">
              <a:lumMod val="20000"/>
              <a:lumOff val="80000"/>
            </a:schemeClr>
          </a:solidFill>
          <a:ln w="28575">
            <a:solidFill>
              <a:schemeClr val="tx1">
                <a:lumMod val="65000"/>
                <a:lumOff val="35000"/>
              </a:schemeClr>
            </a:solidFill>
          </a:ln>
          <a:effectLst>
            <a:innerShdw blurRad="63500" dist="50800" dir="54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5189140-DCCC-66D9-97A7-EC131B9576C9}"/>
              </a:ext>
            </a:extLst>
          </p:cNvPr>
          <p:cNvSpPr/>
          <p:nvPr/>
        </p:nvSpPr>
        <p:spPr>
          <a:xfrm>
            <a:off x="10086027" y="1461402"/>
            <a:ext cx="914400" cy="914400"/>
          </a:xfrm>
          <a:prstGeom prst="ellipse">
            <a:avLst/>
          </a:prstGeom>
          <a:solidFill>
            <a:schemeClr val="accent1">
              <a:lumMod val="20000"/>
              <a:lumOff val="80000"/>
            </a:schemeClr>
          </a:solidFill>
          <a:ln w="28575">
            <a:solidFill>
              <a:schemeClr val="tx1">
                <a:lumMod val="65000"/>
                <a:lumOff val="35000"/>
              </a:schemeClr>
            </a:solidFill>
          </a:ln>
          <a:effectLst>
            <a:innerShdw blurRad="63500" dist="50800" dir="54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C18922-3942-FC52-CD4E-FD3E98F46EBF}"/>
              </a:ext>
            </a:extLst>
          </p:cNvPr>
          <p:cNvSpPr txBox="1"/>
          <p:nvPr/>
        </p:nvSpPr>
        <p:spPr>
          <a:xfrm>
            <a:off x="854110" y="466058"/>
            <a:ext cx="1245996" cy="738664"/>
          </a:xfrm>
          <a:prstGeom prst="rect">
            <a:avLst/>
          </a:prstGeom>
          <a:noFill/>
        </p:spPr>
        <p:txBody>
          <a:bodyPr wrap="square" rtlCol="0">
            <a:spAutoFit/>
          </a:bodyPr>
          <a:lstStyle/>
          <a:p>
            <a:pPr algn="ctr"/>
            <a:r>
              <a:rPr lang="en-US" sz="4200" b="1" dirty="0">
                <a:solidFill>
                  <a:schemeClr val="tx1">
                    <a:lumMod val="65000"/>
                    <a:lumOff val="35000"/>
                  </a:schemeClr>
                </a:solidFill>
                <a:latin typeface="Century Gothic" panose="020B0502020202020204" pitchFamily="34" charset="0"/>
              </a:rPr>
              <a:t>0%</a:t>
            </a:r>
          </a:p>
        </p:txBody>
      </p:sp>
      <p:sp>
        <p:nvSpPr>
          <p:cNvPr id="12" name="TextBox 11">
            <a:extLst>
              <a:ext uri="{FF2B5EF4-FFF2-40B4-BE49-F238E27FC236}">
                <a16:creationId xmlns:a16="http://schemas.microsoft.com/office/drawing/2014/main" id="{003FEF2B-184F-ABA7-A6D9-E2354D84C98D}"/>
              </a:ext>
            </a:extLst>
          </p:cNvPr>
          <p:cNvSpPr txBox="1"/>
          <p:nvPr/>
        </p:nvSpPr>
        <p:spPr>
          <a:xfrm>
            <a:off x="3170254" y="435131"/>
            <a:ext cx="1245996" cy="738664"/>
          </a:xfrm>
          <a:prstGeom prst="rect">
            <a:avLst/>
          </a:prstGeom>
          <a:noFill/>
        </p:spPr>
        <p:txBody>
          <a:bodyPr wrap="square" rtlCol="0">
            <a:spAutoFit/>
          </a:bodyPr>
          <a:lstStyle/>
          <a:p>
            <a:pPr algn="ctr"/>
            <a:r>
              <a:rPr lang="en-US" sz="4200" b="1" dirty="0">
                <a:solidFill>
                  <a:schemeClr val="tx1">
                    <a:lumMod val="65000"/>
                    <a:lumOff val="35000"/>
                  </a:schemeClr>
                </a:solidFill>
                <a:latin typeface="Century Gothic" panose="020B0502020202020204" pitchFamily="34" charset="0"/>
              </a:rPr>
              <a:t>25%</a:t>
            </a:r>
          </a:p>
        </p:txBody>
      </p:sp>
      <p:sp>
        <p:nvSpPr>
          <p:cNvPr id="13" name="TextBox 12">
            <a:extLst>
              <a:ext uri="{FF2B5EF4-FFF2-40B4-BE49-F238E27FC236}">
                <a16:creationId xmlns:a16="http://schemas.microsoft.com/office/drawing/2014/main" id="{A825783D-9F82-4A27-7C49-C0DF23583FE3}"/>
              </a:ext>
            </a:extLst>
          </p:cNvPr>
          <p:cNvSpPr txBox="1"/>
          <p:nvPr/>
        </p:nvSpPr>
        <p:spPr>
          <a:xfrm>
            <a:off x="5431136" y="466058"/>
            <a:ext cx="1245996" cy="738664"/>
          </a:xfrm>
          <a:prstGeom prst="rect">
            <a:avLst/>
          </a:prstGeom>
          <a:noFill/>
        </p:spPr>
        <p:txBody>
          <a:bodyPr wrap="square" rtlCol="0">
            <a:spAutoFit/>
          </a:bodyPr>
          <a:lstStyle/>
          <a:p>
            <a:pPr algn="ctr"/>
            <a:r>
              <a:rPr lang="en-US" sz="4200" b="1" dirty="0">
                <a:solidFill>
                  <a:schemeClr val="tx1">
                    <a:lumMod val="65000"/>
                    <a:lumOff val="35000"/>
                  </a:schemeClr>
                </a:solidFill>
                <a:latin typeface="Century Gothic" panose="020B0502020202020204" pitchFamily="34" charset="0"/>
              </a:rPr>
              <a:t>50%</a:t>
            </a:r>
          </a:p>
        </p:txBody>
      </p:sp>
      <p:sp>
        <p:nvSpPr>
          <p:cNvPr id="14" name="TextBox 13">
            <a:extLst>
              <a:ext uri="{FF2B5EF4-FFF2-40B4-BE49-F238E27FC236}">
                <a16:creationId xmlns:a16="http://schemas.microsoft.com/office/drawing/2014/main" id="{4CD779A3-784E-0C8A-E703-D98A6185657B}"/>
              </a:ext>
            </a:extLst>
          </p:cNvPr>
          <p:cNvSpPr txBox="1"/>
          <p:nvPr/>
        </p:nvSpPr>
        <p:spPr>
          <a:xfrm>
            <a:off x="7544638" y="435131"/>
            <a:ext cx="1245996" cy="738664"/>
          </a:xfrm>
          <a:prstGeom prst="rect">
            <a:avLst/>
          </a:prstGeom>
          <a:noFill/>
        </p:spPr>
        <p:txBody>
          <a:bodyPr wrap="square" rtlCol="0">
            <a:spAutoFit/>
          </a:bodyPr>
          <a:lstStyle/>
          <a:p>
            <a:pPr algn="ctr"/>
            <a:r>
              <a:rPr lang="en-US" sz="4200" b="1" dirty="0">
                <a:solidFill>
                  <a:schemeClr val="tx1">
                    <a:lumMod val="65000"/>
                    <a:lumOff val="35000"/>
                  </a:schemeClr>
                </a:solidFill>
                <a:latin typeface="Century Gothic" panose="020B0502020202020204" pitchFamily="34" charset="0"/>
              </a:rPr>
              <a:t>75%</a:t>
            </a:r>
          </a:p>
        </p:txBody>
      </p:sp>
      <p:sp>
        <p:nvSpPr>
          <p:cNvPr id="15" name="TextBox 14">
            <a:extLst>
              <a:ext uri="{FF2B5EF4-FFF2-40B4-BE49-F238E27FC236}">
                <a16:creationId xmlns:a16="http://schemas.microsoft.com/office/drawing/2014/main" id="{4382085B-D80F-85FA-D571-AAEE3FE515B3}"/>
              </a:ext>
            </a:extLst>
          </p:cNvPr>
          <p:cNvSpPr txBox="1"/>
          <p:nvPr/>
        </p:nvSpPr>
        <p:spPr>
          <a:xfrm>
            <a:off x="9658140" y="413470"/>
            <a:ext cx="1791956" cy="738664"/>
          </a:xfrm>
          <a:prstGeom prst="rect">
            <a:avLst/>
          </a:prstGeom>
          <a:noFill/>
        </p:spPr>
        <p:txBody>
          <a:bodyPr wrap="square" rtlCol="0">
            <a:spAutoFit/>
          </a:bodyPr>
          <a:lstStyle/>
          <a:p>
            <a:pPr algn="ctr"/>
            <a:r>
              <a:rPr lang="en-US" sz="4200" b="1" dirty="0">
                <a:solidFill>
                  <a:schemeClr val="tx1">
                    <a:lumMod val="65000"/>
                    <a:lumOff val="35000"/>
                  </a:schemeClr>
                </a:solidFill>
                <a:latin typeface="Century Gothic" panose="020B0502020202020204" pitchFamily="34" charset="0"/>
              </a:rPr>
              <a:t>100%</a:t>
            </a:r>
          </a:p>
        </p:txBody>
      </p:sp>
      <p:cxnSp>
        <p:nvCxnSpPr>
          <p:cNvPr id="17" name="Straight Connector 16">
            <a:extLst>
              <a:ext uri="{FF2B5EF4-FFF2-40B4-BE49-F238E27FC236}">
                <a16:creationId xmlns:a16="http://schemas.microsoft.com/office/drawing/2014/main" id="{263915F6-4C76-1220-6D3F-A76715AD9887}"/>
              </a:ext>
            </a:extLst>
          </p:cNvPr>
          <p:cNvCxnSpPr/>
          <p:nvPr/>
        </p:nvCxnSpPr>
        <p:spPr>
          <a:xfrm>
            <a:off x="1401746" y="2506431"/>
            <a:ext cx="0" cy="663191"/>
          </a:xfrm>
          <a:prstGeom prst="line">
            <a:avLst/>
          </a:prstGeom>
          <a:ln w="190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BBC6D2F-26D6-90ED-B91B-46AE12C5EF4F}"/>
              </a:ext>
            </a:extLst>
          </p:cNvPr>
          <p:cNvSpPr txBox="1"/>
          <p:nvPr/>
        </p:nvSpPr>
        <p:spPr>
          <a:xfrm>
            <a:off x="406544" y="3238832"/>
            <a:ext cx="1988106" cy="769441"/>
          </a:xfrm>
          <a:prstGeom prst="rect">
            <a:avLst/>
          </a:prstGeom>
          <a:noFill/>
        </p:spPr>
        <p:txBody>
          <a:bodyPr wrap="square">
            <a:spAutoFit/>
          </a:bodyPr>
          <a:lstStyle/>
          <a:p>
            <a:pPr algn="ctr"/>
            <a:r>
              <a:rPr lang="en-US" sz="2200" b="1" i="0" u="none" strike="noStrike" dirty="0">
                <a:solidFill>
                  <a:schemeClr val="tx1">
                    <a:lumMod val="65000"/>
                    <a:lumOff val="35000"/>
                  </a:schemeClr>
                </a:solidFill>
                <a:effectLst/>
                <a:latin typeface="Century Gothic" panose="020B0502020202020204" pitchFamily="34" charset="0"/>
              </a:rPr>
              <a:t>Planning Stage</a:t>
            </a:r>
            <a:endParaRPr lang="en-US" sz="2200" b="1" dirty="0">
              <a:solidFill>
                <a:schemeClr val="tx1">
                  <a:lumMod val="65000"/>
                  <a:lumOff val="35000"/>
                </a:schemeClr>
              </a:solidFill>
              <a:latin typeface="Century Gothic" panose="020B0502020202020204" pitchFamily="34" charset="0"/>
            </a:endParaRPr>
          </a:p>
        </p:txBody>
      </p:sp>
      <p:sp>
        <p:nvSpPr>
          <p:cNvPr id="20" name="TextBox 19">
            <a:extLst>
              <a:ext uri="{FF2B5EF4-FFF2-40B4-BE49-F238E27FC236}">
                <a16:creationId xmlns:a16="http://schemas.microsoft.com/office/drawing/2014/main" id="{F343A5B6-23DC-FF29-2698-09C63330FED0}"/>
              </a:ext>
            </a:extLst>
          </p:cNvPr>
          <p:cNvSpPr txBox="1"/>
          <p:nvPr/>
        </p:nvSpPr>
        <p:spPr>
          <a:xfrm>
            <a:off x="508176" y="4085251"/>
            <a:ext cx="1887623" cy="2308324"/>
          </a:xfrm>
          <a:prstGeom prst="rect">
            <a:avLst/>
          </a:prstGeom>
          <a:noFill/>
        </p:spPr>
        <p:txBody>
          <a:bodyPr wrap="square">
            <a:spAutoFit/>
          </a:bodyPr>
          <a:lstStyle/>
          <a:p>
            <a:r>
              <a:rPr lang="en-US" sz="1200" i="0" u="none" strike="noStrike" dirty="0">
                <a:solidFill>
                  <a:schemeClr val="tx1">
                    <a:lumMod val="65000"/>
                    <a:lumOff val="35000"/>
                  </a:schemeClr>
                </a:solidFill>
                <a:effectLst/>
                <a:latin typeface="Century Gothic" panose="020B0502020202020204" pitchFamily="34" charset="0"/>
              </a:rPr>
              <a:t>Highlight the initial planning and setup phase, mentioning key objectives, strategies devised, and resources allocated. Start with your strategic objectives and the initial setup actions, detailing the groundwork laid for your strategic journey.</a:t>
            </a:r>
            <a:endParaRPr lang="en-US" sz="1200" dirty="0">
              <a:solidFill>
                <a:schemeClr val="tx1">
                  <a:lumMod val="65000"/>
                  <a:lumOff val="35000"/>
                </a:schemeClr>
              </a:solidFill>
              <a:latin typeface="Century Gothic" panose="020B0502020202020204" pitchFamily="34" charset="0"/>
            </a:endParaRPr>
          </a:p>
        </p:txBody>
      </p:sp>
      <p:sp>
        <p:nvSpPr>
          <p:cNvPr id="21" name="TextBox 20">
            <a:extLst>
              <a:ext uri="{FF2B5EF4-FFF2-40B4-BE49-F238E27FC236}">
                <a16:creationId xmlns:a16="http://schemas.microsoft.com/office/drawing/2014/main" id="{A702A280-BC60-A4A0-660B-64659133D79A}"/>
              </a:ext>
            </a:extLst>
          </p:cNvPr>
          <p:cNvSpPr txBox="1"/>
          <p:nvPr/>
        </p:nvSpPr>
        <p:spPr>
          <a:xfrm>
            <a:off x="2489465" y="3208698"/>
            <a:ext cx="2378525" cy="769441"/>
          </a:xfrm>
          <a:prstGeom prst="rect">
            <a:avLst/>
          </a:prstGeom>
          <a:noFill/>
        </p:spPr>
        <p:txBody>
          <a:bodyPr wrap="square">
            <a:spAutoFit/>
          </a:bodyPr>
          <a:lstStyle/>
          <a:p>
            <a:pPr algn="ctr"/>
            <a:r>
              <a:rPr lang="en-US" sz="2200" b="1" i="0" u="none" strike="noStrike" dirty="0">
                <a:solidFill>
                  <a:schemeClr val="accent5">
                    <a:lumMod val="75000"/>
                  </a:schemeClr>
                </a:solidFill>
                <a:effectLst/>
                <a:latin typeface="Century Gothic" panose="020B0502020202020204" pitchFamily="34" charset="0"/>
              </a:rPr>
              <a:t>Initial Implementation</a:t>
            </a:r>
            <a:endParaRPr lang="en-US" sz="2200" b="1" dirty="0">
              <a:solidFill>
                <a:schemeClr val="accent5">
                  <a:lumMod val="75000"/>
                </a:schemeClr>
              </a:solidFill>
              <a:latin typeface="Century Gothic" panose="020B0502020202020204" pitchFamily="34" charset="0"/>
            </a:endParaRPr>
          </a:p>
        </p:txBody>
      </p:sp>
      <p:sp>
        <p:nvSpPr>
          <p:cNvPr id="22" name="TextBox 21">
            <a:extLst>
              <a:ext uri="{FF2B5EF4-FFF2-40B4-BE49-F238E27FC236}">
                <a16:creationId xmlns:a16="http://schemas.microsoft.com/office/drawing/2014/main" id="{DE9BCA62-79BC-2B8B-084C-47739BF25A38}"/>
              </a:ext>
            </a:extLst>
          </p:cNvPr>
          <p:cNvSpPr txBox="1"/>
          <p:nvPr/>
        </p:nvSpPr>
        <p:spPr>
          <a:xfrm>
            <a:off x="2694633" y="4100920"/>
            <a:ext cx="1959429" cy="2308324"/>
          </a:xfrm>
          <a:prstGeom prst="rect">
            <a:avLst/>
          </a:prstGeom>
          <a:noFill/>
        </p:spPr>
        <p:txBody>
          <a:bodyPr wrap="square">
            <a:spAutoFit/>
          </a:bodyPr>
          <a:lstStyle/>
          <a:p>
            <a:r>
              <a:rPr lang="en-US" sz="1200" i="0" u="none" strike="noStrike" dirty="0">
                <a:solidFill>
                  <a:schemeClr val="tx1">
                    <a:lumMod val="65000"/>
                    <a:lumOff val="35000"/>
                  </a:schemeClr>
                </a:solidFill>
                <a:effectLst/>
                <a:latin typeface="Century Gothic" panose="020B0502020202020204" pitchFamily="34" charset="0"/>
              </a:rPr>
              <a:t>Outline early actions taken along with immediate results or findings. Note short-term wins or challenges faced. Detail initial steps towards your goals, early achievements, and challenges, while emphasizing adaptive measures. </a:t>
            </a:r>
            <a:endParaRPr lang="en-US" sz="1200" dirty="0">
              <a:solidFill>
                <a:schemeClr val="tx1">
                  <a:lumMod val="65000"/>
                  <a:lumOff val="35000"/>
                </a:schemeClr>
              </a:solidFill>
              <a:latin typeface="Century Gothic" panose="020B0502020202020204" pitchFamily="34" charset="0"/>
            </a:endParaRPr>
          </a:p>
        </p:txBody>
      </p:sp>
      <p:cxnSp>
        <p:nvCxnSpPr>
          <p:cNvPr id="23" name="Straight Connector 22">
            <a:extLst>
              <a:ext uri="{FF2B5EF4-FFF2-40B4-BE49-F238E27FC236}">
                <a16:creationId xmlns:a16="http://schemas.microsoft.com/office/drawing/2014/main" id="{FB6D07AE-7343-7CF5-E325-2678E309C457}"/>
              </a:ext>
            </a:extLst>
          </p:cNvPr>
          <p:cNvCxnSpPr/>
          <p:nvPr/>
        </p:nvCxnSpPr>
        <p:spPr>
          <a:xfrm>
            <a:off x="3674348" y="2506431"/>
            <a:ext cx="0" cy="663191"/>
          </a:xfrm>
          <a:prstGeom prst="line">
            <a:avLst/>
          </a:prstGeom>
          <a:ln w="190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46FC1AA-A15A-5DF1-9FEB-41FB39B344F6}"/>
              </a:ext>
            </a:extLst>
          </p:cNvPr>
          <p:cNvSpPr txBox="1"/>
          <p:nvPr/>
        </p:nvSpPr>
        <p:spPr>
          <a:xfrm>
            <a:off x="4806462" y="3258384"/>
            <a:ext cx="2378525" cy="769441"/>
          </a:xfrm>
          <a:prstGeom prst="rect">
            <a:avLst/>
          </a:prstGeom>
          <a:noFill/>
        </p:spPr>
        <p:txBody>
          <a:bodyPr wrap="square">
            <a:spAutoFit/>
          </a:bodyPr>
          <a:lstStyle/>
          <a:p>
            <a:pPr algn="ctr"/>
            <a:r>
              <a:rPr lang="en-US" sz="2200" b="1" i="0" u="none" strike="noStrike" dirty="0">
                <a:solidFill>
                  <a:srgbClr val="69E1A8"/>
                </a:solidFill>
                <a:effectLst/>
                <a:latin typeface="Century Gothic" panose="020B0502020202020204" pitchFamily="34" charset="0"/>
              </a:rPr>
              <a:t>Midway</a:t>
            </a:r>
            <a:br>
              <a:rPr lang="en-US" sz="2200" b="1" i="0" u="none" strike="noStrike" dirty="0">
                <a:solidFill>
                  <a:srgbClr val="69E1A8"/>
                </a:solidFill>
                <a:effectLst/>
                <a:latin typeface="Century Gothic" panose="020B0502020202020204" pitchFamily="34" charset="0"/>
              </a:rPr>
            </a:br>
            <a:r>
              <a:rPr lang="en-US" sz="2200" b="1" i="0" u="none" strike="noStrike" dirty="0">
                <a:solidFill>
                  <a:srgbClr val="69E1A8"/>
                </a:solidFill>
                <a:effectLst/>
                <a:latin typeface="Century Gothic" panose="020B0502020202020204" pitchFamily="34" charset="0"/>
              </a:rPr>
              <a:t>Point</a:t>
            </a:r>
            <a:endParaRPr lang="en-US" sz="2200" b="1" dirty="0">
              <a:solidFill>
                <a:srgbClr val="69E1A8"/>
              </a:solidFill>
              <a:latin typeface="Century Gothic" panose="020B0502020202020204" pitchFamily="34" charset="0"/>
            </a:endParaRPr>
          </a:p>
        </p:txBody>
      </p:sp>
      <p:sp>
        <p:nvSpPr>
          <p:cNvPr id="25" name="TextBox 24">
            <a:extLst>
              <a:ext uri="{FF2B5EF4-FFF2-40B4-BE49-F238E27FC236}">
                <a16:creationId xmlns:a16="http://schemas.microsoft.com/office/drawing/2014/main" id="{2673CB77-376E-42A2-B9BB-49C569B96189}"/>
              </a:ext>
            </a:extLst>
          </p:cNvPr>
          <p:cNvSpPr txBox="1"/>
          <p:nvPr/>
        </p:nvSpPr>
        <p:spPr>
          <a:xfrm>
            <a:off x="5016010" y="4100920"/>
            <a:ext cx="1959429" cy="1569660"/>
          </a:xfrm>
          <a:prstGeom prst="rect">
            <a:avLst/>
          </a:prstGeom>
          <a:noFill/>
        </p:spPr>
        <p:txBody>
          <a:bodyPr wrap="square">
            <a:spAutoFit/>
          </a:bodyPr>
          <a:lstStyle/>
          <a:p>
            <a:r>
              <a:rPr lang="en-US" sz="1200" i="0" u="none" strike="noStrike" dirty="0">
                <a:solidFill>
                  <a:schemeClr val="tx1">
                    <a:lumMod val="65000"/>
                    <a:lumOff val="35000"/>
                  </a:schemeClr>
                </a:solidFill>
                <a:effectLst/>
                <a:latin typeface="Century Gothic" panose="020B0502020202020204" pitchFamily="34" charset="0"/>
              </a:rPr>
              <a:t>Summarize progress at the halfway mark, including completed initiatives, ongoing efforts, and preliminary outcomes. Evaluate alignment with strategic objectives.</a:t>
            </a:r>
            <a:endParaRPr lang="en-US" sz="1200" dirty="0">
              <a:solidFill>
                <a:schemeClr val="tx1">
                  <a:lumMod val="65000"/>
                  <a:lumOff val="35000"/>
                </a:schemeClr>
              </a:solidFill>
              <a:latin typeface="Century Gothic" panose="020B0502020202020204" pitchFamily="34" charset="0"/>
            </a:endParaRPr>
          </a:p>
        </p:txBody>
      </p:sp>
      <p:cxnSp>
        <p:nvCxnSpPr>
          <p:cNvPr id="26" name="Straight Connector 25">
            <a:extLst>
              <a:ext uri="{FF2B5EF4-FFF2-40B4-BE49-F238E27FC236}">
                <a16:creationId xmlns:a16="http://schemas.microsoft.com/office/drawing/2014/main" id="{E0766EBB-30D5-5D2C-DC4D-FCAC6BF7432E}"/>
              </a:ext>
            </a:extLst>
          </p:cNvPr>
          <p:cNvCxnSpPr/>
          <p:nvPr/>
        </p:nvCxnSpPr>
        <p:spPr>
          <a:xfrm>
            <a:off x="5995725" y="2506431"/>
            <a:ext cx="0" cy="663191"/>
          </a:xfrm>
          <a:prstGeom prst="line">
            <a:avLst/>
          </a:prstGeom>
          <a:ln w="190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FEF2F28-3D5A-2A98-0E42-FA822983D48A}"/>
              </a:ext>
            </a:extLst>
          </p:cNvPr>
          <p:cNvSpPr txBox="1"/>
          <p:nvPr/>
        </p:nvSpPr>
        <p:spPr>
          <a:xfrm>
            <a:off x="6975439" y="3258384"/>
            <a:ext cx="2378525" cy="769441"/>
          </a:xfrm>
          <a:prstGeom prst="rect">
            <a:avLst/>
          </a:prstGeom>
          <a:noFill/>
        </p:spPr>
        <p:txBody>
          <a:bodyPr wrap="square">
            <a:spAutoFit/>
          </a:bodyPr>
          <a:lstStyle/>
          <a:p>
            <a:pPr algn="ctr"/>
            <a:r>
              <a:rPr lang="en-US" sz="2200" b="1" i="0" u="none" strike="noStrike" dirty="0">
                <a:solidFill>
                  <a:schemeClr val="accent6"/>
                </a:solidFill>
                <a:effectLst/>
                <a:latin typeface="Century Gothic" panose="020B0502020202020204" pitchFamily="34" charset="0"/>
              </a:rPr>
              <a:t>Advanced</a:t>
            </a:r>
            <a:br>
              <a:rPr lang="en-US" sz="2200" b="1" i="0" u="none" strike="noStrike" dirty="0">
                <a:solidFill>
                  <a:schemeClr val="accent6"/>
                </a:solidFill>
                <a:effectLst/>
                <a:latin typeface="Century Gothic" panose="020B0502020202020204" pitchFamily="34" charset="0"/>
              </a:rPr>
            </a:br>
            <a:r>
              <a:rPr lang="en-US" sz="2200" b="1" i="0" u="none" strike="noStrike" dirty="0">
                <a:solidFill>
                  <a:schemeClr val="accent6"/>
                </a:solidFill>
                <a:effectLst/>
                <a:latin typeface="Century Gothic" panose="020B0502020202020204" pitchFamily="34" charset="0"/>
              </a:rPr>
              <a:t>Implementation</a:t>
            </a:r>
            <a:endParaRPr lang="en-US" sz="2200" b="1" dirty="0">
              <a:solidFill>
                <a:schemeClr val="accent6"/>
              </a:solidFill>
              <a:latin typeface="Century Gothic" panose="020B0502020202020204" pitchFamily="34" charset="0"/>
            </a:endParaRPr>
          </a:p>
        </p:txBody>
      </p:sp>
      <p:sp>
        <p:nvSpPr>
          <p:cNvPr id="28" name="TextBox 27">
            <a:extLst>
              <a:ext uri="{FF2B5EF4-FFF2-40B4-BE49-F238E27FC236}">
                <a16:creationId xmlns:a16="http://schemas.microsoft.com/office/drawing/2014/main" id="{B5695A95-97C4-B01B-95D7-CDCCA4B548CF}"/>
              </a:ext>
            </a:extLst>
          </p:cNvPr>
          <p:cNvSpPr txBox="1"/>
          <p:nvPr/>
        </p:nvSpPr>
        <p:spPr>
          <a:xfrm>
            <a:off x="7184987" y="4100920"/>
            <a:ext cx="1959429" cy="1938992"/>
          </a:xfrm>
          <a:prstGeom prst="rect">
            <a:avLst/>
          </a:prstGeom>
          <a:noFill/>
        </p:spPr>
        <p:txBody>
          <a:bodyPr wrap="square">
            <a:spAutoFit/>
          </a:bodyPr>
          <a:lstStyle/>
          <a:p>
            <a:r>
              <a:rPr lang="en-US" sz="1200" i="0" u="none" strike="noStrike" dirty="0">
                <a:solidFill>
                  <a:schemeClr val="tx1">
                    <a:lumMod val="65000"/>
                    <a:lumOff val="35000"/>
                  </a:schemeClr>
                </a:solidFill>
                <a:effectLst/>
                <a:latin typeface="Century Gothic" panose="020B0502020202020204" pitchFamily="34" charset="0"/>
              </a:rPr>
              <a:t>Discuss advanced progress, highlighting significant milestones, impact analysis, and necessary adjustments. Detail the effects of implemented strategies and any course corrections to better align with your goals. </a:t>
            </a:r>
            <a:endParaRPr lang="en-US" sz="1200" dirty="0">
              <a:solidFill>
                <a:schemeClr val="tx1">
                  <a:lumMod val="65000"/>
                  <a:lumOff val="35000"/>
                </a:schemeClr>
              </a:solidFill>
              <a:latin typeface="Century Gothic" panose="020B0502020202020204" pitchFamily="34" charset="0"/>
            </a:endParaRPr>
          </a:p>
        </p:txBody>
      </p:sp>
      <p:cxnSp>
        <p:nvCxnSpPr>
          <p:cNvPr id="29" name="Straight Connector 28">
            <a:extLst>
              <a:ext uri="{FF2B5EF4-FFF2-40B4-BE49-F238E27FC236}">
                <a16:creationId xmlns:a16="http://schemas.microsoft.com/office/drawing/2014/main" id="{E99BC35A-83C3-A19F-D99A-5A19919DFCC6}"/>
              </a:ext>
            </a:extLst>
          </p:cNvPr>
          <p:cNvCxnSpPr/>
          <p:nvPr/>
        </p:nvCxnSpPr>
        <p:spPr>
          <a:xfrm>
            <a:off x="8164702" y="2506431"/>
            <a:ext cx="0" cy="663191"/>
          </a:xfrm>
          <a:prstGeom prst="line">
            <a:avLst/>
          </a:prstGeom>
          <a:ln w="190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C2D66D9-2129-2C66-CD42-4E5D35775C12}"/>
              </a:ext>
            </a:extLst>
          </p:cNvPr>
          <p:cNvSpPr txBox="1"/>
          <p:nvPr/>
        </p:nvSpPr>
        <p:spPr>
          <a:xfrm>
            <a:off x="9353964" y="3258384"/>
            <a:ext cx="2378525" cy="769441"/>
          </a:xfrm>
          <a:prstGeom prst="rect">
            <a:avLst/>
          </a:prstGeom>
          <a:noFill/>
        </p:spPr>
        <p:txBody>
          <a:bodyPr wrap="square">
            <a:spAutoFit/>
          </a:bodyPr>
          <a:lstStyle/>
          <a:p>
            <a:pPr algn="ctr"/>
            <a:r>
              <a:rPr lang="en-US" sz="2200" b="1" i="0" u="none" strike="noStrike" dirty="0">
                <a:solidFill>
                  <a:schemeClr val="tx2">
                    <a:lumMod val="60000"/>
                    <a:lumOff val="40000"/>
                  </a:schemeClr>
                </a:solidFill>
                <a:effectLst/>
                <a:latin typeface="Century Gothic" panose="020B0502020202020204" pitchFamily="34" charset="0"/>
              </a:rPr>
              <a:t>Completion and Review</a:t>
            </a:r>
            <a:endParaRPr lang="en-US" sz="2200" b="1" dirty="0">
              <a:solidFill>
                <a:schemeClr val="tx2">
                  <a:lumMod val="60000"/>
                  <a:lumOff val="40000"/>
                </a:schemeClr>
              </a:solidFill>
              <a:latin typeface="Century Gothic" panose="020B0502020202020204" pitchFamily="34" charset="0"/>
            </a:endParaRPr>
          </a:p>
        </p:txBody>
      </p:sp>
      <p:sp>
        <p:nvSpPr>
          <p:cNvPr id="31" name="TextBox 30">
            <a:extLst>
              <a:ext uri="{FF2B5EF4-FFF2-40B4-BE49-F238E27FC236}">
                <a16:creationId xmlns:a16="http://schemas.microsoft.com/office/drawing/2014/main" id="{C6C900EF-98C1-3F6F-1C9D-345377ACA555}"/>
              </a:ext>
            </a:extLst>
          </p:cNvPr>
          <p:cNvSpPr txBox="1"/>
          <p:nvPr/>
        </p:nvSpPr>
        <p:spPr>
          <a:xfrm>
            <a:off x="9563512" y="4100920"/>
            <a:ext cx="2168977" cy="1938992"/>
          </a:xfrm>
          <a:prstGeom prst="rect">
            <a:avLst/>
          </a:prstGeom>
          <a:noFill/>
        </p:spPr>
        <p:txBody>
          <a:bodyPr wrap="square">
            <a:spAutoFit/>
          </a:bodyPr>
          <a:lstStyle/>
          <a:p>
            <a:r>
              <a:rPr lang="en-US" sz="1200" i="0" u="none" strike="noStrike" dirty="0">
                <a:solidFill>
                  <a:schemeClr val="tx1">
                    <a:lumMod val="65000"/>
                    <a:lumOff val="35000"/>
                  </a:schemeClr>
                </a:solidFill>
                <a:effectLst/>
                <a:latin typeface="Century Gothic" panose="020B0502020202020204" pitchFamily="34" charset="0"/>
              </a:rPr>
              <a:t>Present the final outcomes, achievements, lessons learned, and areas for improvement. Reflect on the overall success and future steps. Identify areas for future improvement, setting the stage for the next steps in your strategic journey.</a:t>
            </a:r>
            <a:endParaRPr lang="en-US" sz="1200" dirty="0">
              <a:solidFill>
                <a:schemeClr val="tx1">
                  <a:lumMod val="65000"/>
                  <a:lumOff val="35000"/>
                </a:schemeClr>
              </a:solidFill>
              <a:latin typeface="Century Gothic" panose="020B0502020202020204" pitchFamily="34" charset="0"/>
            </a:endParaRPr>
          </a:p>
        </p:txBody>
      </p:sp>
      <p:cxnSp>
        <p:nvCxnSpPr>
          <p:cNvPr id="32" name="Straight Connector 31">
            <a:extLst>
              <a:ext uri="{FF2B5EF4-FFF2-40B4-BE49-F238E27FC236}">
                <a16:creationId xmlns:a16="http://schemas.microsoft.com/office/drawing/2014/main" id="{56CD8A7E-3D44-2ADC-321B-1F534C734741}"/>
              </a:ext>
            </a:extLst>
          </p:cNvPr>
          <p:cNvCxnSpPr/>
          <p:nvPr/>
        </p:nvCxnSpPr>
        <p:spPr>
          <a:xfrm>
            <a:off x="10543227" y="2506431"/>
            <a:ext cx="0" cy="663191"/>
          </a:xfrm>
          <a:prstGeom prst="line">
            <a:avLst/>
          </a:prstGeom>
          <a:ln w="190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pic>
        <p:nvPicPr>
          <p:cNvPr id="34" name="Graphic 33" descr="Pin with solid fill">
            <a:extLst>
              <a:ext uri="{FF2B5EF4-FFF2-40B4-BE49-F238E27FC236}">
                <a16:creationId xmlns:a16="http://schemas.microsoft.com/office/drawing/2014/main" id="{A4E771B5-84F8-1492-281D-93A15A59C9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6149" y="1539333"/>
            <a:ext cx="711753" cy="711753"/>
          </a:xfrm>
          <a:prstGeom prst="rect">
            <a:avLst/>
          </a:prstGeom>
        </p:spPr>
      </p:pic>
      <p:pic>
        <p:nvPicPr>
          <p:cNvPr id="35" name="Graphic 34" descr="Pin with solid fill">
            <a:extLst>
              <a:ext uri="{FF2B5EF4-FFF2-40B4-BE49-F238E27FC236}">
                <a16:creationId xmlns:a16="http://schemas.microsoft.com/office/drawing/2014/main" id="{AA72CE5C-16B7-7AFD-F213-4E7DEA2181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08423" y="1541268"/>
            <a:ext cx="711753" cy="711753"/>
          </a:xfrm>
          <a:prstGeom prst="rect">
            <a:avLst/>
          </a:prstGeom>
        </p:spPr>
      </p:pic>
      <p:pic>
        <p:nvPicPr>
          <p:cNvPr id="36" name="Graphic 35" descr="Pin with solid fill">
            <a:extLst>
              <a:ext uri="{FF2B5EF4-FFF2-40B4-BE49-F238E27FC236}">
                <a16:creationId xmlns:a16="http://schemas.microsoft.com/office/drawing/2014/main" id="{E62DDB56-7B82-AF1F-BDB9-FE0ED514D3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87514" y="1526198"/>
            <a:ext cx="711753" cy="711753"/>
          </a:xfrm>
          <a:prstGeom prst="rect">
            <a:avLst/>
          </a:prstGeom>
        </p:spPr>
      </p:pic>
      <p:pic>
        <p:nvPicPr>
          <p:cNvPr id="37" name="Graphic 36" descr="Pin with solid fill">
            <a:extLst>
              <a:ext uri="{FF2B5EF4-FFF2-40B4-BE49-F238E27FC236}">
                <a16:creationId xmlns:a16="http://schemas.microsoft.com/office/drawing/2014/main" id="{C2B9BF1B-B9D6-9ADF-B4A8-23C41A20AA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73855" y="1541268"/>
            <a:ext cx="711753" cy="711753"/>
          </a:xfrm>
          <a:prstGeom prst="rect">
            <a:avLst/>
          </a:prstGeom>
        </p:spPr>
      </p:pic>
      <p:pic>
        <p:nvPicPr>
          <p:cNvPr id="38" name="Graphic 37" descr="Pin with solid fill">
            <a:extLst>
              <a:ext uri="{FF2B5EF4-FFF2-40B4-BE49-F238E27FC236}">
                <a16:creationId xmlns:a16="http://schemas.microsoft.com/office/drawing/2014/main" id="{37141F33-F221-3420-BADD-9ECF5D98B2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39208" y="1540954"/>
            <a:ext cx="711753" cy="711753"/>
          </a:xfrm>
          <a:prstGeom prst="rect">
            <a:avLst/>
          </a:prstGeom>
        </p:spPr>
      </p:pic>
    </p:spTree>
    <p:extLst>
      <p:ext uri="{BB962C8B-B14F-4D97-AF65-F5344CB8AC3E}">
        <p14:creationId xmlns:p14="http://schemas.microsoft.com/office/powerpoint/2010/main" val="2174565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1069</TotalTime>
  <Words>438</Words>
  <Application>Microsoft Macintosh PowerPoint</Application>
  <PresentationFormat>Widescreen</PresentationFormat>
  <Paragraphs>34</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Allison Okonczak</cp:lastModifiedBy>
  <cp:revision>46</cp:revision>
  <dcterms:created xsi:type="dcterms:W3CDTF">2022-05-22T18:55:25Z</dcterms:created>
  <dcterms:modified xsi:type="dcterms:W3CDTF">2024-05-31T10:47:29Z</dcterms:modified>
</cp:coreProperties>
</file>