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6"/>
  </p:notesMasterIdLst>
  <p:sldIdLst>
    <p:sldId id="408" r:id="rId2"/>
    <p:sldId id="415" r:id="rId3"/>
    <p:sldId id="416" r:id="rId4"/>
    <p:sldId id="29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E9EB"/>
    <a:srgbClr val="6CD1D6"/>
    <a:srgbClr val="00947F"/>
    <a:srgbClr val="D5FBF2"/>
    <a:srgbClr val="07A09C"/>
    <a:srgbClr val="E3DEF7"/>
    <a:srgbClr val="E000E7"/>
    <a:srgbClr val="00DFE2"/>
    <a:srgbClr val="75F0EE"/>
    <a:srgbClr val="B1F7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8" autoAdjust="0"/>
    <p:restoredTop sz="96058"/>
  </p:normalViewPr>
  <p:slideViewPr>
    <p:cSldViewPr snapToGrid="0" snapToObjects="1">
      <p:cViewPr varScale="1">
        <p:scale>
          <a:sx n="81" d="100"/>
          <a:sy n="81" d="100"/>
        </p:scale>
        <p:origin x="1578" y="120"/>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7/16/2024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8C815-44EA-5B9D-4E7D-9F038BA4F1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8ECA00-7141-7B2C-05AD-B6F2CD13FB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1F75E0-711D-2208-F02B-E787A584184B}"/>
              </a:ext>
            </a:extLst>
          </p:cNvPr>
          <p:cNvSpPr>
            <a:spLocks noGrp="1"/>
          </p:cNvSpPr>
          <p:nvPr>
            <p:ph type="dt" sz="half" idx="10"/>
          </p:nvPr>
        </p:nvSpPr>
        <p:spPr/>
        <p:txBody>
          <a:bodyPr/>
          <a:lstStyle/>
          <a:p>
            <a:fld id="{7381E756-E947-FD4A-8A23-D2C983A1A8BD}" type="datetimeFigureOut">
              <a:rPr lang="en-US" smtClean="0"/>
              <a:t>7/16/2024</a:t>
            </a:fld>
            <a:endParaRPr lang="en-US" dirty="0"/>
          </a:p>
        </p:txBody>
      </p:sp>
      <p:sp>
        <p:nvSpPr>
          <p:cNvPr id="5" name="Footer Placeholder 4">
            <a:extLst>
              <a:ext uri="{FF2B5EF4-FFF2-40B4-BE49-F238E27FC236}">
                <a16:creationId xmlns:a16="http://schemas.microsoft.com/office/drawing/2014/main" id="{958F4B04-7DE5-CE59-4A09-A001A241E3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BA45D45-1C12-E1A4-2952-0BE3B2F51DD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146457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75AF4-C262-7FD8-2C9E-D850B9674D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24D241-41C2-15FA-EC2B-5E0D65A1F0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95BD1F-E093-B1FA-72F7-167A9CE7B583}"/>
              </a:ext>
            </a:extLst>
          </p:cNvPr>
          <p:cNvSpPr>
            <a:spLocks noGrp="1"/>
          </p:cNvSpPr>
          <p:nvPr>
            <p:ph type="dt" sz="half" idx="10"/>
          </p:nvPr>
        </p:nvSpPr>
        <p:spPr/>
        <p:txBody>
          <a:bodyPr/>
          <a:lstStyle/>
          <a:p>
            <a:fld id="{7381E756-E947-FD4A-8A23-D2C983A1A8BD}" type="datetimeFigureOut">
              <a:rPr lang="en-US" smtClean="0"/>
              <a:t>7/16/2024</a:t>
            </a:fld>
            <a:endParaRPr lang="en-US" dirty="0"/>
          </a:p>
        </p:txBody>
      </p:sp>
      <p:sp>
        <p:nvSpPr>
          <p:cNvPr id="5" name="Footer Placeholder 4">
            <a:extLst>
              <a:ext uri="{FF2B5EF4-FFF2-40B4-BE49-F238E27FC236}">
                <a16:creationId xmlns:a16="http://schemas.microsoft.com/office/drawing/2014/main" id="{64C3205B-B51E-AFE7-CF00-B08BA1AB95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4696464-AFAD-33B9-B94E-D10E8107D9A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866176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551487-BC27-471F-7A44-3E7F2BC2E2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BD1260-B0A4-1961-DFCB-58BA62B59D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0A41B0-025C-99C0-4616-43A224E3AF62}"/>
              </a:ext>
            </a:extLst>
          </p:cNvPr>
          <p:cNvSpPr>
            <a:spLocks noGrp="1"/>
          </p:cNvSpPr>
          <p:nvPr>
            <p:ph type="dt" sz="half" idx="10"/>
          </p:nvPr>
        </p:nvSpPr>
        <p:spPr/>
        <p:txBody>
          <a:bodyPr/>
          <a:lstStyle/>
          <a:p>
            <a:fld id="{7381E756-E947-FD4A-8A23-D2C983A1A8BD}" type="datetimeFigureOut">
              <a:rPr lang="en-US" smtClean="0"/>
              <a:t>7/16/2024</a:t>
            </a:fld>
            <a:endParaRPr lang="en-US" dirty="0"/>
          </a:p>
        </p:txBody>
      </p:sp>
      <p:sp>
        <p:nvSpPr>
          <p:cNvPr id="5" name="Footer Placeholder 4">
            <a:extLst>
              <a:ext uri="{FF2B5EF4-FFF2-40B4-BE49-F238E27FC236}">
                <a16:creationId xmlns:a16="http://schemas.microsoft.com/office/drawing/2014/main" id="{789FB588-0699-FE3F-2ECF-3D05056EB1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BCC8B1-F049-1E69-6C0B-FA9098EDC6A2}"/>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07340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27135-A323-F14F-A6CA-766D004585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566C32-B69C-B73D-7000-E78AF239C8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F2B461-E70C-2988-B343-CAE126E49AA8}"/>
              </a:ext>
            </a:extLst>
          </p:cNvPr>
          <p:cNvSpPr>
            <a:spLocks noGrp="1"/>
          </p:cNvSpPr>
          <p:nvPr>
            <p:ph type="dt" sz="half" idx="10"/>
          </p:nvPr>
        </p:nvSpPr>
        <p:spPr/>
        <p:txBody>
          <a:bodyPr/>
          <a:lstStyle/>
          <a:p>
            <a:fld id="{7381E756-E947-FD4A-8A23-D2C983A1A8BD}" type="datetimeFigureOut">
              <a:rPr lang="en-US" smtClean="0"/>
              <a:t>7/16/2024</a:t>
            </a:fld>
            <a:endParaRPr lang="en-US" dirty="0"/>
          </a:p>
        </p:txBody>
      </p:sp>
      <p:sp>
        <p:nvSpPr>
          <p:cNvPr id="5" name="Footer Placeholder 4">
            <a:extLst>
              <a:ext uri="{FF2B5EF4-FFF2-40B4-BE49-F238E27FC236}">
                <a16:creationId xmlns:a16="http://schemas.microsoft.com/office/drawing/2014/main" id="{3597FF5D-2177-DC50-93C7-64F6DDB4EAD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819B735-EEC0-53C8-ABFC-D1EA7CF0241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29707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BFD66-1D2A-828A-14DD-759CEDFC60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362F04-A527-0A93-5521-13CC3C705A3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2B012F-2995-49D8-BBAC-BC5E84D24ED6}"/>
              </a:ext>
            </a:extLst>
          </p:cNvPr>
          <p:cNvSpPr>
            <a:spLocks noGrp="1"/>
          </p:cNvSpPr>
          <p:nvPr>
            <p:ph type="dt" sz="half" idx="10"/>
          </p:nvPr>
        </p:nvSpPr>
        <p:spPr/>
        <p:txBody>
          <a:bodyPr/>
          <a:lstStyle/>
          <a:p>
            <a:fld id="{7381E756-E947-FD4A-8A23-D2C983A1A8BD}" type="datetimeFigureOut">
              <a:rPr lang="en-US" smtClean="0"/>
              <a:t>7/16/2024</a:t>
            </a:fld>
            <a:endParaRPr lang="en-US" dirty="0"/>
          </a:p>
        </p:txBody>
      </p:sp>
      <p:sp>
        <p:nvSpPr>
          <p:cNvPr id="5" name="Footer Placeholder 4">
            <a:extLst>
              <a:ext uri="{FF2B5EF4-FFF2-40B4-BE49-F238E27FC236}">
                <a16:creationId xmlns:a16="http://schemas.microsoft.com/office/drawing/2014/main" id="{3F0E2AFF-C2F5-8B23-BFD0-434C93671F1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83A0E8-6DEF-E912-EAC7-81CE8574E4BF}"/>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82664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632D2-9630-F308-52D4-0B84B39103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40C87D-A0C9-F8BF-45A0-5F84932A5B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5BE7EE-ACA1-A353-7D1D-02724C2889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17FF5F-37B9-ADCE-C7AF-027BB1C37A99}"/>
              </a:ext>
            </a:extLst>
          </p:cNvPr>
          <p:cNvSpPr>
            <a:spLocks noGrp="1"/>
          </p:cNvSpPr>
          <p:nvPr>
            <p:ph type="dt" sz="half" idx="10"/>
          </p:nvPr>
        </p:nvSpPr>
        <p:spPr/>
        <p:txBody>
          <a:bodyPr/>
          <a:lstStyle/>
          <a:p>
            <a:fld id="{7381E756-E947-FD4A-8A23-D2C983A1A8BD}" type="datetimeFigureOut">
              <a:rPr lang="en-US" smtClean="0"/>
              <a:t>7/16/2024</a:t>
            </a:fld>
            <a:endParaRPr lang="en-US" dirty="0"/>
          </a:p>
        </p:txBody>
      </p:sp>
      <p:sp>
        <p:nvSpPr>
          <p:cNvPr id="6" name="Footer Placeholder 5">
            <a:extLst>
              <a:ext uri="{FF2B5EF4-FFF2-40B4-BE49-F238E27FC236}">
                <a16:creationId xmlns:a16="http://schemas.microsoft.com/office/drawing/2014/main" id="{246B4FF8-6EA7-22C0-0029-650CFEE57E3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3A74F7-8588-A699-5BF6-03F0E062EA88}"/>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744538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11AC2-A991-FDDC-A1C6-C4D915F843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351F12-3C35-F6A4-98A6-0989BE9453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66EE3F-CF67-8ADD-10F6-634D8615E0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22D2E6-7E0C-083E-84E5-AA28115A14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F4EFF3-B5DD-36BC-9640-7E5D56CDD5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6CA9C9-0707-2EBD-90ED-3750E347AAC7}"/>
              </a:ext>
            </a:extLst>
          </p:cNvPr>
          <p:cNvSpPr>
            <a:spLocks noGrp="1"/>
          </p:cNvSpPr>
          <p:nvPr>
            <p:ph type="dt" sz="half" idx="10"/>
          </p:nvPr>
        </p:nvSpPr>
        <p:spPr/>
        <p:txBody>
          <a:bodyPr/>
          <a:lstStyle/>
          <a:p>
            <a:fld id="{7381E756-E947-FD4A-8A23-D2C983A1A8BD}" type="datetimeFigureOut">
              <a:rPr lang="en-US" smtClean="0"/>
              <a:t>7/16/2024</a:t>
            </a:fld>
            <a:endParaRPr lang="en-US" dirty="0"/>
          </a:p>
        </p:txBody>
      </p:sp>
      <p:sp>
        <p:nvSpPr>
          <p:cNvPr id="8" name="Footer Placeholder 7">
            <a:extLst>
              <a:ext uri="{FF2B5EF4-FFF2-40B4-BE49-F238E27FC236}">
                <a16:creationId xmlns:a16="http://schemas.microsoft.com/office/drawing/2014/main" id="{951B3517-33B0-D9F9-B0F4-7DAFF9F35E4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CA4D2A5-8B04-F461-64F7-7A7CCD348DE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713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C6AF4-5741-410A-2ECB-715FBDF7B6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951C5D-5A57-5688-905D-98968BFD3854}"/>
              </a:ext>
            </a:extLst>
          </p:cNvPr>
          <p:cNvSpPr>
            <a:spLocks noGrp="1"/>
          </p:cNvSpPr>
          <p:nvPr>
            <p:ph type="dt" sz="half" idx="10"/>
          </p:nvPr>
        </p:nvSpPr>
        <p:spPr/>
        <p:txBody>
          <a:bodyPr/>
          <a:lstStyle/>
          <a:p>
            <a:fld id="{7381E756-E947-FD4A-8A23-D2C983A1A8BD}" type="datetimeFigureOut">
              <a:rPr lang="en-US" smtClean="0"/>
              <a:t>7/16/2024</a:t>
            </a:fld>
            <a:endParaRPr lang="en-US" dirty="0"/>
          </a:p>
        </p:txBody>
      </p:sp>
      <p:sp>
        <p:nvSpPr>
          <p:cNvPr id="4" name="Footer Placeholder 3">
            <a:extLst>
              <a:ext uri="{FF2B5EF4-FFF2-40B4-BE49-F238E27FC236}">
                <a16:creationId xmlns:a16="http://schemas.microsoft.com/office/drawing/2014/main" id="{3985A6C4-206B-FD80-D867-00CEB307C49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E2906EF-4C42-3530-140F-8C2F0444987C}"/>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07112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F8097-6C28-B041-6219-0E843313711F}"/>
              </a:ext>
            </a:extLst>
          </p:cNvPr>
          <p:cNvSpPr>
            <a:spLocks noGrp="1"/>
          </p:cNvSpPr>
          <p:nvPr>
            <p:ph type="dt" sz="half" idx="10"/>
          </p:nvPr>
        </p:nvSpPr>
        <p:spPr/>
        <p:txBody>
          <a:bodyPr/>
          <a:lstStyle/>
          <a:p>
            <a:fld id="{7381E756-E947-FD4A-8A23-D2C983A1A8BD}" type="datetimeFigureOut">
              <a:rPr lang="en-US" smtClean="0"/>
              <a:t>7/16/2024</a:t>
            </a:fld>
            <a:endParaRPr lang="en-US" dirty="0"/>
          </a:p>
        </p:txBody>
      </p:sp>
      <p:sp>
        <p:nvSpPr>
          <p:cNvPr id="3" name="Footer Placeholder 2">
            <a:extLst>
              <a:ext uri="{FF2B5EF4-FFF2-40B4-BE49-F238E27FC236}">
                <a16:creationId xmlns:a16="http://schemas.microsoft.com/office/drawing/2014/main" id="{B01AABC8-C506-E65C-9AA0-EF507744CAB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325292D-55D0-D75C-9810-D32439471966}"/>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00579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A9E89-33B0-72DC-391A-F6D74CDBCC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E79B61-A1FF-3818-D38C-909C908FC6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A9C6DE-7DA9-5890-81D5-980EF20A47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00B7D1-0044-C67D-2B98-02457BD1684A}"/>
              </a:ext>
            </a:extLst>
          </p:cNvPr>
          <p:cNvSpPr>
            <a:spLocks noGrp="1"/>
          </p:cNvSpPr>
          <p:nvPr>
            <p:ph type="dt" sz="half" idx="10"/>
          </p:nvPr>
        </p:nvSpPr>
        <p:spPr/>
        <p:txBody>
          <a:bodyPr/>
          <a:lstStyle/>
          <a:p>
            <a:fld id="{7381E756-E947-FD4A-8A23-D2C983A1A8BD}" type="datetimeFigureOut">
              <a:rPr lang="en-US" smtClean="0"/>
              <a:t>7/16/2024</a:t>
            </a:fld>
            <a:endParaRPr lang="en-US" dirty="0"/>
          </a:p>
        </p:txBody>
      </p:sp>
      <p:sp>
        <p:nvSpPr>
          <p:cNvPr id="6" name="Footer Placeholder 5">
            <a:extLst>
              <a:ext uri="{FF2B5EF4-FFF2-40B4-BE49-F238E27FC236}">
                <a16:creationId xmlns:a16="http://schemas.microsoft.com/office/drawing/2014/main" id="{90EB185C-8F22-55C2-2F07-5284CF007F7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89F96EB-122E-CF28-33FB-08A0F6D3FAED}"/>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026995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43105-2D59-CA6B-12B9-9AA86B649D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CA637E-5EFF-5CC7-E8CF-FCF03C3874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267BA3E-850A-5A41-0E65-CD5840ECC4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379C6C-C7C6-C1DB-9086-FA2439471F38}"/>
              </a:ext>
            </a:extLst>
          </p:cNvPr>
          <p:cNvSpPr>
            <a:spLocks noGrp="1"/>
          </p:cNvSpPr>
          <p:nvPr>
            <p:ph type="dt" sz="half" idx="10"/>
          </p:nvPr>
        </p:nvSpPr>
        <p:spPr/>
        <p:txBody>
          <a:bodyPr/>
          <a:lstStyle/>
          <a:p>
            <a:fld id="{7381E756-E947-FD4A-8A23-D2C983A1A8BD}" type="datetimeFigureOut">
              <a:rPr lang="en-US" smtClean="0"/>
              <a:t>7/16/2024</a:t>
            </a:fld>
            <a:endParaRPr lang="en-US" dirty="0"/>
          </a:p>
        </p:txBody>
      </p:sp>
      <p:sp>
        <p:nvSpPr>
          <p:cNvPr id="6" name="Footer Placeholder 5">
            <a:extLst>
              <a:ext uri="{FF2B5EF4-FFF2-40B4-BE49-F238E27FC236}">
                <a16:creationId xmlns:a16="http://schemas.microsoft.com/office/drawing/2014/main" id="{C24AEBC6-6F89-EB56-C1F2-FB5D9B9E136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0F6D7B-B671-2BD8-958B-FDA27E904969}"/>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24385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5170D0-9E3B-B0C8-6411-0C72FFBD8B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55B3B5-6A42-F0F1-EBCF-D14529F969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13A06C-AA4D-65CC-F2BD-9498E3DB79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381E756-E947-FD4A-8A23-D2C983A1A8BD}" type="datetimeFigureOut">
              <a:rPr lang="en-US" smtClean="0"/>
              <a:t>7/16/2024</a:t>
            </a:fld>
            <a:endParaRPr lang="en-US" dirty="0"/>
          </a:p>
        </p:txBody>
      </p:sp>
      <p:sp>
        <p:nvSpPr>
          <p:cNvPr id="5" name="Footer Placeholder 4">
            <a:extLst>
              <a:ext uri="{FF2B5EF4-FFF2-40B4-BE49-F238E27FC236}">
                <a16:creationId xmlns:a16="http://schemas.microsoft.com/office/drawing/2014/main" id="{50118081-D161-EC69-C1C9-6E3A993086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DC932E8B-5F4C-E37D-FB2A-9AAE4647CA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9134805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s://www.smartsheet.com/try-it?trp=12113&amp;utm_source=template-powerpoint&amp;utm_medium=content&amp;utm_campaign=ADL+Matrix+Template-powerpoint-12113&amp;lpa=ADL+Matrix+Template+powerpoint+12113"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3D abstract waves with color gradient">
            <a:extLst>
              <a:ext uri="{FF2B5EF4-FFF2-40B4-BE49-F238E27FC236}">
                <a16:creationId xmlns:a16="http://schemas.microsoft.com/office/drawing/2014/main" id="{4D23AF0E-151A-F21F-F093-72BA762E9957}"/>
              </a:ext>
            </a:extLst>
          </p:cNvPr>
          <p:cNvPicPr>
            <a:picLocks noChangeAspect="1"/>
          </p:cNvPicPr>
          <p:nvPr/>
        </p:nvPicPr>
        <p:blipFill>
          <a:blip r:embed="rId2" cstate="email">
            <a:grayscl/>
            <a:alphaModFix amt="75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12" name="Rectangle 11">
            <a:extLst>
              <a:ext uri="{FF2B5EF4-FFF2-40B4-BE49-F238E27FC236}">
                <a16:creationId xmlns:a16="http://schemas.microsoft.com/office/drawing/2014/main" id="{868ABEF0-EBF3-6000-9FFA-85205D87681C}"/>
              </a:ext>
            </a:extLst>
          </p:cNvPr>
          <p:cNvSpPr/>
          <p:nvPr/>
        </p:nvSpPr>
        <p:spPr>
          <a:xfrm>
            <a:off x="1" y="0"/>
            <a:ext cx="12192000" cy="6858000"/>
          </a:xfrm>
          <a:prstGeom prst="rect">
            <a:avLst/>
          </a:prstGeom>
          <a:gradFill>
            <a:gsLst>
              <a:gs pos="15000">
                <a:srgbClr val="D8E9EB">
                  <a:alpha val="57000"/>
                </a:srgbClr>
              </a:gs>
              <a:gs pos="56000">
                <a:schemeClr val="bg1">
                  <a:alpha val="86938"/>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A8DBC8DA-32E0-BEA0-5780-166A54D97B2C}"/>
              </a:ext>
            </a:extLst>
          </p:cNvPr>
          <p:cNvSpPr txBox="1"/>
          <p:nvPr/>
        </p:nvSpPr>
        <p:spPr>
          <a:xfrm>
            <a:off x="249646" y="282533"/>
            <a:ext cx="6367721" cy="1077218"/>
          </a:xfrm>
          <a:prstGeom prst="rect">
            <a:avLst/>
          </a:prstGeom>
          <a:noFill/>
          <a:effectLst/>
        </p:spPr>
        <p:txBody>
          <a:bodyPr wrap="square" rtlCol="0">
            <a:spAutoFit/>
          </a:bodyPr>
          <a:lstStyle/>
          <a:p>
            <a:r>
              <a:rPr lang="en-US" sz="3200" b="1" dirty="0">
                <a:solidFill>
                  <a:srgbClr val="001033"/>
                </a:solidFill>
                <a:latin typeface="Century Gothic" panose="020B0502020202020204" pitchFamily="34" charset="0"/>
              </a:rPr>
              <a:t>PowerPoint ADL Matrix Template</a:t>
            </a:r>
            <a:endParaRPr lang="en-US" sz="3200" spc="300" dirty="0">
              <a:solidFill>
                <a:srgbClr val="001033"/>
              </a:solidFill>
              <a:latin typeface="Century Gothic" panose="020B0502020202020204" pitchFamily="34" charset="0"/>
            </a:endParaRPr>
          </a:p>
        </p:txBody>
      </p:sp>
      <p:sp>
        <p:nvSpPr>
          <p:cNvPr id="9" name="TextBox 8">
            <a:extLst>
              <a:ext uri="{FF2B5EF4-FFF2-40B4-BE49-F238E27FC236}">
                <a16:creationId xmlns:a16="http://schemas.microsoft.com/office/drawing/2014/main" id="{3AC1BCFF-B72F-37BA-FB19-3DF74CA08098}"/>
              </a:ext>
            </a:extLst>
          </p:cNvPr>
          <p:cNvSpPr txBox="1"/>
          <p:nvPr/>
        </p:nvSpPr>
        <p:spPr>
          <a:xfrm>
            <a:off x="293144" y="1825445"/>
            <a:ext cx="4367633" cy="4406399"/>
          </a:xfrm>
          <a:prstGeom prst="rect">
            <a:avLst/>
          </a:prstGeom>
          <a:noFill/>
        </p:spPr>
        <p:txBody>
          <a:bodyPr wrap="square" rtlCol="0">
            <a:spAutoFit/>
          </a:bodyPr>
          <a:lstStyle/>
          <a:p>
            <a:pPr algn="l" rtl="0">
              <a:lnSpc>
                <a:spcPct val="150000"/>
              </a:lnSpc>
              <a:spcBef>
                <a:spcPts val="0"/>
              </a:spcBef>
              <a:spcAft>
                <a:spcPts val="1200"/>
              </a:spcAft>
            </a:pPr>
            <a:r>
              <a:rPr lang="en-US" sz="1400" b="1" i="0" u="none" strike="noStrike" dirty="0">
                <a:solidFill>
                  <a:srgbClr val="000000"/>
                </a:solidFill>
                <a:effectLst/>
                <a:latin typeface="Century Gothic" panose="020B0502020202020204" pitchFamily="34" charset="0"/>
              </a:rPr>
              <a:t>When to Use This Template</a:t>
            </a:r>
            <a:r>
              <a:rPr lang="en-US" sz="1400" i="0" u="none" strike="noStrike" dirty="0">
                <a:solidFill>
                  <a:srgbClr val="000000"/>
                </a:solidFill>
                <a:effectLst/>
                <a:latin typeface="Century Gothic" panose="020B0502020202020204" pitchFamily="34" charset="0"/>
              </a:rPr>
              <a:t>: Use this template to analyze and position your business or products within the ADL (Arthur D. Little) matrix. This matrix is designed for strategic planning and will help you assess your competitive positioning based on industry maturity and your competitive position in the market. </a:t>
            </a:r>
          </a:p>
          <a:p>
            <a:pPr algn="l" rtl="0">
              <a:lnSpc>
                <a:spcPct val="150000"/>
              </a:lnSpc>
              <a:spcBef>
                <a:spcPts val="0"/>
              </a:spcBef>
              <a:spcAft>
                <a:spcPts val="1200"/>
              </a:spcAft>
            </a:pPr>
            <a:r>
              <a:rPr lang="en-US" sz="1400" b="1" i="0" u="none" strike="noStrike" dirty="0">
                <a:solidFill>
                  <a:srgbClr val="000000"/>
                </a:solidFill>
                <a:effectLst/>
                <a:latin typeface="Century Gothic" panose="020B0502020202020204" pitchFamily="34" charset="0"/>
              </a:rPr>
              <a:t>Notable Template Features</a:t>
            </a:r>
            <a:r>
              <a:rPr lang="en-US" sz="1400" i="0" u="none" strike="noStrike" dirty="0">
                <a:solidFill>
                  <a:srgbClr val="000000"/>
                </a:solidFill>
                <a:effectLst/>
                <a:latin typeface="Century Gothic" panose="020B0502020202020204" pitchFamily="34" charset="0"/>
              </a:rPr>
              <a:t>: This PowerPoint template is designed specifically for the ADL matrix</a:t>
            </a:r>
            <a:r>
              <a:rPr lang="en-US" sz="1400" dirty="0">
                <a:solidFill>
                  <a:srgbClr val="000000"/>
                </a:solidFill>
                <a:latin typeface="Century Gothic" panose="020B0502020202020204" pitchFamily="34" charset="0"/>
              </a:rPr>
              <a:t> and includes </a:t>
            </a:r>
            <a:r>
              <a:rPr lang="en-US" sz="1400" i="0" u="none" strike="noStrike" dirty="0">
                <a:solidFill>
                  <a:srgbClr val="000000"/>
                </a:solidFill>
                <a:effectLst/>
                <a:latin typeface="Century Gothic" panose="020B0502020202020204" pitchFamily="34" charset="0"/>
              </a:rPr>
              <a:t>customizable sections for analyzing industry maturity and competitive position. This layout allows you to clearly visualize and analyze your strategic position.</a:t>
            </a:r>
          </a:p>
        </p:txBody>
      </p:sp>
      <p:pic>
        <p:nvPicPr>
          <p:cNvPr id="10" name="Picture 9">
            <a:extLst>
              <a:ext uri="{FF2B5EF4-FFF2-40B4-BE49-F238E27FC236}">
                <a16:creationId xmlns:a16="http://schemas.microsoft.com/office/drawing/2014/main" id="{40FB169E-26DF-1212-E4EF-420ABDB332DB}"/>
              </a:ext>
            </a:extLst>
          </p:cNvPr>
          <p:cNvPicPr>
            <a:picLocks noChangeAspect="1"/>
          </p:cNvPicPr>
          <p:nvPr/>
        </p:nvPicPr>
        <p:blipFill>
          <a:blip r:embed="rId4"/>
          <a:srcRect/>
          <a:stretch/>
        </p:blipFill>
        <p:spPr>
          <a:xfrm>
            <a:off x="5019987" y="1937127"/>
            <a:ext cx="6812803" cy="3843120"/>
          </a:xfrm>
          <a:prstGeom prst="rect">
            <a:avLst/>
          </a:prstGeom>
          <a:effectLst>
            <a:outerShdw blurRad="101157" dist="38100" dir="2700000" algn="tl" rotWithShape="0">
              <a:prstClr val="black">
                <a:alpha val="40000"/>
              </a:prstClr>
            </a:outerShdw>
          </a:effectLst>
        </p:spPr>
      </p:pic>
      <p:pic>
        <p:nvPicPr>
          <p:cNvPr id="3" name="Picture 2">
            <a:hlinkClick r:id="rId5"/>
            <a:extLst>
              <a:ext uri="{FF2B5EF4-FFF2-40B4-BE49-F238E27FC236}">
                <a16:creationId xmlns:a16="http://schemas.microsoft.com/office/drawing/2014/main" id="{9BAB831A-F102-DDC5-7497-9C20C77AA69F}"/>
              </a:ext>
            </a:extLst>
          </p:cNvPr>
          <p:cNvPicPr>
            <a:picLocks noChangeAspect="1"/>
          </p:cNvPicPr>
          <p:nvPr/>
        </p:nvPicPr>
        <p:blipFill>
          <a:blip r:embed="rId6"/>
          <a:srcRect/>
          <a:stretch/>
        </p:blipFill>
        <p:spPr>
          <a:xfrm>
            <a:off x="7699738" y="310605"/>
            <a:ext cx="4170546" cy="829501"/>
          </a:xfrm>
          <a:prstGeom prst="rect">
            <a:avLst/>
          </a:prstGeom>
        </p:spPr>
      </p:pic>
    </p:spTree>
    <p:extLst>
      <p:ext uri="{BB962C8B-B14F-4D97-AF65-F5344CB8AC3E}">
        <p14:creationId xmlns:p14="http://schemas.microsoft.com/office/powerpoint/2010/main" val="2936978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3D abstract waves with color gradient">
            <a:extLst>
              <a:ext uri="{FF2B5EF4-FFF2-40B4-BE49-F238E27FC236}">
                <a16:creationId xmlns:a16="http://schemas.microsoft.com/office/drawing/2014/main" id="{ABFECCDD-BE79-B9CB-DA3E-881FDBA9ACE8}"/>
              </a:ext>
            </a:extLst>
          </p:cNvPr>
          <p:cNvPicPr>
            <a:picLocks noChangeAspect="1"/>
          </p:cNvPicPr>
          <p:nvPr/>
        </p:nvPicPr>
        <p:blipFill rotWithShape="1">
          <a:blip r:embed="rId2" cstate="screen">
            <a:grayscl/>
            <a:alphaModFix/>
            <a:extLst>
              <a:ext uri="{BEBA8EAE-BF5A-486C-A8C5-ECC9F3942E4B}">
                <a14:imgProps xmlns:a14="http://schemas.microsoft.com/office/drawing/2010/main">
                  <a14:imgLayer r:embed="rId3">
                    <a14:imgEffect>
                      <a14:colorTemperature colorTemp="5328"/>
                    </a14:imgEffect>
                    <a14:imgEffect>
                      <a14:saturation sat="75000"/>
                    </a14:imgEffect>
                    <a14:imgEffect>
                      <a14:brightnessContrast bright="40000"/>
                    </a14:imgEffect>
                  </a14:imgLayer>
                </a14:imgProps>
              </a:ext>
              <a:ext uri="{28A0092B-C50C-407E-A947-70E740481C1C}">
                <a14:useLocalDpi xmlns:a14="http://schemas.microsoft.com/office/drawing/2010/main"/>
              </a:ext>
            </a:extLst>
          </a:blip>
          <a:srcRect/>
          <a:stretch/>
        </p:blipFill>
        <p:spPr>
          <a:xfrm rot="10800000">
            <a:off x="0" y="0"/>
            <a:ext cx="12192000" cy="6858002"/>
          </a:xfrm>
          <a:prstGeom prst="rect">
            <a:avLst/>
          </a:prstGeom>
        </p:spPr>
      </p:pic>
      <p:sp>
        <p:nvSpPr>
          <p:cNvPr id="2" name="Rectangle 1">
            <a:extLst>
              <a:ext uri="{FF2B5EF4-FFF2-40B4-BE49-F238E27FC236}">
                <a16:creationId xmlns:a16="http://schemas.microsoft.com/office/drawing/2014/main" id="{DC1E430D-4F42-A064-B025-9068857B495E}"/>
              </a:ext>
            </a:extLst>
          </p:cNvPr>
          <p:cNvSpPr/>
          <p:nvPr/>
        </p:nvSpPr>
        <p:spPr>
          <a:xfrm>
            <a:off x="1" y="-4"/>
            <a:ext cx="12192000" cy="6858004"/>
          </a:xfrm>
          <a:prstGeom prst="rect">
            <a:avLst/>
          </a:prstGeom>
          <a:gradFill>
            <a:gsLst>
              <a:gs pos="35000">
                <a:srgbClr val="6CD1D6">
                  <a:alpha val="40290"/>
                </a:srgbClr>
              </a:gs>
              <a:gs pos="65000">
                <a:schemeClr val="bg1">
                  <a:alpha val="67455"/>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ound Same Side Corner Rectangle 6">
            <a:extLst>
              <a:ext uri="{FF2B5EF4-FFF2-40B4-BE49-F238E27FC236}">
                <a16:creationId xmlns:a16="http://schemas.microsoft.com/office/drawing/2014/main" id="{E8553517-4D51-78B7-CD4F-93B7406D3E51}"/>
              </a:ext>
            </a:extLst>
          </p:cNvPr>
          <p:cNvSpPr/>
          <p:nvPr/>
        </p:nvSpPr>
        <p:spPr>
          <a:xfrm rot="16200000">
            <a:off x="-1905773" y="3624390"/>
            <a:ext cx="5112952" cy="578796"/>
          </a:xfrm>
          <a:prstGeom prst="round2SameRect">
            <a:avLst/>
          </a:prstGeom>
          <a:gradFill>
            <a:gsLst>
              <a:gs pos="35000">
                <a:srgbClr val="D8E9EB">
                  <a:alpha val="67843"/>
                </a:srgbClr>
              </a:gs>
              <a:gs pos="65000">
                <a:schemeClr val="bg1">
                  <a:alpha val="67455"/>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 Same Side Corner Rectangle 5">
            <a:extLst>
              <a:ext uri="{FF2B5EF4-FFF2-40B4-BE49-F238E27FC236}">
                <a16:creationId xmlns:a16="http://schemas.microsoft.com/office/drawing/2014/main" id="{8B7206B4-1F81-0972-4963-3A23C112CE15}"/>
              </a:ext>
            </a:extLst>
          </p:cNvPr>
          <p:cNvSpPr/>
          <p:nvPr/>
        </p:nvSpPr>
        <p:spPr>
          <a:xfrm>
            <a:off x="2458996" y="306307"/>
            <a:ext cx="9440566" cy="612042"/>
          </a:xfrm>
          <a:prstGeom prst="round2SameRect">
            <a:avLst/>
          </a:prstGeom>
          <a:gradFill>
            <a:gsLst>
              <a:gs pos="35000">
                <a:srgbClr val="D8E9EB">
                  <a:alpha val="67843"/>
                </a:srgbClr>
              </a:gs>
              <a:gs pos="65000">
                <a:schemeClr val="bg1">
                  <a:alpha val="67455"/>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EED30FEE-C523-CF85-9168-38AC4866B660}"/>
              </a:ext>
            </a:extLst>
          </p:cNvPr>
          <p:cNvSpPr txBox="1"/>
          <p:nvPr/>
        </p:nvSpPr>
        <p:spPr>
          <a:xfrm>
            <a:off x="293271" y="177172"/>
            <a:ext cx="1835570" cy="1077218"/>
          </a:xfrm>
          <a:prstGeom prst="rect">
            <a:avLst/>
          </a:prstGeom>
          <a:noFill/>
        </p:spPr>
        <p:txBody>
          <a:bodyPr wrap="square" rtlCol="0" anchor="ctr" anchorCtr="0">
            <a:spAutoFit/>
          </a:bodyPr>
          <a:lstStyle/>
          <a:p>
            <a:r>
              <a:rPr lang="en-US" sz="3200" dirty="0">
                <a:solidFill>
                  <a:schemeClr val="tx1">
                    <a:lumMod val="65000"/>
                    <a:lumOff val="35000"/>
                  </a:schemeClr>
                </a:solidFill>
                <a:latin typeface="Courier" pitchFamily="2" charset="0"/>
              </a:rPr>
              <a:t>ADL Matrix</a:t>
            </a:r>
          </a:p>
        </p:txBody>
      </p:sp>
      <p:graphicFrame>
        <p:nvGraphicFramePr>
          <p:cNvPr id="3" name="Table 2">
            <a:extLst>
              <a:ext uri="{FF2B5EF4-FFF2-40B4-BE49-F238E27FC236}">
                <a16:creationId xmlns:a16="http://schemas.microsoft.com/office/drawing/2014/main" id="{941A3EF7-581F-F6C5-5C31-62373C0FB665}"/>
              </a:ext>
            </a:extLst>
          </p:cNvPr>
          <p:cNvGraphicFramePr>
            <a:graphicFrameLocks noGrp="1"/>
          </p:cNvGraphicFramePr>
          <p:nvPr>
            <p:extLst>
              <p:ext uri="{D42A27DB-BD31-4B8C-83A1-F6EECF244321}">
                <p14:modId xmlns:p14="http://schemas.microsoft.com/office/powerpoint/2010/main" val="296833258"/>
              </p:ext>
            </p:extLst>
          </p:nvPr>
        </p:nvGraphicFramePr>
        <p:xfrm>
          <a:off x="969319" y="885105"/>
          <a:ext cx="10930244" cy="5585157"/>
        </p:xfrm>
        <a:graphic>
          <a:graphicData uri="http://schemas.openxmlformats.org/drawingml/2006/table">
            <a:tbl>
              <a:tblPr firstRow="1" bandRow="1">
                <a:tableStyleId>{2D5ABB26-0587-4C30-8999-92F81FD0307C}</a:tableStyleId>
              </a:tblPr>
              <a:tblGrid>
                <a:gridCol w="1502032">
                  <a:extLst>
                    <a:ext uri="{9D8B030D-6E8A-4147-A177-3AD203B41FA5}">
                      <a16:colId xmlns:a16="http://schemas.microsoft.com/office/drawing/2014/main" val="2229839240"/>
                    </a:ext>
                  </a:extLst>
                </a:gridCol>
                <a:gridCol w="2357053">
                  <a:extLst>
                    <a:ext uri="{9D8B030D-6E8A-4147-A177-3AD203B41FA5}">
                      <a16:colId xmlns:a16="http://schemas.microsoft.com/office/drawing/2014/main" val="54789479"/>
                    </a:ext>
                  </a:extLst>
                </a:gridCol>
                <a:gridCol w="2357053">
                  <a:extLst>
                    <a:ext uri="{9D8B030D-6E8A-4147-A177-3AD203B41FA5}">
                      <a16:colId xmlns:a16="http://schemas.microsoft.com/office/drawing/2014/main" val="657157834"/>
                    </a:ext>
                  </a:extLst>
                </a:gridCol>
                <a:gridCol w="2357053">
                  <a:extLst>
                    <a:ext uri="{9D8B030D-6E8A-4147-A177-3AD203B41FA5}">
                      <a16:colId xmlns:a16="http://schemas.microsoft.com/office/drawing/2014/main" val="3592880365"/>
                    </a:ext>
                  </a:extLst>
                </a:gridCol>
                <a:gridCol w="2357053">
                  <a:extLst>
                    <a:ext uri="{9D8B030D-6E8A-4147-A177-3AD203B41FA5}">
                      <a16:colId xmlns:a16="http://schemas.microsoft.com/office/drawing/2014/main" val="2173778324"/>
                    </a:ext>
                  </a:extLst>
                </a:gridCol>
              </a:tblGrid>
              <a:tr h="462287">
                <a:tc>
                  <a:txBody>
                    <a:bodyPr/>
                    <a:lstStyle/>
                    <a:p>
                      <a:endParaRPr lang="en-US" sz="1300" dirty="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solidFill>
                            <a:schemeClr val="accent4">
                              <a:lumMod val="20000"/>
                              <a:lumOff val="80000"/>
                            </a:schemeClr>
                          </a:solidFill>
                          <a:latin typeface="Century Gothic" panose="020B0502020202020204" pitchFamily="34" charset="0"/>
                        </a:rPr>
                        <a:t>EMBRYONIC STAGE</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381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50000"/>
                      </a:schemeClr>
                    </a:solidFill>
                  </a:tcPr>
                </a:tc>
                <a:tc>
                  <a:txBody>
                    <a:bodyPr/>
                    <a:lstStyle/>
                    <a:p>
                      <a:pPr algn="ctr"/>
                      <a:r>
                        <a:rPr lang="en-US" sz="1600" dirty="0">
                          <a:solidFill>
                            <a:schemeClr val="accent4">
                              <a:lumMod val="20000"/>
                              <a:lumOff val="80000"/>
                            </a:schemeClr>
                          </a:solidFill>
                          <a:latin typeface="Century Gothic" panose="020B0502020202020204" pitchFamily="34" charset="0"/>
                        </a:rPr>
                        <a:t>GROWTH STAGE</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381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75000"/>
                      </a:schemeClr>
                    </a:solidFill>
                  </a:tcPr>
                </a:tc>
                <a:tc>
                  <a:txBody>
                    <a:bodyPr/>
                    <a:lstStyle/>
                    <a:p>
                      <a:pPr algn="ctr"/>
                      <a:r>
                        <a:rPr lang="en-US" sz="1600" dirty="0">
                          <a:solidFill>
                            <a:srgbClr val="D5FBF2"/>
                          </a:solidFill>
                          <a:latin typeface="Century Gothic" panose="020B0502020202020204" pitchFamily="34" charset="0"/>
                        </a:rPr>
                        <a:t>MATURITY STAGE</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381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7A09C"/>
                    </a:solidFill>
                  </a:tcPr>
                </a:tc>
                <a:tc>
                  <a:txBody>
                    <a:bodyPr/>
                    <a:lstStyle/>
                    <a:p>
                      <a:pPr algn="ctr"/>
                      <a:r>
                        <a:rPr lang="en-US" sz="1600" dirty="0">
                          <a:solidFill>
                            <a:schemeClr val="accent2">
                              <a:lumMod val="20000"/>
                              <a:lumOff val="80000"/>
                            </a:schemeClr>
                          </a:solidFill>
                          <a:latin typeface="Century Gothic" panose="020B0502020202020204" pitchFamily="34" charset="0"/>
                        </a:rPr>
                        <a:t>AGING STAGE</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381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779099092"/>
                  </a:ext>
                </a:extLst>
              </a:tr>
              <a:tr h="1024574">
                <a:tc>
                  <a:txBody>
                    <a:bodyPr/>
                    <a:lstStyle/>
                    <a:p>
                      <a:r>
                        <a:rPr lang="en-US" sz="1600" dirty="0">
                          <a:solidFill>
                            <a:schemeClr val="accent4">
                              <a:lumMod val="20000"/>
                              <a:lumOff val="80000"/>
                            </a:schemeClr>
                          </a:solidFill>
                          <a:latin typeface="Century Gothic" panose="020B0502020202020204" pitchFamily="34" charset="0"/>
                        </a:rPr>
                        <a:t>DOMINANT</a:t>
                      </a:r>
                    </a:p>
                  </a:txBody>
                  <a:tcPr marL="182880" marT="137160">
                    <a:lnL w="381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50000"/>
                      </a:schemeClr>
                    </a:solidFill>
                  </a:tcPr>
                </a:tc>
                <a:tc>
                  <a:txBody>
                    <a:bodyPr/>
                    <a:lstStyle/>
                    <a:p>
                      <a:r>
                        <a:rPr lang="en-US" sz="1200" dirty="0">
                          <a:latin typeface="Century Gothic" panose="020B0502020202020204" pitchFamily="34" charset="0"/>
                        </a:rPr>
                        <a:t>Capitalize on early market leadership to set industry standards and influence customer expectations.</a:t>
                      </a:r>
                    </a:p>
                  </a:txBody>
                  <a:tcPr marL="18288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US" sz="1200" dirty="0">
                          <a:latin typeface="Century Gothic" panose="020B0502020202020204" pitchFamily="34" charset="0"/>
                        </a:rPr>
                        <a:t>Maximize market penetration and expand outreach while optimizing operational efficiencies.</a:t>
                      </a:r>
                    </a:p>
                  </a:txBody>
                  <a:tcPr marL="18288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US" sz="1200" dirty="0">
                          <a:latin typeface="Century Gothic" panose="020B0502020202020204" pitchFamily="34" charset="0"/>
                        </a:rPr>
                        <a:t>Focus on maintaining market leadership through continuous innovation and by exploring new markets.</a:t>
                      </a:r>
                    </a:p>
                  </a:txBody>
                  <a:tcPr marL="18288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US" sz="1200" dirty="0">
                          <a:latin typeface="Century Gothic" panose="020B0502020202020204" pitchFamily="34" charset="0"/>
                        </a:rPr>
                        <a:t>Leverage brand authority to diversify into new areas or rejuvenate existing offerings.</a:t>
                      </a:r>
                    </a:p>
                  </a:txBody>
                  <a:tcPr marL="18288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64176509"/>
                  </a:ext>
                </a:extLst>
              </a:tr>
              <a:tr h="1024574">
                <a:tc>
                  <a:txBody>
                    <a:bodyPr/>
                    <a:lstStyle/>
                    <a:p>
                      <a:r>
                        <a:rPr lang="en-US" sz="1600" dirty="0">
                          <a:solidFill>
                            <a:schemeClr val="accent4">
                              <a:lumMod val="20000"/>
                              <a:lumOff val="80000"/>
                            </a:schemeClr>
                          </a:solidFill>
                          <a:latin typeface="Century Gothic" panose="020B0502020202020204" pitchFamily="34" charset="0"/>
                        </a:rPr>
                        <a:t>STRONG</a:t>
                      </a:r>
                    </a:p>
                  </a:txBody>
                  <a:tcPr marL="182880" marT="137160">
                    <a:lnL w="381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75000"/>
                      </a:schemeClr>
                    </a:solidFill>
                  </a:tcPr>
                </a:tc>
                <a:tc>
                  <a:txBody>
                    <a:bodyPr/>
                    <a:lstStyle/>
                    <a:p>
                      <a:r>
                        <a:rPr lang="en-US" sz="1200" dirty="0">
                          <a:latin typeface="Century Gothic" panose="020B0502020202020204" pitchFamily="34" charset="0"/>
                        </a:rPr>
                        <a:t>Leverage technological innovations and marketing to gain a larger market share.</a:t>
                      </a:r>
                    </a:p>
                  </a:txBody>
                  <a:tcPr marL="18288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US" sz="1200" dirty="0">
                          <a:latin typeface="Century Gothic" panose="020B0502020202020204" pitchFamily="34" charset="0"/>
                        </a:rPr>
                        <a:t>Strengthen brand recognition and customer loyalty through quality improvements and competitive pricing.</a:t>
                      </a:r>
                    </a:p>
                  </a:txBody>
                  <a:tcPr marL="18288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US" sz="1200" dirty="0">
                          <a:latin typeface="Century Gothic" panose="020B0502020202020204" pitchFamily="34" charset="0"/>
                        </a:rPr>
                        <a:t>Enhance product offerings and customer service to differentiate from competitors.</a:t>
                      </a:r>
                    </a:p>
                  </a:txBody>
                  <a:tcPr marL="18288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US" sz="1200" dirty="0">
                          <a:latin typeface="Century Gothic" panose="020B0502020202020204" pitchFamily="34" charset="0"/>
                        </a:rPr>
                        <a:t>Implement efficiency measures and explore renewal strategies for aging products.</a:t>
                      </a:r>
                    </a:p>
                  </a:txBody>
                  <a:tcPr marL="18288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37354873"/>
                  </a:ext>
                </a:extLst>
              </a:tr>
              <a:tr h="1024574">
                <a:tc>
                  <a:txBody>
                    <a:bodyPr/>
                    <a:lstStyle/>
                    <a:p>
                      <a:r>
                        <a:rPr lang="en-US" sz="1600" dirty="0">
                          <a:solidFill>
                            <a:srgbClr val="D5FBF2"/>
                          </a:solidFill>
                          <a:latin typeface="Century Gothic" panose="020B0502020202020204" pitchFamily="34" charset="0"/>
                        </a:rPr>
                        <a:t>FAVORABLE</a:t>
                      </a:r>
                    </a:p>
                  </a:txBody>
                  <a:tcPr marL="182880" marT="137160">
                    <a:lnL w="381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7A09C"/>
                    </a:solidFill>
                  </a:tcPr>
                </a:tc>
                <a:tc>
                  <a:txBody>
                    <a:bodyPr/>
                    <a:lstStyle/>
                    <a:p>
                      <a:r>
                        <a:rPr lang="en-US" sz="1200" dirty="0">
                          <a:latin typeface="Century Gothic" panose="020B0502020202020204" pitchFamily="34" charset="0"/>
                        </a:rPr>
                        <a:t>Focus on niche markets or unique offerings to establish a solid foothold.</a:t>
                      </a:r>
                    </a:p>
                  </a:txBody>
                  <a:tcPr marL="18288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US" sz="1200" dirty="0">
                          <a:latin typeface="Century Gothic" panose="020B0502020202020204" pitchFamily="34" charset="0"/>
                        </a:rPr>
                        <a:t>Identify and capitalize on emerging market opportunities and consumer trends.</a:t>
                      </a:r>
                    </a:p>
                  </a:txBody>
                  <a:tcPr marL="18288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US" sz="1200" dirty="0">
                          <a:latin typeface="Century Gothic" panose="020B0502020202020204" pitchFamily="34" charset="0"/>
                        </a:rPr>
                        <a:t>Optimize cost structures and consolidate market position to sustain profitability.</a:t>
                      </a:r>
                    </a:p>
                  </a:txBody>
                  <a:tcPr marL="18288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US" sz="1200" dirty="0">
                          <a:latin typeface="Century Gothic" panose="020B0502020202020204" pitchFamily="34" charset="0"/>
                        </a:rPr>
                        <a:t>Focus on sustaining operations through incremental innovations and market adaptation.</a:t>
                      </a:r>
                    </a:p>
                  </a:txBody>
                  <a:tcPr marL="18288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04475026"/>
                  </a:ext>
                </a:extLst>
              </a:tr>
              <a:tr h="1024574">
                <a:tc>
                  <a:txBody>
                    <a:bodyPr/>
                    <a:lstStyle/>
                    <a:p>
                      <a:r>
                        <a:rPr lang="en-US" sz="1600" dirty="0">
                          <a:solidFill>
                            <a:schemeClr val="accent2">
                              <a:lumMod val="20000"/>
                              <a:lumOff val="80000"/>
                            </a:schemeClr>
                          </a:solidFill>
                          <a:latin typeface="Century Gothic" panose="020B0502020202020204" pitchFamily="34" charset="0"/>
                        </a:rPr>
                        <a:t>TENABLE</a:t>
                      </a:r>
                    </a:p>
                  </a:txBody>
                  <a:tcPr marL="182880" marT="137160">
                    <a:lnL w="381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2">
                        <a:lumMod val="75000"/>
                      </a:schemeClr>
                    </a:solidFill>
                  </a:tcPr>
                </a:tc>
                <a:tc>
                  <a:txBody>
                    <a:bodyPr/>
                    <a:lstStyle/>
                    <a:p>
                      <a:r>
                        <a:rPr lang="en-US" sz="1200" dirty="0">
                          <a:latin typeface="Century Gothic" panose="020B0502020202020204" pitchFamily="34" charset="0"/>
                        </a:rPr>
                        <a:t>Secure enough resources to survive in a competitive landscape while exploring strategic alliances.</a:t>
                      </a:r>
                    </a:p>
                  </a:txBody>
                  <a:tcPr marL="18288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US" sz="1200" dirty="0">
                          <a:latin typeface="Century Gothic" panose="020B0502020202020204" pitchFamily="34" charset="0"/>
                        </a:rPr>
                        <a:t>Maintain market position through cost-effective strategies and gradual improvements.</a:t>
                      </a:r>
                    </a:p>
                  </a:txBody>
                  <a:tcPr marL="18288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US" sz="1200" dirty="0">
                          <a:latin typeface="Century Gothic" panose="020B0502020202020204" pitchFamily="34" charset="0"/>
                        </a:rPr>
                        <a:t>Defend market position against competitors by focusing on customer retention and value propositions.</a:t>
                      </a:r>
                    </a:p>
                  </a:txBody>
                  <a:tcPr marL="18288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US" sz="1200" dirty="0">
                          <a:latin typeface="Century Gothic" panose="020B0502020202020204" pitchFamily="34" charset="0"/>
                        </a:rPr>
                        <a:t>Streamline operations and focus on core competencies to prolong the product lifecycle.</a:t>
                      </a:r>
                    </a:p>
                  </a:txBody>
                  <a:tcPr marL="18288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35738856"/>
                  </a:ext>
                </a:extLst>
              </a:tr>
              <a:tr h="1024574">
                <a:tc>
                  <a:txBody>
                    <a:bodyPr/>
                    <a:lstStyle/>
                    <a:p>
                      <a:r>
                        <a:rPr lang="en-US" sz="1600" dirty="0">
                          <a:solidFill>
                            <a:schemeClr val="accent2">
                              <a:lumMod val="20000"/>
                              <a:lumOff val="80000"/>
                            </a:schemeClr>
                          </a:solidFill>
                          <a:latin typeface="Century Gothic" panose="020B0502020202020204" pitchFamily="34" charset="0"/>
                        </a:rPr>
                        <a:t>WEAK</a:t>
                      </a:r>
                    </a:p>
                  </a:txBody>
                  <a:tcPr marL="182880" marT="137160">
                    <a:lnL w="381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2"/>
                    </a:solidFill>
                  </a:tcPr>
                </a:tc>
                <a:tc>
                  <a:txBody>
                    <a:bodyPr/>
                    <a:lstStyle/>
                    <a:p>
                      <a:r>
                        <a:rPr lang="en-US" sz="1200" dirty="0">
                          <a:latin typeface="Century Gothic" panose="020B0502020202020204" pitchFamily="34" charset="0"/>
                        </a:rPr>
                        <a:t>Consider significant strategic changes or exit the market if sustainability is doubtful.</a:t>
                      </a:r>
                    </a:p>
                  </a:txBody>
                  <a:tcPr marL="18288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US" sz="1200" dirty="0">
                          <a:latin typeface="Century Gothic" panose="020B0502020202020204" pitchFamily="34" charset="0"/>
                        </a:rPr>
                        <a:t>Address vulnerabilities in market presence and operational execution to avoid losing ground.</a:t>
                      </a:r>
                    </a:p>
                  </a:txBody>
                  <a:tcPr marL="18288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US" sz="1200" dirty="0">
                          <a:latin typeface="Century Gothic" panose="020B0502020202020204" pitchFamily="34" charset="0"/>
                        </a:rPr>
                        <a:t>Reassess business model and consider strategic partnerships or diversification to rejuvenate the business.</a:t>
                      </a:r>
                    </a:p>
                  </a:txBody>
                  <a:tcPr marL="18288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US" sz="1200" dirty="0">
                          <a:latin typeface="Century Gothic" panose="020B0502020202020204" pitchFamily="34" charset="0"/>
                        </a:rPr>
                        <a:t>Plan for an orderly exit or pivot to more viable markets or products.</a:t>
                      </a:r>
                    </a:p>
                  </a:txBody>
                  <a:tcPr marL="18288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37038962"/>
                  </a:ext>
                </a:extLst>
              </a:tr>
            </a:tbl>
          </a:graphicData>
        </a:graphic>
      </p:graphicFrame>
      <p:sp>
        <p:nvSpPr>
          <p:cNvPr id="4" name="TextBox 3">
            <a:extLst>
              <a:ext uri="{FF2B5EF4-FFF2-40B4-BE49-F238E27FC236}">
                <a16:creationId xmlns:a16="http://schemas.microsoft.com/office/drawing/2014/main" id="{CE30FD29-C879-89BB-ABE4-FC6441CC8BBA}"/>
              </a:ext>
            </a:extLst>
          </p:cNvPr>
          <p:cNvSpPr txBox="1"/>
          <p:nvPr/>
        </p:nvSpPr>
        <p:spPr>
          <a:xfrm>
            <a:off x="2458996" y="361882"/>
            <a:ext cx="9440566" cy="461665"/>
          </a:xfrm>
          <a:prstGeom prst="rect">
            <a:avLst/>
          </a:prstGeom>
          <a:noFill/>
        </p:spPr>
        <p:txBody>
          <a:bodyPr wrap="square" rtlCol="0" anchor="ctr" anchorCtr="0">
            <a:spAutoFit/>
          </a:bodyPr>
          <a:lstStyle/>
          <a:p>
            <a:pPr algn="ctr"/>
            <a:r>
              <a:rPr lang="en-US" sz="2400" spc="300" dirty="0">
                <a:latin typeface="Century Gothic" panose="020B0502020202020204" pitchFamily="34" charset="0"/>
              </a:rPr>
              <a:t>INDUSTRIAL LIFECYCLE STAGE</a:t>
            </a:r>
          </a:p>
        </p:txBody>
      </p:sp>
      <p:sp>
        <p:nvSpPr>
          <p:cNvPr id="5" name="TextBox 4">
            <a:extLst>
              <a:ext uri="{FF2B5EF4-FFF2-40B4-BE49-F238E27FC236}">
                <a16:creationId xmlns:a16="http://schemas.microsoft.com/office/drawing/2014/main" id="{7C213157-E900-CC8A-F24D-031383F4E7CA}"/>
              </a:ext>
            </a:extLst>
          </p:cNvPr>
          <p:cNvSpPr txBox="1"/>
          <p:nvPr/>
        </p:nvSpPr>
        <p:spPr>
          <a:xfrm rot="16200000">
            <a:off x="-1887723" y="3691085"/>
            <a:ext cx="5129211" cy="461665"/>
          </a:xfrm>
          <a:prstGeom prst="rect">
            <a:avLst/>
          </a:prstGeom>
          <a:noFill/>
        </p:spPr>
        <p:txBody>
          <a:bodyPr wrap="square" rtlCol="0" anchor="ctr" anchorCtr="0">
            <a:spAutoFit/>
          </a:bodyPr>
          <a:lstStyle/>
          <a:p>
            <a:pPr algn="ctr"/>
            <a:r>
              <a:rPr lang="en-US" sz="2400" spc="300" dirty="0">
                <a:latin typeface="Century Gothic" panose="020B0502020202020204" pitchFamily="34" charset="0"/>
              </a:rPr>
              <a:t>COMPETITIVE POSITION</a:t>
            </a:r>
          </a:p>
        </p:txBody>
      </p:sp>
    </p:spTree>
    <p:extLst>
      <p:ext uri="{BB962C8B-B14F-4D97-AF65-F5344CB8AC3E}">
        <p14:creationId xmlns:p14="http://schemas.microsoft.com/office/powerpoint/2010/main" val="2033258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3D abstract waves with color gradient">
            <a:extLst>
              <a:ext uri="{FF2B5EF4-FFF2-40B4-BE49-F238E27FC236}">
                <a16:creationId xmlns:a16="http://schemas.microsoft.com/office/drawing/2014/main" id="{ABFECCDD-BE79-B9CB-DA3E-881FDBA9ACE8}"/>
              </a:ext>
            </a:extLst>
          </p:cNvPr>
          <p:cNvPicPr>
            <a:picLocks noChangeAspect="1"/>
          </p:cNvPicPr>
          <p:nvPr/>
        </p:nvPicPr>
        <p:blipFill rotWithShape="1">
          <a:blip r:embed="rId2" cstate="screen">
            <a:grayscl/>
            <a:alphaModFix/>
            <a:extLst>
              <a:ext uri="{BEBA8EAE-BF5A-486C-A8C5-ECC9F3942E4B}">
                <a14:imgProps xmlns:a14="http://schemas.microsoft.com/office/drawing/2010/main">
                  <a14:imgLayer r:embed="rId3">
                    <a14:imgEffect>
                      <a14:colorTemperature colorTemp="5328"/>
                    </a14:imgEffect>
                    <a14:imgEffect>
                      <a14:saturation sat="75000"/>
                    </a14:imgEffect>
                    <a14:imgEffect>
                      <a14:brightnessContrast bright="40000"/>
                    </a14:imgEffect>
                  </a14:imgLayer>
                </a14:imgProps>
              </a:ext>
              <a:ext uri="{28A0092B-C50C-407E-A947-70E740481C1C}">
                <a14:useLocalDpi xmlns:a14="http://schemas.microsoft.com/office/drawing/2010/main"/>
              </a:ext>
            </a:extLst>
          </a:blip>
          <a:srcRect/>
          <a:stretch/>
        </p:blipFill>
        <p:spPr>
          <a:xfrm rot="10800000">
            <a:off x="0" y="0"/>
            <a:ext cx="12192000" cy="6858002"/>
          </a:xfrm>
          <a:prstGeom prst="rect">
            <a:avLst/>
          </a:prstGeom>
        </p:spPr>
      </p:pic>
      <p:sp>
        <p:nvSpPr>
          <p:cNvPr id="2" name="Rectangle 1">
            <a:extLst>
              <a:ext uri="{FF2B5EF4-FFF2-40B4-BE49-F238E27FC236}">
                <a16:creationId xmlns:a16="http://schemas.microsoft.com/office/drawing/2014/main" id="{DC1E430D-4F42-A064-B025-9068857B495E}"/>
              </a:ext>
            </a:extLst>
          </p:cNvPr>
          <p:cNvSpPr/>
          <p:nvPr/>
        </p:nvSpPr>
        <p:spPr>
          <a:xfrm>
            <a:off x="1" y="-4"/>
            <a:ext cx="12192000" cy="6858004"/>
          </a:xfrm>
          <a:prstGeom prst="rect">
            <a:avLst/>
          </a:prstGeom>
          <a:gradFill>
            <a:gsLst>
              <a:gs pos="35000">
                <a:srgbClr val="6CD1D6">
                  <a:alpha val="40290"/>
                </a:srgbClr>
              </a:gs>
              <a:gs pos="65000">
                <a:schemeClr val="bg1">
                  <a:alpha val="67455"/>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ound Same Side Corner Rectangle 6">
            <a:extLst>
              <a:ext uri="{FF2B5EF4-FFF2-40B4-BE49-F238E27FC236}">
                <a16:creationId xmlns:a16="http://schemas.microsoft.com/office/drawing/2014/main" id="{E8553517-4D51-78B7-CD4F-93B7406D3E51}"/>
              </a:ext>
            </a:extLst>
          </p:cNvPr>
          <p:cNvSpPr/>
          <p:nvPr/>
        </p:nvSpPr>
        <p:spPr>
          <a:xfrm rot="16200000">
            <a:off x="-1905773" y="3624390"/>
            <a:ext cx="5112952" cy="578796"/>
          </a:xfrm>
          <a:prstGeom prst="round2SameRect">
            <a:avLst/>
          </a:prstGeom>
          <a:gradFill>
            <a:gsLst>
              <a:gs pos="35000">
                <a:srgbClr val="D8E9EB">
                  <a:alpha val="67843"/>
                </a:srgbClr>
              </a:gs>
              <a:gs pos="65000">
                <a:schemeClr val="bg1">
                  <a:alpha val="67455"/>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 Same Side Corner Rectangle 5">
            <a:extLst>
              <a:ext uri="{FF2B5EF4-FFF2-40B4-BE49-F238E27FC236}">
                <a16:creationId xmlns:a16="http://schemas.microsoft.com/office/drawing/2014/main" id="{8B7206B4-1F81-0972-4963-3A23C112CE15}"/>
              </a:ext>
            </a:extLst>
          </p:cNvPr>
          <p:cNvSpPr/>
          <p:nvPr/>
        </p:nvSpPr>
        <p:spPr>
          <a:xfrm>
            <a:off x="2458996" y="306307"/>
            <a:ext cx="9440566" cy="612042"/>
          </a:xfrm>
          <a:prstGeom prst="round2SameRect">
            <a:avLst/>
          </a:prstGeom>
          <a:gradFill>
            <a:gsLst>
              <a:gs pos="35000">
                <a:srgbClr val="D8E9EB">
                  <a:alpha val="67843"/>
                </a:srgbClr>
              </a:gs>
              <a:gs pos="65000">
                <a:schemeClr val="bg1">
                  <a:alpha val="67455"/>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EED30FEE-C523-CF85-9168-38AC4866B660}"/>
              </a:ext>
            </a:extLst>
          </p:cNvPr>
          <p:cNvSpPr txBox="1"/>
          <p:nvPr/>
        </p:nvSpPr>
        <p:spPr>
          <a:xfrm>
            <a:off x="293271" y="177172"/>
            <a:ext cx="1835570" cy="1077218"/>
          </a:xfrm>
          <a:prstGeom prst="rect">
            <a:avLst/>
          </a:prstGeom>
          <a:noFill/>
        </p:spPr>
        <p:txBody>
          <a:bodyPr wrap="square" rtlCol="0" anchor="ctr" anchorCtr="0">
            <a:spAutoFit/>
          </a:bodyPr>
          <a:lstStyle/>
          <a:p>
            <a:r>
              <a:rPr lang="en-US" sz="3200" dirty="0">
                <a:solidFill>
                  <a:schemeClr val="tx1">
                    <a:lumMod val="65000"/>
                    <a:lumOff val="35000"/>
                  </a:schemeClr>
                </a:solidFill>
                <a:latin typeface="Courier" pitchFamily="2" charset="0"/>
              </a:rPr>
              <a:t>ADL Matrix</a:t>
            </a:r>
          </a:p>
        </p:txBody>
      </p:sp>
      <p:graphicFrame>
        <p:nvGraphicFramePr>
          <p:cNvPr id="3" name="Table 2">
            <a:extLst>
              <a:ext uri="{FF2B5EF4-FFF2-40B4-BE49-F238E27FC236}">
                <a16:creationId xmlns:a16="http://schemas.microsoft.com/office/drawing/2014/main" id="{941A3EF7-581F-F6C5-5C31-62373C0FB665}"/>
              </a:ext>
            </a:extLst>
          </p:cNvPr>
          <p:cNvGraphicFramePr>
            <a:graphicFrameLocks noGrp="1"/>
          </p:cNvGraphicFramePr>
          <p:nvPr>
            <p:extLst>
              <p:ext uri="{D42A27DB-BD31-4B8C-83A1-F6EECF244321}">
                <p14:modId xmlns:p14="http://schemas.microsoft.com/office/powerpoint/2010/main" val="351160432"/>
              </p:ext>
            </p:extLst>
          </p:nvPr>
        </p:nvGraphicFramePr>
        <p:xfrm>
          <a:off x="969319" y="885105"/>
          <a:ext cx="10930244" cy="5585157"/>
        </p:xfrm>
        <a:graphic>
          <a:graphicData uri="http://schemas.openxmlformats.org/drawingml/2006/table">
            <a:tbl>
              <a:tblPr firstRow="1" bandRow="1">
                <a:tableStyleId>{2D5ABB26-0587-4C30-8999-92F81FD0307C}</a:tableStyleId>
              </a:tblPr>
              <a:tblGrid>
                <a:gridCol w="1502032">
                  <a:extLst>
                    <a:ext uri="{9D8B030D-6E8A-4147-A177-3AD203B41FA5}">
                      <a16:colId xmlns:a16="http://schemas.microsoft.com/office/drawing/2014/main" val="2229839240"/>
                    </a:ext>
                  </a:extLst>
                </a:gridCol>
                <a:gridCol w="2357053">
                  <a:extLst>
                    <a:ext uri="{9D8B030D-6E8A-4147-A177-3AD203B41FA5}">
                      <a16:colId xmlns:a16="http://schemas.microsoft.com/office/drawing/2014/main" val="54789479"/>
                    </a:ext>
                  </a:extLst>
                </a:gridCol>
                <a:gridCol w="2357053">
                  <a:extLst>
                    <a:ext uri="{9D8B030D-6E8A-4147-A177-3AD203B41FA5}">
                      <a16:colId xmlns:a16="http://schemas.microsoft.com/office/drawing/2014/main" val="657157834"/>
                    </a:ext>
                  </a:extLst>
                </a:gridCol>
                <a:gridCol w="2357053">
                  <a:extLst>
                    <a:ext uri="{9D8B030D-6E8A-4147-A177-3AD203B41FA5}">
                      <a16:colId xmlns:a16="http://schemas.microsoft.com/office/drawing/2014/main" val="3592880365"/>
                    </a:ext>
                  </a:extLst>
                </a:gridCol>
                <a:gridCol w="2357053">
                  <a:extLst>
                    <a:ext uri="{9D8B030D-6E8A-4147-A177-3AD203B41FA5}">
                      <a16:colId xmlns:a16="http://schemas.microsoft.com/office/drawing/2014/main" val="2173778324"/>
                    </a:ext>
                  </a:extLst>
                </a:gridCol>
              </a:tblGrid>
              <a:tr h="462287">
                <a:tc>
                  <a:txBody>
                    <a:bodyPr/>
                    <a:lstStyle/>
                    <a:p>
                      <a:endParaRPr lang="en-US" sz="1300" dirty="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solidFill>
                            <a:schemeClr val="accent4">
                              <a:lumMod val="20000"/>
                              <a:lumOff val="80000"/>
                            </a:schemeClr>
                          </a:solidFill>
                          <a:latin typeface="Century Gothic" panose="020B0502020202020204" pitchFamily="34" charset="0"/>
                        </a:rPr>
                        <a:t>EMBRYONIC STAGE</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381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50000"/>
                      </a:schemeClr>
                    </a:solidFill>
                  </a:tcPr>
                </a:tc>
                <a:tc>
                  <a:txBody>
                    <a:bodyPr/>
                    <a:lstStyle/>
                    <a:p>
                      <a:pPr algn="ctr"/>
                      <a:r>
                        <a:rPr lang="en-US" sz="1600" dirty="0">
                          <a:solidFill>
                            <a:schemeClr val="accent4">
                              <a:lumMod val="20000"/>
                              <a:lumOff val="80000"/>
                            </a:schemeClr>
                          </a:solidFill>
                          <a:latin typeface="Century Gothic" panose="020B0502020202020204" pitchFamily="34" charset="0"/>
                        </a:rPr>
                        <a:t>GROWTH STAGE</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381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75000"/>
                      </a:schemeClr>
                    </a:solidFill>
                  </a:tcPr>
                </a:tc>
                <a:tc>
                  <a:txBody>
                    <a:bodyPr/>
                    <a:lstStyle/>
                    <a:p>
                      <a:pPr algn="ctr"/>
                      <a:r>
                        <a:rPr lang="en-US" sz="1600" dirty="0">
                          <a:solidFill>
                            <a:srgbClr val="D5FBF2"/>
                          </a:solidFill>
                          <a:latin typeface="Century Gothic" panose="020B0502020202020204" pitchFamily="34" charset="0"/>
                        </a:rPr>
                        <a:t>MATURITY STAGE</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381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7A09C"/>
                    </a:solidFill>
                  </a:tcPr>
                </a:tc>
                <a:tc>
                  <a:txBody>
                    <a:bodyPr/>
                    <a:lstStyle/>
                    <a:p>
                      <a:pPr algn="ctr"/>
                      <a:r>
                        <a:rPr lang="en-US" sz="1600" dirty="0">
                          <a:solidFill>
                            <a:schemeClr val="accent2">
                              <a:lumMod val="20000"/>
                              <a:lumOff val="80000"/>
                            </a:schemeClr>
                          </a:solidFill>
                          <a:latin typeface="Century Gothic" panose="020B0502020202020204" pitchFamily="34" charset="0"/>
                        </a:rPr>
                        <a:t>AGING STAGE</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381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779099092"/>
                  </a:ext>
                </a:extLst>
              </a:tr>
              <a:tr h="1024574">
                <a:tc>
                  <a:txBody>
                    <a:bodyPr/>
                    <a:lstStyle/>
                    <a:p>
                      <a:r>
                        <a:rPr lang="en-US" sz="1600" dirty="0">
                          <a:solidFill>
                            <a:schemeClr val="accent4">
                              <a:lumMod val="20000"/>
                              <a:lumOff val="80000"/>
                            </a:schemeClr>
                          </a:solidFill>
                          <a:latin typeface="Century Gothic" panose="020B0502020202020204" pitchFamily="34" charset="0"/>
                        </a:rPr>
                        <a:t>DOMINANT</a:t>
                      </a:r>
                    </a:p>
                  </a:txBody>
                  <a:tcPr marL="182880" marT="137160">
                    <a:lnL w="381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50000"/>
                      </a:schemeClr>
                    </a:solidFill>
                  </a:tcPr>
                </a:tc>
                <a:tc>
                  <a:txBody>
                    <a:bodyPr/>
                    <a:lstStyle/>
                    <a:p>
                      <a:endParaRPr lang="en-US" sz="1200" dirty="0">
                        <a:latin typeface="Century Gothic" panose="020B0502020202020204" pitchFamily="34" charset="0"/>
                      </a:endParaRPr>
                    </a:p>
                  </a:txBody>
                  <a:tcPr marL="18288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1200" dirty="0">
                        <a:latin typeface="Century Gothic" panose="020B0502020202020204" pitchFamily="34" charset="0"/>
                      </a:endParaRPr>
                    </a:p>
                  </a:txBody>
                  <a:tcPr marL="18288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1200" dirty="0">
                        <a:latin typeface="Century Gothic" panose="020B0502020202020204" pitchFamily="34" charset="0"/>
                      </a:endParaRPr>
                    </a:p>
                  </a:txBody>
                  <a:tcPr marL="18288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1200" dirty="0">
                        <a:latin typeface="Century Gothic" panose="020B0502020202020204" pitchFamily="34" charset="0"/>
                      </a:endParaRPr>
                    </a:p>
                  </a:txBody>
                  <a:tcPr marL="18288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64176509"/>
                  </a:ext>
                </a:extLst>
              </a:tr>
              <a:tr h="1024574">
                <a:tc>
                  <a:txBody>
                    <a:bodyPr/>
                    <a:lstStyle/>
                    <a:p>
                      <a:r>
                        <a:rPr lang="en-US" sz="1600" dirty="0">
                          <a:solidFill>
                            <a:schemeClr val="accent4">
                              <a:lumMod val="20000"/>
                              <a:lumOff val="80000"/>
                            </a:schemeClr>
                          </a:solidFill>
                          <a:latin typeface="Century Gothic" panose="020B0502020202020204" pitchFamily="34" charset="0"/>
                        </a:rPr>
                        <a:t>STRONG</a:t>
                      </a:r>
                    </a:p>
                  </a:txBody>
                  <a:tcPr marL="182880" marT="137160">
                    <a:lnL w="381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75000"/>
                      </a:schemeClr>
                    </a:solidFill>
                  </a:tcPr>
                </a:tc>
                <a:tc>
                  <a:txBody>
                    <a:bodyPr/>
                    <a:lstStyle/>
                    <a:p>
                      <a:endParaRPr lang="en-US" sz="1200" dirty="0">
                        <a:latin typeface="Century Gothic" panose="020B0502020202020204" pitchFamily="34" charset="0"/>
                      </a:endParaRPr>
                    </a:p>
                  </a:txBody>
                  <a:tcPr marL="18288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1200" dirty="0">
                        <a:latin typeface="Century Gothic" panose="020B0502020202020204" pitchFamily="34" charset="0"/>
                      </a:endParaRPr>
                    </a:p>
                  </a:txBody>
                  <a:tcPr marL="18288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1200" dirty="0">
                        <a:latin typeface="Century Gothic" panose="020B0502020202020204" pitchFamily="34" charset="0"/>
                      </a:endParaRPr>
                    </a:p>
                  </a:txBody>
                  <a:tcPr marL="18288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1200" dirty="0">
                        <a:latin typeface="Century Gothic" panose="020B0502020202020204" pitchFamily="34" charset="0"/>
                      </a:endParaRPr>
                    </a:p>
                  </a:txBody>
                  <a:tcPr marL="18288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37354873"/>
                  </a:ext>
                </a:extLst>
              </a:tr>
              <a:tr h="1024574">
                <a:tc>
                  <a:txBody>
                    <a:bodyPr/>
                    <a:lstStyle/>
                    <a:p>
                      <a:r>
                        <a:rPr lang="en-US" sz="1600" dirty="0">
                          <a:solidFill>
                            <a:srgbClr val="D5FBF2"/>
                          </a:solidFill>
                          <a:latin typeface="Century Gothic" panose="020B0502020202020204" pitchFamily="34" charset="0"/>
                        </a:rPr>
                        <a:t>FAVORABLE</a:t>
                      </a:r>
                    </a:p>
                  </a:txBody>
                  <a:tcPr marL="182880" marT="137160">
                    <a:lnL w="381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7A09C"/>
                    </a:solidFill>
                  </a:tcPr>
                </a:tc>
                <a:tc>
                  <a:txBody>
                    <a:bodyPr/>
                    <a:lstStyle/>
                    <a:p>
                      <a:endParaRPr lang="en-US" sz="1200" dirty="0">
                        <a:latin typeface="Century Gothic" panose="020B0502020202020204" pitchFamily="34" charset="0"/>
                      </a:endParaRPr>
                    </a:p>
                  </a:txBody>
                  <a:tcPr marL="18288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1200" dirty="0">
                        <a:latin typeface="Century Gothic" panose="020B0502020202020204" pitchFamily="34" charset="0"/>
                      </a:endParaRPr>
                    </a:p>
                  </a:txBody>
                  <a:tcPr marL="18288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1200" dirty="0">
                        <a:latin typeface="Century Gothic" panose="020B0502020202020204" pitchFamily="34" charset="0"/>
                      </a:endParaRPr>
                    </a:p>
                  </a:txBody>
                  <a:tcPr marL="18288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1200" dirty="0">
                        <a:latin typeface="Century Gothic" panose="020B0502020202020204" pitchFamily="34" charset="0"/>
                      </a:endParaRPr>
                    </a:p>
                  </a:txBody>
                  <a:tcPr marL="18288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04475026"/>
                  </a:ext>
                </a:extLst>
              </a:tr>
              <a:tr h="1024574">
                <a:tc>
                  <a:txBody>
                    <a:bodyPr/>
                    <a:lstStyle/>
                    <a:p>
                      <a:r>
                        <a:rPr lang="en-US" sz="1600" dirty="0">
                          <a:solidFill>
                            <a:schemeClr val="accent2">
                              <a:lumMod val="20000"/>
                              <a:lumOff val="80000"/>
                            </a:schemeClr>
                          </a:solidFill>
                          <a:latin typeface="Century Gothic" panose="020B0502020202020204" pitchFamily="34" charset="0"/>
                        </a:rPr>
                        <a:t>TENABLE</a:t>
                      </a:r>
                    </a:p>
                  </a:txBody>
                  <a:tcPr marL="182880" marT="137160">
                    <a:lnL w="381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2">
                        <a:lumMod val="75000"/>
                      </a:schemeClr>
                    </a:solidFill>
                  </a:tcPr>
                </a:tc>
                <a:tc>
                  <a:txBody>
                    <a:bodyPr/>
                    <a:lstStyle/>
                    <a:p>
                      <a:endParaRPr lang="en-US" sz="1200" dirty="0">
                        <a:latin typeface="Century Gothic" panose="020B0502020202020204" pitchFamily="34" charset="0"/>
                      </a:endParaRPr>
                    </a:p>
                  </a:txBody>
                  <a:tcPr marL="18288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1200" dirty="0">
                        <a:latin typeface="Century Gothic" panose="020B0502020202020204" pitchFamily="34" charset="0"/>
                      </a:endParaRPr>
                    </a:p>
                  </a:txBody>
                  <a:tcPr marL="18288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1200" dirty="0">
                        <a:latin typeface="Century Gothic" panose="020B0502020202020204" pitchFamily="34" charset="0"/>
                      </a:endParaRPr>
                    </a:p>
                  </a:txBody>
                  <a:tcPr marL="18288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1200" dirty="0">
                        <a:latin typeface="Century Gothic" panose="020B0502020202020204" pitchFamily="34" charset="0"/>
                      </a:endParaRPr>
                    </a:p>
                  </a:txBody>
                  <a:tcPr marL="18288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35738856"/>
                  </a:ext>
                </a:extLst>
              </a:tr>
              <a:tr h="1024574">
                <a:tc>
                  <a:txBody>
                    <a:bodyPr/>
                    <a:lstStyle/>
                    <a:p>
                      <a:r>
                        <a:rPr lang="en-US" sz="1600" dirty="0">
                          <a:solidFill>
                            <a:schemeClr val="accent2">
                              <a:lumMod val="20000"/>
                              <a:lumOff val="80000"/>
                            </a:schemeClr>
                          </a:solidFill>
                          <a:latin typeface="Century Gothic" panose="020B0502020202020204" pitchFamily="34" charset="0"/>
                        </a:rPr>
                        <a:t>WEAK</a:t>
                      </a:r>
                    </a:p>
                  </a:txBody>
                  <a:tcPr marL="182880" marT="137160">
                    <a:lnL w="381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2"/>
                    </a:solidFill>
                  </a:tcPr>
                </a:tc>
                <a:tc>
                  <a:txBody>
                    <a:bodyPr/>
                    <a:lstStyle/>
                    <a:p>
                      <a:endParaRPr lang="en-US" sz="1200" dirty="0">
                        <a:latin typeface="Century Gothic" panose="020B0502020202020204" pitchFamily="34" charset="0"/>
                      </a:endParaRPr>
                    </a:p>
                  </a:txBody>
                  <a:tcPr marL="18288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1200" dirty="0">
                        <a:latin typeface="Century Gothic" panose="020B0502020202020204" pitchFamily="34" charset="0"/>
                      </a:endParaRPr>
                    </a:p>
                  </a:txBody>
                  <a:tcPr marL="18288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1200" dirty="0">
                        <a:latin typeface="Century Gothic" panose="020B0502020202020204" pitchFamily="34" charset="0"/>
                      </a:endParaRPr>
                    </a:p>
                  </a:txBody>
                  <a:tcPr marL="18288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lang="en-US" sz="1200" dirty="0">
                        <a:latin typeface="Century Gothic" panose="020B0502020202020204" pitchFamily="34" charset="0"/>
                      </a:endParaRPr>
                    </a:p>
                  </a:txBody>
                  <a:tcPr marL="18288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37038962"/>
                  </a:ext>
                </a:extLst>
              </a:tr>
            </a:tbl>
          </a:graphicData>
        </a:graphic>
      </p:graphicFrame>
      <p:sp>
        <p:nvSpPr>
          <p:cNvPr id="4" name="TextBox 3">
            <a:extLst>
              <a:ext uri="{FF2B5EF4-FFF2-40B4-BE49-F238E27FC236}">
                <a16:creationId xmlns:a16="http://schemas.microsoft.com/office/drawing/2014/main" id="{CE30FD29-C879-89BB-ABE4-FC6441CC8BBA}"/>
              </a:ext>
            </a:extLst>
          </p:cNvPr>
          <p:cNvSpPr txBox="1"/>
          <p:nvPr/>
        </p:nvSpPr>
        <p:spPr>
          <a:xfrm>
            <a:off x="2458996" y="361882"/>
            <a:ext cx="9440566" cy="461665"/>
          </a:xfrm>
          <a:prstGeom prst="rect">
            <a:avLst/>
          </a:prstGeom>
          <a:noFill/>
        </p:spPr>
        <p:txBody>
          <a:bodyPr wrap="square" rtlCol="0" anchor="ctr" anchorCtr="0">
            <a:spAutoFit/>
          </a:bodyPr>
          <a:lstStyle/>
          <a:p>
            <a:pPr algn="ctr"/>
            <a:r>
              <a:rPr lang="en-US" sz="2400" spc="300" dirty="0">
                <a:latin typeface="Century Gothic" panose="020B0502020202020204" pitchFamily="34" charset="0"/>
              </a:rPr>
              <a:t>INDUSTRIAL LIFECYCLE STAGE</a:t>
            </a:r>
          </a:p>
        </p:txBody>
      </p:sp>
      <p:sp>
        <p:nvSpPr>
          <p:cNvPr id="5" name="TextBox 4">
            <a:extLst>
              <a:ext uri="{FF2B5EF4-FFF2-40B4-BE49-F238E27FC236}">
                <a16:creationId xmlns:a16="http://schemas.microsoft.com/office/drawing/2014/main" id="{7C213157-E900-CC8A-F24D-031383F4E7CA}"/>
              </a:ext>
            </a:extLst>
          </p:cNvPr>
          <p:cNvSpPr txBox="1"/>
          <p:nvPr/>
        </p:nvSpPr>
        <p:spPr>
          <a:xfrm rot="16200000">
            <a:off x="-1887723" y="3691085"/>
            <a:ext cx="5129211" cy="461665"/>
          </a:xfrm>
          <a:prstGeom prst="rect">
            <a:avLst/>
          </a:prstGeom>
          <a:noFill/>
        </p:spPr>
        <p:txBody>
          <a:bodyPr wrap="square" rtlCol="0" anchor="ctr" anchorCtr="0">
            <a:spAutoFit/>
          </a:bodyPr>
          <a:lstStyle/>
          <a:p>
            <a:pPr algn="ctr"/>
            <a:r>
              <a:rPr lang="en-US" sz="2400" spc="300" dirty="0">
                <a:latin typeface="Century Gothic" panose="020B0502020202020204" pitchFamily="34" charset="0"/>
              </a:rPr>
              <a:t>COMPETITIVE POSITION</a:t>
            </a:r>
          </a:p>
        </p:txBody>
      </p:sp>
    </p:spTree>
    <p:extLst>
      <p:ext uri="{BB962C8B-B14F-4D97-AF65-F5344CB8AC3E}">
        <p14:creationId xmlns:p14="http://schemas.microsoft.com/office/powerpoint/2010/main" val="2082995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17958</TotalTime>
  <Words>484</Words>
  <Application>Microsoft Office PowerPoint</Application>
  <PresentationFormat>Widescreen</PresentationFormat>
  <Paragraphs>51</Paragraphs>
  <Slides>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Aptos</vt:lpstr>
      <vt:lpstr>Aptos Display</vt:lpstr>
      <vt:lpstr>Arial</vt:lpstr>
      <vt:lpstr>Calibri</vt:lpstr>
      <vt:lpstr>Century Gothic</vt:lpstr>
      <vt:lpstr>Courier</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Kayla Franssen</cp:lastModifiedBy>
  <cp:revision>381</cp:revision>
  <cp:lastPrinted>2024-02-20T23:48:17Z</cp:lastPrinted>
  <dcterms:created xsi:type="dcterms:W3CDTF">2021-07-07T23:54:57Z</dcterms:created>
  <dcterms:modified xsi:type="dcterms:W3CDTF">2024-07-16T14:26:59Z</dcterms:modified>
</cp:coreProperties>
</file>