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97" r:id="rId2"/>
    <p:sldId id="299" r:id="rId3"/>
    <p:sldId id="306" r:id="rId4"/>
    <p:sldId id="309" r:id="rId5"/>
    <p:sldId id="300" r:id="rId6"/>
    <p:sldId id="323" r:id="rId7"/>
    <p:sldId id="305" r:id="rId8"/>
    <p:sldId id="314" r:id="rId9"/>
    <p:sldId id="389" r:id="rId10"/>
    <p:sldId id="388" r:id="rId11"/>
    <p:sldId id="302" r:id="rId12"/>
    <p:sldId id="324" r:id="rId13"/>
    <p:sldId id="382" r:id="rId14"/>
    <p:sldId id="383" r:id="rId15"/>
    <p:sldId id="315" r:id="rId16"/>
    <p:sldId id="303" r:id="rId17"/>
    <p:sldId id="384" r:id="rId18"/>
    <p:sldId id="385" r:id="rId19"/>
    <p:sldId id="386" r:id="rId20"/>
    <p:sldId id="304" r:id="rId21"/>
    <p:sldId id="387" r:id="rId22"/>
    <p:sldId id="390" r:id="rId23"/>
    <p:sldId id="301" r:id="rId24"/>
    <p:sldId id="29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C1E8"/>
    <a:srgbClr val="F05C4F"/>
    <a:srgbClr val="D4AFB9"/>
    <a:srgbClr val="FFCE54"/>
    <a:srgbClr val="A0D468"/>
    <a:srgbClr val="7EC4CF"/>
    <a:srgbClr val="D1CFE2"/>
    <a:srgbClr val="FDEDD9"/>
    <a:srgbClr val="DAEAF6"/>
    <a:srgbClr val="9CAD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7" autoAdjust="0"/>
    <p:restoredTop sz="94726"/>
  </p:normalViewPr>
  <p:slideViewPr>
    <p:cSldViewPr snapToGrid="0">
      <p:cViewPr varScale="1">
        <p:scale>
          <a:sx n="116" d="100"/>
          <a:sy n="116" d="100"/>
        </p:scale>
        <p:origin x="96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Variation Percentage</c:v>
                </c:pt>
              </c:strCache>
            </c:strRef>
          </c:tx>
          <c:spPr>
            <a:solidFill>
              <a:srgbClr val="FFCE54"/>
            </a:solidFill>
            <a:ln>
              <a:noFill/>
            </a:ln>
            <a:effectLst/>
          </c:spPr>
          <c:invertIfNegative val="0"/>
          <c:dPt>
            <c:idx val="0"/>
            <c:invertIfNegative val="0"/>
            <c:bubble3D val="0"/>
            <c:spPr>
              <a:solidFill>
                <a:srgbClr val="D4AFB9"/>
              </a:solidFill>
              <a:ln>
                <a:noFill/>
              </a:ln>
              <a:effectLst/>
            </c:spPr>
            <c:extLst>
              <c:ext xmlns:c16="http://schemas.microsoft.com/office/drawing/2014/chart" uri="{C3380CC4-5D6E-409C-BE32-E72D297353CC}">
                <c16:uniqueId val="{00000002-F4CA-457A-850D-482E6AB419C6}"/>
              </c:ext>
            </c:extLst>
          </c:dPt>
          <c:dPt>
            <c:idx val="2"/>
            <c:invertIfNegative val="0"/>
            <c:bubble3D val="0"/>
            <c:spPr>
              <a:solidFill>
                <a:srgbClr val="A0D468"/>
              </a:solidFill>
              <a:ln>
                <a:noFill/>
              </a:ln>
              <a:effectLst/>
            </c:spPr>
            <c:extLst>
              <c:ext xmlns:c16="http://schemas.microsoft.com/office/drawing/2014/chart" uri="{C3380CC4-5D6E-409C-BE32-E72D297353CC}">
                <c16:uniqueId val="{00000001-F4CA-457A-850D-482E6AB419C6}"/>
              </c:ext>
            </c:extLst>
          </c:dPt>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Part-to-Part</c:v>
                </c:pt>
                <c:pt idx="1">
                  <c:v>Reproducibility</c:v>
                </c:pt>
                <c:pt idx="2">
                  <c:v>Repeatability</c:v>
                </c:pt>
              </c:strCache>
            </c:strRef>
          </c:cat>
          <c:val>
            <c:numRef>
              <c:f>Sheet1!$B$2:$B$4</c:f>
              <c:numCache>
                <c:formatCode>General</c:formatCode>
                <c:ptCount val="3"/>
                <c:pt idx="0">
                  <c:v>10</c:v>
                </c:pt>
                <c:pt idx="1">
                  <c:v>40</c:v>
                </c:pt>
                <c:pt idx="2">
                  <c:v>50</c:v>
                </c:pt>
              </c:numCache>
            </c:numRef>
          </c:val>
          <c:extLst>
            <c:ext xmlns:c16="http://schemas.microsoft.com/office/drawing/2014/chart" uri="{C3380CC4-5D6E-409C-BE32-E72D297353CC}">
              <c16:uniqueId val="{00000000-F4CA-457A-850D-482E6AB419C6}"/>
            </c:ext>
          </c:extLst>
        </c:ser>
        <c:dLbls>
          <c:dLblPos val="ctr"/>
          <c:showLegendKey val="0"/>
          <c:showVal val="1"/>
          <c:showCatName val="0"/>
          <c:showSerName val="0"/>
          <c:showPercent val="0"/>
          <c:showBubbleSize val="0"/>
        </c:dLbls>
        <c:gapWidth val="150"/>
        <c:overlap val="100"/>
        <c:axId val="1559173712"/>
        <c:axId val="1559161712"/>
      </c:barChart>
      <c:catAx>
        <c:axId val="155917371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ysClr val="windowText" lastClr="000000"/>
                </a:solidFill>
                <a:latin typeface="Century Gothic" panose="020B0502020202020204" pitchFamily="34" charset="0"/>
                <a:ea typeface="+mn-ea"/>
                <a:cs typeface="+mn-cs"/>
              </a:defRPr>
            </a:pPr>
            <a:endParaRPr lang="en-US"/>
          </a:p>
        </c:txPr>
        <c:crossAx val="1559161712"/>
        <c:crosses val="autoZero"/>
        <c:auto val="1"/>
        <c:lblAlgn val="ctr"/>
        <c:lblOffset val="100"/>
        <c:noMultiLvlLbl val="0"/>
      </c:catAx>
      <c:valAx>
        <c:axId val="15591617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5591737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7025-4018-49F6-B050-59D8F10E5030}" type="datetimeFigureOut">
              <a:rPr lang="en-US" smtClean="0"/>
              <a:t>7/30/24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D7A5B-DC59-4C1D-AF2E-A7C5BA8F20FA}" type="slidenum">
              <a:rPr lang="en-US" smtClean="0"/>
              <a:t>‹#›</a:t>
            </a:fld>
            <a:endParaRPr lang="en-US"/>
          </a:p>
        </p:txBody>
      </p:sp>
    </p:spTree>
    <p:extLst>
      <p:ext uri="{BB962C8B-B14F-4D97-AF65-F5344CB8AC3E}">
        <p14:creationId xmlns:p14="http://schemas.microsoft.com/office/powerpoint/2010/main" val="222180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D7A6-44BD-D6A9-D55B-B5901B834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EAD59-4519-9FCD-B39C-187D6AF6CCBF}"/>
              </a:ext>
            </a:extLst>
          </p:cNvPr>
          <p:cNvSpPr>
            <a:spLocks noGrp="1"/>
          </p:cNvSpPr>
          <p:nvPr>
            <p:ph type="subTitle" idx="1"/>
          </p:nvPr>
        </p:nvSpPr>
        <p:spPr>
          <a:xfrm>
            <a:off x="1524000" y="3602038"/>
            <a:ext cx="9144000" cy="1655762"/>
          </a:xfrm>
        </p:spPr>
        <p:txBody>
          <a:bodyPr/>
          <a:lstStyle>
            <a:lvl1pPr marL="0" indent="0" algn="ctr">
              <a:buNone/>
              <a:defRPr sz="2400"/>
            </a:lvl1pPr>
            <a:lvl2pPr marL="457170" indent="0" algn="ctr">
              <a:buNone/>
              <a:defRPr sz="2000"/>
            </a:lvl2pPr>
            <a:lvl3pPr marL="914341" indent="0" algn="ctr">
              <a:buNone/>
              <a:defRPr sz="1800"/>
            </a:lvl3pPr>
            <a:lvl4pPr marL="1371511" indent="0" algn="ctr">
              <a:buNone/>
              <a:defRPr sz="1600"/>
            </a:lvl4pPr>
            <a:lvl5pPr marL="1828681" indent="0" algn="ctr">
              <a:buNone/>
              <a:defRPr sz="1600"/>
            </a:lvl5pPr>
            <a:lvl6pPr marL="2285851" indent="0" algn="ctr">
              <a:buNone/>
              <a:defRPr sz="1600"/>
            </a:lvl6pPr>
            <a:lvl7pPr marL="2743022" indent="0" algn="ctr">
              <a:buNone/>
              <a:defRPr sz="1600"/>
            </a:lvl7pPr>
            <a:lvl8pPr marL="3200192" indent="0" algn="ctr">
              <a:buNone/>
              <a:defRPr sz="1600"/>
            </a:lvl8pPr>
            <a:lvl9pPr marL="3657362"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45110F-1EE8-124F-A9B0-C87D86F1FD6D}"/>
              </a:ext>
            </a:extLst>
          </p:cNvPr>
          <p:cNvSpPr>
            <a:spLocks noGrp="1"/>
          </p:cNvSpPr>
          <p:nvPr>
            <p:ph type="dt" sz="half" idx="10"/>
          </p:nvPr>
        </p:nvSpPr>
        <p:spPr/>
        <p:txBody>
          <a:bodyPr/>
          <a:lstStyle/>
          <a:p>
            <a:fld id="{90E09F09-59B3-489E-8070-C50CD83CC364}" type="datetimeFigureOut">
              <a:rPr lang="en-US" smtClean="0"/>
              <a:t>7/30/24</a:t>
            </a:fld>
            <a:endParaRPr lang="en-US"/>
          </a:p>
        </p:txBody>
      </p:sp>
      <p:sp>
        <p:nvSpPr>
          <p:cNvPr id="5" name="Footer Placeholder 4">
            <a:extLst>
              <a:ext uri="{FF2B5EF4-FFF2-40B4-BE49-F238E27FC236}">
                <a16:creationId xmlns:a16="http://schemas.microsoft.com/office/drawing/2014/main" id="{0B96A349-B1E8-D267-6F22-19AF2686F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87765-B180-2FE9-4959-9717F81A64DA}"/>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04068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5B4A-238F-7DD8-9008-AB9E737DB5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76227-3CFA-4CA4-E90F-BF7EC30C3B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508E3-78C3-C128-5BA1-63F00AD3338E}"/>
              </a:ext>
            </a:extLst>
          </p:cNvPr>
          <p:cNvSpPr>
            <a:spLocks noGrp="1"/>
          </p:cNvSpPr>
          <p:nvPr>
            <p:ph type="dt" sz="half" idx="10"/>
          </p:nvPr>
        </p:nvSpPr>
        <p:spPr/>
        <p:txBody>
          <a:bodyPr/>
          <a:lstStyle/>
          <a:p>
            <a:fld id="{90E09F09-59B3-489E-8070-C50CD83CC364}" type="datetimeFigureOut">
              <a:rPr lang="en-US" smtClean="0"/>
              <a:t>7/30/24</a:t>
            </a:fld>
            <a:endParaRPr lang="en-US"/>
          </a:p>
        </p:txBody>
      </p:sp>
      <p:sp>
        <p:nvSpPr>
          <p:cNvPr id="5" name="Footer Placeholder 4">
            <a:extLst>
              <a:ext uri="{FF2B5EF4-FFF2-40B4-BE49-F238E27FC236}">
                <a16:creationId xmlns:a16="http://schemas.microsoft.com/office/drawing/2014/main" id="{64D50FDA-1150-F2CE-9570-6EF3DDB12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CA881-1EB5-113B-5564-24D96B2D0A5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93267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FBD56C-1158-1330-B18E-6E5EED108E8A}"/>
              </a:ext>
            </a:extLst>
          </p:cNvPr>
          <p:cNvSpPr>
            <a:spLocks noGrp="1"/>
          </p:cNvSpPr>
          <p:nvPr>
            <p:ph type="title" orient="vert"/>
          </p:nvPr>
        </p:nvSpPr>
        <p:spPr>
          <a:xfrm>
            <a:off x="8724901" y="365125"/>
            <a:ext cx="2628901"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49280F-F22F-0D38-7A1D-6D533F0E1823}"/>
              </a:ext>
            </a:extLst>
          </p:cNvPr>
          <p:cNvSpPr>
            <a:spLocks noGrp="1"/>
          </p:cNvSpPr>
          <p:nvPr>
            <p:ph type="body" orient="vert" idx="1"/>
          </p:nvPr>
        </p:nvSpPr>
        <p:spPr>
          <a:xfrm>
            <a:off x="838202" y="365125"/>
            <a:ext cx="77343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0EB41-FA28-65C0-8FD6-5B045AC78F1A}"/>
              </a:ext>
            </a:extLst>
          </p:cNvPr>
          <p:cNvSpPr>
            <a:spLocks noGrp="1"/>
          </p:cNvSpPr>
          <p:nvPr>
            <p:ph type="dt" sz="half" idx="10"/>
          </p:nvPr>
        </p:nvSpPr>
        <p:spPr/>
        <p:txBody>
          <a:bodyPr/>
          <a:lstStyle/>
          <a:p>
            <a:fld id="{90E09F09-59B3-489E-8070-C50CD83CC364}" type="datetimeFigureOut">
              <a:rPr lang="en-US" smtClean="0"/>
              <a:t>7/30/24</a:t>
            </a:fld>
            <a:endParaRPr lang="en-US"/>
          </a:p>
        </p:txBody>
      </p:sp>
      <p:sp>
        <p:nvSpPr>
          <p:cNvPr id="5" name="Footer Placeholder 4">
            <a:extLst>
              <a:ext uri="{FF2B5EF4-FFF2-40B4-BE49-F238E27FC236}">
                <a16:creationId xmlns:a16="http://schemas.microsoft.com/office/drawing/2014/main" id="{76471C96-E78C-66B3-424A-429615C8AC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EF0FB-652D-7D13-E3CB-41FA05FF1AF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50475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E4CC-91D0-23BE-B341-CA0BA8C77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D5B640-BF25-831C-AE6B-24BA33A6A6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7CAB-9CCC-5073-D260-F74FD1200D33}"/>
              </a:ext>
            </a:extLst>
          </p:cNvPr>
          <p:cNvSpPr>
            <a:spLocks noGrp="1"/>
          </p:cNvSpPr>
          <p:nvPr>
            <p:ph type="dt" sz="half" idx="10"/>
          </p:nvPr>
        </p:nvSpPr>
        <p:spPr/>
        <p:txBody>
          <a:bodyPr/>
          <a:lstStyle/>
          <a:p>
            <a:fld id="{90E09F09-59B3-489E-8070-C50CD83CC364}" type="datetimeFigureOut">
              <a:rPr lang="en-US" smtClean="0"/>
              <a:t>7/30/24</a:t>
            </a:fld>
            <a:endParaRPr lang="en-US"/>
          </a:p>
        </p:txBody>
      </p:sp>
      <p:sp>
        <p:nvSpPr>
          <p:cNvPr id="5" name="Footer Placeholder 4">
            <a:extLst>
              <a:ext uri="{FF2B5EF4-FFF2-40B4-BE49-F238E27FC236}">
                <a16:creationId xmlns:a16="http://schemas.microsoft.com/office/drawing/2014/main" id="{5FF03CE5-66C8-0F37-1BCB-F67754220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4C3CE-901D-6506-12C6-9D227C707A55}"/>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0384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967A-2B7E-27F7-6FB6-E756E73A2066}"/>
              </a:ext>
            </a:extLst>
          </p:cNvPr>
          <p:cNvSpPr>
            <a:spLocks noGrp="1"/>
          </p:cNvSpPr>
          <p:nvPr>
            <p:ph type="title"/>
          </p:nvPr>
        </p:nvSpPr>
        <p:spPr>
          <a:xfrm>
            <a:off x="831851" y="1709744"/>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E7B5F3-2EE0-4C03-65BD-59779E53CDC2}"/>
              </a:ext>
            </a:extLst>
          </p:cNvPr>
          <p:cNvSpPr>
            <a:spLocks noGrp="1"/>
          </p:cNvSpPr>
          <p:nvPr>
            <p:ph type="body" idx="1"/>
          </p:nvPr>
        </p:nvSpPr>
        <p:spPr>
          <a:xfrm>
            <a:off x="831851" y="4589469"/>
            <a:ext cx="10515600" cy="1500187"/>
          </a:xfrm>
        </p:spPr>
        <p:txBody>
          <a:bodyPr/>
          <a:lstStyle>
            <a:lvl1pPr marL="0" indent="0">
              <a:buNone/>
              <a:defRPr sz="2400">
                <a:solidFill>
                  <a:schemeClr val="tx1">
                    <a:tint val="82000"/>
                  </a:schemeClr>
                </a:solidFill>
              </a:defRPr>
            </a:lvl1pPr>
            <a:lvl2pPr marL="457170" indent="0">
              <a:buNone/>
              <a:defRPr sz="2000">
                <a:solidFill>
                  <a:schemeClr val="tx1">
                    <a:tint val="82000"/>
                  </a:schemeClr>
                </a:solidFill>
              </a:defRPr>
            </a:lvl2pPr>
            <a:lvl3pPr marL="914341" indent="0">
              <a:buNone/>
              <a:defRPr sz="1800">
                <a:solidFill>
                  <a:schemeClr val="tx1">
                    <a:tint val="82000"/>
                  </a:schemeClr>
                </a:solidFill>
              </a:defRPr>
            </a:lvl3pPr>
            <a:lvl4pPr marL="1371511" indent="0">
              <a:buNone/>
              <a:defRPr sz="1600">
                <a:solidFill>
                  <a:schemeClr val="tx1">
                    <a:tint val="82000"/>
                  </a:schemeClr>
                </a:solidFill>
              </a:defRPr>
            </a:lvl4pPr>
            <a:lvl5pPr marL="1828681" indent="0">
              <a:buNone/>
              <a:defRPr sz="1600">
                <a:solidFill>
                  <a:schemeClr val="tx1">
                    <a:tint val="82000"/>
                  </a:schemeClr>
                </a:solidFill>
              </a:defRPr>
            </a:lvl5pPr>
            <a:lvl6pPr marL="2285851" indent="0">
              <a:buNone/>
              <a:defRPr sz="1600">
                <a:solidFill>
                  <a:schemeClr val="tx1">
                    <a:tint val="82000"/>
                  </a:schemeClr>
                </a:solidFill>
              </a:defRPr>
            </a:lvl6pPr>
            <a:lvl7pPr marL="2743022" indent="0">
              <a:buNone/>
              <a:defRPr sz="1600">
                <a:solidFill>
                  <a:schemeClr val="tx1">
                    <a:tint val="82000"/>
                  </a:schemeClr>
                </a:solidFill>
              </a:defRPr>
            </a:lvl7pPr>
            <a:lvl8pPr marL="3200192" indent="0">
              <a:buNone/>
              <a:defRPr sz="1600">
                <a:solidFill>
                  <a:schemeClr val="tx1">
                    <a:tint val="82000"/>
                  </a:schemeClr>
                </a:solidFill>
              </a:defRPr>
            </a:lvl8pPr>
            <a:lvl9pPr marL="3657362"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3982A7-A780-B568-1E19-9C4DFDA9E8C9}"/>
              </a:ext>
            </a:extLst>
          </p:cNvPr>
          <p:cNvSpPr>
            <a:spLocks noGrp="1"/>
          </p:cNvSpPr>
          <p:nvPr>
            <p:ph type="dt" sz="half" idx="10"/>
          </p:nvPr>
        </p:nvSpPr>
        <p:spPr/>
        <p:txBody>
          <a:bodyPr/>
          <a:lstStyle/>
          <a:p>
            <a:fld id="{90E09F09-59B3-489E-8070-C50CD83CC364}" type="datetimeFigureOut">
              <a:rPr lang="en-US" smtClean="0"/>
              <a:t>7/30/24</a:t>
            </a:fld>
            <a:endParaRPr lang="en-US"/>
          </a:p>
        </p:txBody>
      </p:sp>
      <p:sp>
        <p:nvSpPr>
          <p:cNvPr id="5" name="Footer Placeholder 4">
            <a:extLst>
              <a:ext uri="{FF2B5EF4-FFF2-40B4-BE49-F238E27FC236}">
                <a16:creationId xmlns:a16="http://schemas.microsoft.com/office/drawing/2014/main" id="{5597BE06-C164-E462-E7FC-A8BA39100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D636C-24C4-E3CA-3320-0A9F4557A47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8422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AAD2-37BE-F9CB-214B-B412C7605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00116-014B-6263-F4E2-630EC65454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7B0F2D-8A14-0F9F-E979-657904083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659D1-E8B8-6D3F-08B6-0AB093D6DC8F}"/>
              </a:ext>
            </a:extLst>
          </p:cNvPr>
          <p:cNvSpPr>
            <a:spLocks noGrp="1"/>
          </p:cNvSpPr>
          <p:nvPr>
            <p:ph type="dt" sz="half" idx="10"/>
          </p:nvPr>
        </p:nvSpPr>
        <p:spPr/>
        <p:txBody>
          <a:bodyPr/>
          <a:lstStyle/>
          <a:p>
            <a:fld id="{90E09F09-59B3-489E-8070-C50CD83CC364}" type="datetimeFigureOut">
              <a:rPr lang="en-US" smtClean="0"/>
              <a:t>7/30/24</a:t>
            </a:fld>
            <a:endParaRPr lang="en-US"/>
          </a:p>
        </p:txBody>
      </p:sp>
      <p:sp>
        <p:nvSpPr>
          <p:cNvPr id="6" name="Footer Placeholder 5">
            <a:extLst>
              <a:ext uri="{FF2B5EF4-FFF2-40B4-BE49-F238E27FC236}">
                <a16:creationId xmlns:a16="http://schemas.microsoft.com/office/drawing/2014/main" id="{1E9807FD-E0AF-8961-F864-B6CB93E64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493FB-0F2C-2AEC-3F0F-DCDC849605E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22867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BB92-0B4A-4459-2307-CB85CDEEAF67}"/>
              </a:ext>
            </a:extLst>
          </p:cNvPr>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AD220-A626-4AD7-EEDB-7297C0A2F8B6}"/>
              </a:ext>
            </a:extLst>
          </p:cNvPr>
          <p:cNvSpPr>
            <a:spLocks noGrp="1"/>
          </p:cNvSpPr>
          <p:nvPr>
            <p:ph type="body" idx="1"/>
          </p:nvPr>
        </p:nvSpPr>
        <p:spPr>
          <a:xfrm>
            <a:off x="839790" y="1681163"/>
            <a:ext cx="5157787" cy="823912"/>
          </a:xfrm>
        </p:spPr>
        <p:txBody>
          <a:bodyPr anchor="b"/>
          <a:lstStyle>
            <a:lvl1pPr marL="0" indent="0">
              <a:buNone/>
              <a:defRPr sz="2400" b="1"/>
            </a:lvl1pPr>
            <a:lvl2pPr marL="457170" indent="0">
              <a:buNone/>
              <a:defRPr sz="2000" b="1"/>
            </a:lvl2pPr>
            <a:lvl3pPr marL="914341" indent="0">
              <a:buNone/>
              <a:defRPr sz="1800" b="1"/>
            </a:lvl3pPr>
            <a:lvl4pPr marL="1371511" indent="0">
              <a:buNone/>
              <a:defRPr sz="1600" b="1"/>
            </a:lvl4pPr>
            <a:lvl5pPr marL="1828681" indent="0">
              <a:buNone/>
              <a:defRPr sz="1600" b="1"/>
            </a:lvl5pPr>
            <a:lvl6pPr marL="2285851" indent="0">
              <a:buNone/>
              <a:defRPr sz="1600" b="1"/>
            </a:lvl6pPr>
            <a:lvl7pPr marL="2743022" indent="0">
              <a:buNone/>
              <a:defRPr sz="1600" b="1"/>
            </a:lvl7pPr>
            <a:lvl8pPr marL="3200192" indent="0">
              <a:buNone/>
              <a:defRPr sz="1600" b="1"/>
            </a:lvl8pPr>
            <a:lvl9pPr marL="3657362"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054B2-E284-C60C-CFFF-435AAD9F8FCF}"/>
              </a:ext>
            </a:extLst>
          </p:cNvPr>
          <p:cNvSpPr>
            <a:spLocks noGrp="1"/>
          </p:cNvSpPr>
          <p:nvPr>
            <p:ph sz="half" idx="2"/>
          </p:nvPr>
        </p:nvSpPr>
        <p:spPr>
          <a:xfrm>
            <a:off x="839790"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457D66-B664-9076-336E-597882CE982D}"/>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170" indent="0">
              <a:buNone/>
              <a:defRPr sz="2000" b="1"/>
            </a:lvl2pPr>
            <a:lvl3pPr marL="914341" indent="0">
              <a:buNone/>
              <a:defRPr sz="1800" b="1"/>
            </a:lvl3pPr>
            <a:lvl4pPr marL="1371511" indent="0">
              <a:buNone/>
              <a:defRPr sz="1600" b="1"/>
            </a:lvl4pPr>
            <a:lvl5pPr marL="1828681" indent="0">
              <a:buNone/>
              <a:defRPr sz="1600" b="1"/>
            </a:lvl5pPr>
            <a:lvl6pPr marL="2285851" indent="0">
              <a:buNone/>
              <a:defRPr sz="1600" b="1"/>
            </a:lvl6pPr>
            <a:lvl7pPr marL="2743022" indent="0">
              <a:buNone/>
              <a:defRPr sz="1600" b="1"/>
            </a:lvl7pPr>
            <a:lvl8pPr marL="3200192" indent="0">
              <a:buNone/>
              <a:defRPr sz="1600" b="1"/>
            </a:lvl8pPr>
            <a:lvl9pPr marL="3657362"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BD92D0-1AD4-036D-7E6D-5D9C58525088}"/>
              </a:ext>
            </a:extLst>
          </p:cNvPr>
          <p:cNvSpPr>
            <a:spLocks noGrp="1"/>
          </p:cNvSpPr>
          <p:nvPr>
            <p:ph sz="quarter" idx="4"/>
          </p:nvPr>
        </p:nvSpPr>
        <p:spPr>
          <a:xfrm>
            <a:off x="6172202"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2BDA72-8887-E2A7-D70F-A3B84CBCF264}"/>
              </a:ext>
            </a:extLst>
          </p:cNvPr>
          <p:cNvSpPr>
            <a:spLocks noGrp="1"/>
          </p:cNvSpPr>
          <p:nvPr>
            <p:ph type="dt" sz="half" idx="10"/>
          </p:nvPr>
        </p:nvSpPr>
        <p:spPr/>
        <p:txBody>
          <a:bodyPr/>
          <a:lstStyle/>
          <a:p>
            <a:fld id="{90E09F09-59B3-489E-8070-C50CD83CC364}" type="datetimeFigureOut">
              <a:rPr lang="en-US" smtClean="0"/>
              <a:t>7/30/24</a:t>
            </a:fld>
            <a:endParaRPr lang="en-US"/>
          </a:p>
        </p:txBody>
      </p:sp>
      <p:sp>
        <p:nvSpPr>
          <p:cNvPr id="8" name="Footer Placeholder 7">
            <a:extLst>
              <a:ext uri="{FF2B5EF4-FFF2-40B4-BE49-F238E27FC236}">
                <a16:creationId xmlns:a16="http://schemas.microsoft.com/office/drawing/2014/main" id="{EBC463FF-63FE-411E-820E-90AFA9D48A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DC1345-2487-8CD8-C7BE-750607621782}"/>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0634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FC71C-ECDC-4E0B-035B-14BA1FB764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65225A-A95D-E532-DD6F-7D5B67EC3AE3}"/>
              </a:ext>
            </a:extLst>
          </p:cNvPr>
          <p:cNvSpPr>
            <a:spLocks noGrp="1"/>
          </p:cNvSpPr>
          <p:nvPr>
            <p:ph type="dt" sz="half" idx="10"/>
          </p:nvPr>
        </p:nvSpPr>
        <p:spPr/>
        <p:txBody>
          <a:bodyPr/>
          <a:lstStyle/>
          <a:p>
            <a:fld id="{90E09F09-59B3-489E-8070-C50CD83CC364}" type="datetimeFigureOut">
              <a:rPr lang="en-US" smtClean="0"/>
              <a:t>7/30/24</a:t>
            </a:fld>
            <a:endParaRPr lang="en-US"/>
          </a:p>
        </p:txBody>
      </p:sp>
      <p:sp>
        <p:nvSpPr>
          <p:cNvPr id="4" name="Footer Placeholder 3">
            <a:extLst>
              <a:ext uri="{FF2B5EF4-FFF2-40B4-BE49-F238E27FC236}">
                <a16:creationId xmlns:a16="http://schemas.microsoft.com/office/drawing/2014/main" id="{930F1EB7-DD64-A56E-D65C-08AFA0830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8B374C-8FB3-3858-EBF8-26A22DFBF9B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356323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5E991-EAE9-63A9-9D01-8633888FD980}"/>
              </a:ext>
            </a:extLst>
          </p:cNvPr>
          <p:cNvSpPr>
            <a:spLocks noGrp="1"/>
          </p:cNvSpPr>
          <p:nvPr>
            <p:ph type="dt" sz="half" idx="10"/>
          </p:nvPr>
        </p:nvSpPr>
        <p:spPr/>
        <p:txBody>
          <a:bodyPr/>
          <a:lstStyle/>
          <a:p>
            <a:fld id="{90E09F09-59B3-489E-8070-C50CD83CC364}" type="datetimeFigureOut">
              <a:rPr lang="en-US" smtClean="0"/>
              <a:t>7/30/24</a:t>
            </a:fld>
            <a:endParaRPr lang="en-US"/>
          </a:p>
        </p:txBody>
      </p:sp>
      <p:sp>
        <p:nvSpPr>
          <p:cNvPr id="3" name="Footer Placeholder 2">
            <a:extLst>
              <a:ext uri="{FF2B5EF4-FFF2-40B4-BE49-F238E27FC236}">
                <a16:creationId xmlns:a16="http://schemas.microsoft.com/office/drawing/2014/main" id="{39E2FA4C-0A8A-81D2-F176-2209C7E869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4C79BB-39F1-DC4B-DF1C-895B06489BF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2670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FC58-C7CB-DA18-8EAC-E77CDAB6AD24}"/>
              </a:ext>
            </a:extLst>
          </p:cNvPr>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51F3F-B32E-02F1-F395-AB64EB6247C2}"/>
              </a:ext>
            </a:extLst>
          </p:cNvPr>
          <p:cNvSpPr>
            <a:spLocks noGrp="1"/>
          </p:cNvSpPr>
          <p:nvPr>
            <p:ph idx="1"/>
          </p:nvPr>
        </p:nvSpPr>
        <p:spPr>
          <a:xfrm>
            <a:off x="5183188" y="98743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CF226-9817-20FB-7E62-461AE41CB9F7}"/>
              </a:ext>
            </a:extLst>
          </p:cNvPr>
          <p:cNvSpPr>
            <a:spLocks noGrp="1"/>
          </p:cNvSpPr>
          <p:nvPr>
            <p:ph type="body" sz="half" idx="2"/>
          </p:nvPr>
        </p:nvSpPr>
        <p:spPr>
          <a:xfrm>
            <a:off x="839789" y="2057400"/>
            <a:ext cx="3932237" cy="3811588"/>
          </a:xfrm>
        </p:spPr>
        <p:txBody>
          <a:bodyPr/>
          <a:lstStyle>
            <a:lvl1pPr marL="0" indent="0">
              <a:buNone/>
              <a:defRPr sz="1600"/>
            </a:lvl1pPr>
            <a:lvl2pPr marL="457170" indent="0">
              <a:buNone/>
              <a:defRPr sz="1400"/>
            </a:lvl2pPr>
            <a:lvl3pPr marL="914341" indent="0">
              <a:buNone/>
              <a:defRPr sz="1200"/>
            </a:lvl3pPr>
            <a:lvl4pPr marL="1371511" indent="0">
              <a:buNone/>
              <a:defRPr sz="1000"/>
            </a:lvl4pPr>
            <a:lvl5pPr marL="1828681" indent="0">
              <a:buNone/>
              <a:defRPr sz="1000"/>
            </a:lvl5pPr>
            <a:lvl6pPr marL="2285851" indent="0">
              <a:buNone/>
              <a:defRPr sz="1000"/>
            </a:lvl6pPr>
            <a:lvl7pPr marL="2743022" indent="0">
              <a:buNone/>
              <a:defRPr sz="1000"/>
            </a:lvl7pPr>
            <a:lvl8pPr marL="3200192" indent="0">
              <a:buNone/>
              <a:defRPr sz="1000"/>
            </a:lvl8pPr>
            <a:lvl9pPr marL="3657362"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8364A-C3DD-B9FA-29B2-FB6F3FAD6430}"/>
              </a:ext>
            </a:extLst>
          </p:cNvPr>
          <p:cNvSpPr>
            <a:spLocks noGrp="1"/>
          </p:cNvSpPr>
          <p:nvPr>
            <p:ph type="dt" sz="half" idx="10"/>
          </p:nvPr>
        </p:nvSpPr>
        <p:spPr/>
        <p:txBody>
          <a:bodyPr/>
          <a:lstStyle/>
          <a:p>
            <a:fld id="{90E09F09-59B3-489E-8070-C50CD83CC364}" type="datetimeFigureOut">
              <a:rPr lang="en-US" smtClean="0"/>
              <a:t>7/30/24</a:t>
            </a:fld>
            <a:endParaRPr lang="en-US"/>
          </a:p>
        </p:txBody>
      </p:sp>
      <p:sp>
        <p:nvSpPr>
          <p:cNvPr id="6" name="Footer Placeholder 5">
            <a:extLst>
              <a:ext uri="{FF2B5EF4-FFF2-40B4-BE49-F238E27FC236}">
                <a16:creationId xmlns:a16="http://schemas.microsoft.com/office/drawing/2014/main" id="{E66BB917-862C-00A6-5DB4-ABC4386F5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9BDBA3-CA6A-25EE-42A7-EC7044ED101E}"/>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218189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80A4-EF5C-C09F-705A-FE0586E3BEFB}"/>
              </a:ext>
            </a:extLst>
          </p:cNvPr>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B3D25-C201-26FE-B4D5-FC2B1298ECDB}"/>
              </a:ext>
            </a:extLst>
          </p:cNvPr>
          <p:cNvSpPr>
            <a:spLocks noGrp="1"/>
          </p:cNvSpPr>
          <p:nvPr>
            <p:ph type="pic" idx="1"/>
          </p:nvPr>
        </p:nvSpPr>
        <p:spPr>
          <a:xfrm>
            <a:off x="5183188" y="987431"/>
            <a:ext cx="6172200" cy="4873625"/>
          </a:xfrm>
        </p:spPr>
        <p:txBody>
          <a:bodyPr/>
          <a:lstStyle>
            <a:lvl1pPr marL="0" indent="0">
              <a:buNone/>
              <a:defRPr sz="3200"/>
            </a:lvl1pPr>
            <a:lvl2pPr marL="457170" indent="0">
              <a:buNone/>
              <a:defRPr sz="2800"/>
            </a:lvl2pPr>
            <a:lvl3pPr marL="914341" indent="0">
              <a:buNone/>
              <a:defRPr sz="2400"/>
            </a:lvl3pPr>
            <a:lvl4pPr marL="1371511" indent="0">
              <a:buNone/>
              <a:defRPr sz="2000"/>
            </a:lvl4pPr>
            <a:lvl5pPr marL="1828681" indent="0">
              <a:buNone/>
              <a:defRPr sz="2000"/>
            </a:lvl5pPr>
            <a:lvl6pPr marL="2285851" indent="0">
              <a:buNone/>
              <a:defRPr sz="2000"/>
            </a:lvl6pPr>
            <a:lvl7pPr marL="2743022" indent="0">
              <a:buNone/>
              <a:defRPr sz="2000"/>
            </a:lvl7pPr>
            <a:lvl8pPr marL="3200192" indent="0">
              <a:buNone/>
              <a:defRPr sz="2000"/>
            </a:lvl8pPr>
            <a:lvl9pPr marL="3657362" indent="0">
              <a:buNone/>
              <a:defRPr sz="2000"/>
            </a:lvl9pPr>
          </a:lstStyle>
          <a:p>
            <a:endParaRPr lang="en-US"/>
          </a:p>
        </p:txBody>
      </p:sp>
      <p:sp>
        <p:nvSpPr>
          <p:cNvPr id="4" name="Text Placeholder 3">
            <a:extLst>
              <a:ext uri="{FF2B5EF4-FFF2-40B4-BE49-F238E27FC236}">
                <a16:creationId xmlns:a16="http://schemas.microsoft.com/office/drawing/2014/main" id="{6F283C74-C571-FF1D-5151-36B2443F7187}"/>
              </a:ext>
            </a:extLst>
          </p:cNvPr>
          <p:cNvSpPr>
            <a:spLocks noGrp="1"/>
          </p:cNvSpPr>
          <p:nvPr>
            <p:ph type="body" sz="half" idx="2"/>
          </p:nvPr>
        </p:nvSpPr>
        <p:spPr>
          <a:xfrm>
            <a:off x="839789" y="2057400"/>
            <a:ext cx="3932237" cy="3811588"/>
          </a:xfrm>
        </p:spPr>
        <p:txBody>
          <a:bodyPr/>
          <a:lstStyle>
            <a:lvl1pPr marL="0" indent="0">
              <a:buNone/>
              <a:defRPr sz="1600"/>
            </a:lvl1pPr>
            <a:lvl2pPr marL="457170" indent="0">
              <a:buNone/>
              <a:defRPr sz="1400"/>
            </a:lvl2pPr>
            <a:lvl3pPr marL="914341" indent="0">
              <a:buNone/>
              <a:defRPr sz="1200"/>
            </a:lvl3pPr>
            <a:lvl4pPr marL="1371511" indent="0">
              <a:buNone/>
              <a:defRPr sz="1000"/>
            </a:lvl4pPr>
            <a:lvl5pPr marL="1828681" indent="0">
              <a:buNone/>
              <a:defRPr sz="1000"/>
            </a:lvl5pPr>
            <a:lvl6pPr marL="2285851" indent="0">
              <a:buNone/>
              <a:defRPr sz="1000"/>
            </a:lvl6pPr>
            <a:lvl7pPr marL="2743022" indent="0">
              <a:buNone/>
              <a:defRPr sz="1000"/>
            </a:lvl7pPr>
            <a:lvl8pPr marL="3200192" indent="0">
              <a:buNone/>
              <a:defRPr sz="1000"/>
            </a:lvl8pPr>
            <a:lvl9pPr marL="3657362"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B2BDC-2992-C7BD-6C63-8AC200524A36}"/>
              </a:ext>
            </a:extLst>
          </p:cNvPr>
          <p:cNvSpPr>
            <a:spLocks noGrp="1"/>
          </p:cNvSpPr>
          <p:nvPr>
            <p:ph type="dt" sz="half" idx="10"/>
          </p:nvPr>
        </p:nvSpPr>
        <p:spPr/>
        <p:txBody>
          <a:bodyPr/>
          <a:lstStyle/>
          <a:p>
            <a:fld id="{90E09F09-59B3-489E-8070-C50CD83CC364}" type="datetimeFigureOut">
              <a:rPr lang="en-US" smtClean="0"/>
              <a:t>7/30/24</a:t>
            </a:fld>
            <a:endParaRPr lang="en-US"/>
          </a:p>
        </p:txBody>
      </p:sp>
      <p:sp>
        <p:nvSpPr>
          <p:cNvPr id="6" name="Footer Placeholder 5">
            <a:extLst>
              <a:ext uri="{FF2B5EF4-FFF2-40B4-BE49-F238E27FC236}">
                <a16:creationId xmlns:a16="http://schemas.microsoft.com/office/drawing/2014/main" id="{E485DD9E-76CC-CB4D-D27E-67EEA3FA9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F54F1-71B6-6AF2-65B4-ABB249D696BF}"/>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5233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A5F9E-D0E2-06E6-5BBA-ED33E5B158C3}"/>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71F33-6D35-FF6F-AB7C-4E8EB9880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ABCB7-21D8-9DAF-B59B-25D902AE28F4}"/>
              </a:ext>
            </a:extLst>
          </p:cNvPr>
          <p:cNvSpPr>
            <a:spLocks noGrp="1"/>
          </p:cNvSpPr>
          <p:nvPr>
            <p:ph type="dt" sz="half" idx="2"/>
          </p:nvPr>
        </p:nvSpPr>
        <p:spPr>
          <a:xfrm>
            <a:off x="838200" y="6356356"/>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0E09F09-59B3-489E-8070-C50CD83CC364}" type="datetimeFigureOut">
              <a:rPr lang="en-US" smtClean="0"/>
              <a:t>7/30/24</a:t>
            </a:fld>
            <a:endParaRPr lang="en-US"/>
          </a:p>
        </p:txBody>
      </p:sp>
      <p:sp>
        <p:nvSpPr>
          <p:cNvPr id="5" name="Footer Placeholder 4">
            <a:extLst>
              <a:ext uri="{FF2B5EF4-FFF2-40B4-BE49-F238E27FC236}">
                <a16:creationId xmlns:a16="http://schemas.microsoft.com/office/drawing/2014/main" id="{696C322A-E287-F097-A6D5-EFB9616E0A1E}"/>
              </a:ext>
            </a:extLst>
          </p:cNvPr>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C23976-799C-A377-4815-94AB941CAB2E}"/>
              </a:ext>
            </a:extLst>
          </p:cNvPr>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803649-8F28-4ADE-8A7F-AF0847E9D09B}" type="slidenum">
              <a:rPr lang="en-US" smtClean="0"/>
              <a:t>‹#›</a:t>
            </a:fld>
            <a:endParaRPr lang="en-US"/>
          </a:p>
        </p:txBody>
      </p:sp>
    </p:spTree>
    <p:extLst>
      <p:ext uri="{BB962C8B-B14F-4D97-AF65-F5344CB8AC3E}">
        <p14:creationId xmlns:p14="http://schemas.microsoft.com/office/powerpoint/2010/main" val="421630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4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5" indent="-228585" algn="l" defTabSz="914341"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55" indent="-228585" algn="l" defTabSz="91434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26" indent="-228585" algn="l" defTabSz="91434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96" indent="-228585" algn="l" defTabSz="91434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66" indent="-228585" algn="l" defTabSz="91434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37" indent="-228585" algn="l" defTabSz="91434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07" indent="-228585" algn="l" defTabSz="91434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77" indent="-228585" algn="l" defTabSz="91434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47" indent="-228585" algn="l" defTabSz="914341"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41" rtl="0" eaLnBrk="1" latinLnBrk="0" hangingPunct="1">
        <a:defRPr sz="1800" kern="1200">
          <a:solidFill>
            <a:schemeClr val="tx1"/>
          </a:solidFill>
          <a:latin typeface="+mn-lt"/>
          <a:ea typeface="+mn-ea"/>
          <a:cs typeface="+mn-cs"/>
        </a:defRPr>
      </a:lvl1pPr>
      <a:lvl2pPr marL="457170" algn="l" defTabSz="914341" rtl="0" eaLnBrk="1" latinLnBrk="0" hangingPunct="1">
        <a:defRPr sz="1800" kern="1200">
          <a:solidFill>
            <a:schemeClr val="tx1"/>
          </a:solidFill>
          <a:latin typeface="+mn-lt"/>
          <a:ea typeface="+mn-ea"/>
          <a:cs typeface="+mn-cs"/>
        </a:defRPr>
      </a:lvl2pPr>
      <a:lvl3pPr marL="914341" algn="l" defTabSz="914341" rtl="0" eaLnBrk="1" latinLnBrk="0" hangingPunct="1">
        <a:defRPr sz="1800" kern="1200">
          <a:solidFill>
            <a:schemeClr val="tx1"/>
          </a:solidFill>
          <a:latin typeface="+mn-lt"/>
          <a:ea typeface="+mn-ea"/>
          <a:cs typeface="+mn-cs"/>
        </a:defRPr>
      </a:lvl3pPr>
      <a:lvl4pPr marL="1371511" algn="l" defTabSz="914341" rtl="0" eaLnBrk="1" latinLnBrk="0" hangingPunct="1">
        <a:defRPr sz="1800" kern="1200">
          <a:solidFill>
            <a:schemeClr val="tx1"/>
          </a:solidFill>
          <a:latin typeface="+mn-lt"/>
          <a:ea typeface="+mn-ea"/>
          <a:cs typeface="+mn-cs"/>
        </a:defRPr>
      </a:lvl4pPr>
      <a:lvl5pPr marL="1828681" algn="l" defTabSz="914341" rtl="0" eaLnBrk="1" latinLnBrk="0" hangingPunct="1">
        <a:defRPr sz="1800" kern="1200">
          <a:solidFill>
            <a:schemeClr val="tx1"/>
          </a:solidFill>
          <a:latin typeface="+mn-lt"/>
          <a:ea typeface="+mn-ea"/>
          <a:cs typeface="+mn-cs"/>
        </a:defRPr>
      </a:lvl5pPr>
      <a:lvl6pPr marL="2285851" algn="l" defTabSz="914341" rtl="0" eaLnBrk="1" latinLnBrk="0" hangingPunct="1">
        <a:defRPr sz="1800" kern="1200">
          <a:solidFill>
            <a:schemeClr val="tx1"/>
          </a:solidFill>
          <a:latin typeface="+mn-lt"/>
          <a:ea typeface="+mn-ea"/>
          <a:cs typeface="+mn-cs"/>
        </a:defRPr>
      </a:lvl6pPr>
      <a:lvl7pPr marL="2743022" algn="l" defTabSz="914341" rtl="0" eaLnBrk="1" latinLnBrk="0" hangingPunct="1">
        <a:defRPr sz="1800" kern="1200">
          <a:solidFill>
            <a:schemeClr val="tx1"/>
          </a:solidFill>
          <a:latin typeface="+mn-lt"/>
          <a:ea typeface="+mn-ea"/>
          <a:cs typeface="+mn-cs"/>
        </a:defRPr>
      </a:lvl7pPr>
      <a:lvl8pPr marL="3200192" algn="l" defTabSz="914341" rtl="0" eaLnBrk="1" latinLnBrk="0" hangingPunct="1">
        <a:defRPr sz="1800" kern="1200">
          <a:solidFill>
            <a:schemeClr val="tx1"/>
          </a:solidFill>
          <a:latin typeface="+mn-lt"/>
          <a:ea typeface="+mn-ea"/>
          <a:cs typeface="+mn-cs"/>
        </a:defRPr>
      </a:lvl8pPr>
      <a:lvl9pPr marL="3657362" algn="l" defTabSz="91434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09&amp;utm_source=template-powerpoint&amp;utm_medium=content&amp;utm_campaign=DMAIC+Presentation-powerpoint-12109&amp;lpa=DMAIC+Presentation+powerpoint+1210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smartsheet.com/content/dmaic-templates"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martsheet.com/content/dmaic-templates" TargetMode="External"/><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46310" y="1855760"/>
            <a:ext cx="5749691" cy="4750150"/>
          </a:xfrm>
          <a:prstGeom prst="rect">
            <a:avLst/>
          </a:prstGeom>
          <a:noFill/>
        </p:spPr>
        <p:txBody>
          <a:bodyPr wrap="square" rtlCol="0">
            <a:spAutoFit/>
          </a:bodyPr>
          <a:lstStyle/>
          <a:p>
            <a:pPr>
              <a:lnSpc>
                <a:spcPct val="150000"/>
              </a:lnSpc>
              <a:spcAft>
                <a:spcPts val="1200"/>
              </a:spcAft>
            </a:pPr>
            <a:r>
              <a:rPr lang="en-US" sz="1600" b="1" dirty="0">
                <a:solidFill>
                  <a:srgbClr val="000000"/>
                </a:solidFill>
                <a:latin typeface="Century Gothic" panose="020B0502020202020204" pitchFamily="34" charset="0"/>
              </a:rPr>
              <a:t>When To Use This Template: </a:t>
            </a:r>
            <a:br>
              <a:rPr lang="en-US" sz="1600" b="1" dirty="0">
                <a:solidFill>
                  <a:srgbClr val="000000"/>
                </a:solidFill>
                <a:latin typeface="Century Gothic" panose="020B0502020202020204" pitchFamily="34" charset="0"/>
              </a:rPr>
            </a:br>
            <a:r>
              <a:rPr lang="en-US" sz="1600" dirty="0">
                <a:solidFill>
                  <a:srgbClr val="000000"/>
                </a:solidFill>
                <a:latin typeface="Century Gothic" panose="020B0502020202020204" pitchFamily="34" charset="0"/>
              </a:rPr>
              <a:t>Create a comprehensive DMAIC report with this presentation template. Use the template throughout the course of a DMAIC project, particularly at key milestones, to present progress, findings, and results to stakeholders.</a:t>
            </a:r>
          </a:p>
          <a:p>
            <a:pPr>
              <a:lnSpc>
                <a:spcPct val="150000"/>
              </a:lnSpc>
              <a:spcAft>
                <a:spcPts val="1200"/>
              </a:spcAft>
            </a:pPr>
            <a:r>
              <a:rPr lang="en-US" sz="1600" b="1" dirty="0">
                <a:solidFill>
                  <a:srgbClr val="000000"/>
                </a:solidFill>
                <a:latin typeface="Century Gothic" panose="020B0502020202020204" pitchFamily="34" charset="0"/>
              </a:rPr>
              <a:t>Notable Templates Features: </a:t>
            </a:r>
            <a:br>
              <a:rPr lang="en-US" sz="1600" b="1" dirty="0">
                <a:solidFill>
                  <a:srgbClr val="000000"/>
                </a:solidFill>
                <a:latin typeface="Century Gothic" panose="020B0502020202020204" pitchFamily="34" charset="0"/>
              </a:rPr>
            </a:br>
            <a:r>
              <a:rPr lang="en-US" sz="1600" dirty="0">
                <a:solidFill>
                  <a:srgbClr val="000000"/>
                </a:solidFill>
                <a:latin typeface="Century Gothic" panose="020B0502020202020204" pitchFamily="34" charset="0"/>
              </a:rPr>
              <a:t>This template provides slides for each DMAIC phase, including a project charter, SIPOC, baseline data, a root cause analysis, and improvement plans. Visuals such as process maps and fishbone diagrams help users organize and communicate data effectively.</a:t>
            </a:r>
          </a:p>
        </p:txBody>
      </p:sp>
      <p:pic>
        <p:nvPicPr>
          <p:cNvPr id="90" name="Google Shape;90;p13">
            <a:hlinkClick r:id="rId3"/>
          </p:cNvPr>
          <p:cNvPicPr preferRelativeResize="0"/>
          <p:nvPr/>
        </p:nvPicPr>
        <p:blipFill>
          <a:blip r:embed="rId4">
            <a:alphaModFix/>
          </a:blip>
          <a:stretch>
            <a:fillRect/>
          </a:stretch>
        </p:blipFill>
        <p:spPr>
          <a:xfrm>
            <a:off x="7886047" y="395765"/>
            <a:ext cx="3744624" cy="744775"/>
          </a:xfrm>
          <a:prstGeom prst="rect">
            <a:avLst/>
          </a:prstGeom>
          <a:noFill/>
          <a:ln>
            <a:noFill/>
          </a:ln>
        </p:spPr>
      </p:pic>
      <p:sp>
        <p:nvSpPr>
          <p:cNvPr id="91" name="Google Shape;91;p13"/>
          <p:cNvSpPr txBox="1"/>
          <p:nvPr/>
        </p:nvSpPr>
        <p:spPr>
          <a:xfrm>
            <a:off x="361547" y="258508"/>
            <a:ext cx="5990487" cy="1510442"/>
          </a:xfrm>
          <a:prstGeom prst="rect">
            <a:avLst/>
          </a:prstGeom>
          <a:noFill/>
          <a:ln>
            <a:noFill/>
          </a:ln>
        </p:spPr>
        <p:txBody>
          <a:bodyPr spcFirstLastPara="1" wrap="square" lIns="91425" tIns="91425" rIns="91425" bIns="91425" anchor="t" anchorCtr="0">
            <a:spAutoFit/>
          </a:bodyPr>
          <a:lstStyle/>
          <a:p>
            <a:r>
              <a:rPr lang="en-US" sz="4200" b="1" dirty="0">
                <a:solidFill>
                  <a:srgbClr val="011033"/>
                </a:solidFill>
                <a:latin typeface="Century Gothic"/>
                <a:ea typeface="Century Gothic"/>
                <a:cs typeface="Century Gothic"/>
                <a:sym typeface="Century Gothic"/>
              </a:rPr>
              <a:t>DMAIC Presentation Template</a:t>
            </a:r>
          </a:p>
        </p:txBody>
      </p:sp>
      <p:pic>
        <p:nvPicPr>
          <p:cNvPr id="4" name="Picture 3">
            <a:extLst>
              <a:ext uri="{FF2B5EF4-FFF2-40B4-BE49-F238E27FC236}">
                <a16:creationId xmlns:a16="http://schemas.microsoft.com/office/drawing/2014/main" id="{F9449984-6191-421D-F595-F42C08469DEF}"/>
              </a:ext>
            </a:extLst>
          </p:cNvPr>
          <p:cNvPicPr>
            <a:picLocks noChangeAspect="1"/>
          </p:cNvPicPr>
          <p:nvPr/>
        </p:nvPicPr>
        <p:blipFill>
          <a:blip r:embed="rId5"/>
          <a:stretch>
            <a:fillRect/>
          </a:stretch>
        </p:blipFill>
        <p:spPr>
          <a:xfrm>
            <a:off x="6329127" y="2541863"/>
            <a:ext cx="5301544" cy="2894557"/>
          </a:xfrm>
          <a:prstGeom prst="rect">
            <a:avLst/>
          </a:prstGeom>
          <a:effectLst>
            <a:outerShdw blurRad="63500" dist="38100" dir="9300000" sx="102000" sy="102000" algn="ctr" rotWithShape="0">
              <a:prstClr val="black">
                <a:alpha val="40000"/>
              </a:prst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7516343A-54B1-29FF-3B9B-E176EC107B7C}"/>
              </a:ext>
            </a:extLst>
          </p:cNvPr>
          <p:cNvGraphicFramePr>
            <a:graphicFrameLocks noGrp="1"/>
          </p:cNvGraphicFramePr>
          <p:nvPr>
            <p:ph idx="1"/>
            <p:extLst>
              <p:ext uri="{D42A27DB-BD31-4B8C-83A1-F6EECF244321}">
                <p14:modId xmlns:p14="http://schemas.microsoft.com/office/powerpoint/2010/main" val="2842836602"/>
              </p:ext>
            </p:extLst>
          </p:nvPr>
        </p:nvGraphicFramePr>
        <p:xfrm>
          <a:off x="6339281" y="1330069"/>
          <a:ext cx="5257800" cy="4499863"/>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A3E7B307-AD87-C68A-2343-3582A7112800}"/>
              </a:ext>
            </a:extLst>
          </p:cNvPr>
          <p:cNvSpPr>
            <a:spLocks noGrp="1"/>
          </p:cNvSpPr>
          <p:nvPr>
            <p:ph type="title"/>
          </p:nvPr>
        </p:nvSpPr>
        <p:spPr>
          <a:xfrm>
            <a:off x="3032623" y="0"/>
            <a:ext cx="6126755" cy="990600"/>
          </a:xfrm>
        </p:spPr>
        <p:txBody>
          <a:bodyPr>
            <a:normAutofit/>
          </a:bodyPr>
          <a:lstStyle/>
          <a:p>
            <a:pPr algn="ctr"/>
            <a:r>
              <a:rPr lang="en-US" sz="4000" b="1" dirty="0">
                <a:latin typeface="Century Gothic" panose="020B0502020202020204" pitchFamily="34" charset="0"/>
              </a:rPr>
              <a:t>Gage R&amp;R Study Results</a:t>
            </a:r>
            <a:br>
              <a:rPr lang="en-US" sz="4000" b="1" dirty="0">
                <a:latin typeface="Century Gothic" panose="020B0502020202020204" pitchFamily="34" charset="0"/>
              </a:rPr>
            </a:br>
            <a:r>
              <a:rPr kumimoji="0" lang="en-US" altLang="en-US" sz="1400" b="0" i="1" u="none" strike="noStrike" cap="none" normalizeH="0" baseline="0" dirty="0">
                <a:ln>
                  <a:noFill/>
                </a:ln>
                <a:solidFill>
                  <a:srgbClr val="000000"/>
                </a:solidFill>
                <a:effectLst/>
                <a:latin typeface="Century Gothic" panose="020B0502020202020204" pitchFamily="34" charset="0"/>
                <a:ea typeface="Times New Roman" panose="02020603050405020304" pitchFamily="18" charset="0"/>
                <a:cs typeface="Arial" panose="020B0604020202020204" pitchFamily="34" charset="0"/>
              </a:rPr>
              <a:t>Analysis of Measurement System Variation</a:t>
            </a:r>
            <a:endParaRPr lang="en-US" sz="1600" b="1" dirty="0">
              <a:latin typeface="Century Gothic" panose="020B0502020202020204" pitchFamily="34" charset="0"/>
            </a:endParaRPr>
          </a:p>
        </p:txBody>
      </p:sp>
      <p:graphicFrame>
        <p:nvGraphicFramePr>
          <p:cNvPr id="5" name="Content Placeholder 3">
            <a:extLst>
              <a:ext uri="{FF2B5EF4-FFF2-40B4-BE49-F238E27FC236}">
                <a16:creationId xmlns:a16="http://schemas.microsoft.com/office/drawing/2014/main" id="{5962303B-6E11-8FD3-DD96-AE620DD092FE}"/>
              </a:ext>
            </a:extLst>
          </p:cNvPr>
          <p:cNvGraphicFramePr>
            <a:graphicFrameLocks/>
          </p:cNvGraphicFramePr>
          <p:nvPr>
            <p:extLst>
              <p:ext uri="{D42A27DB-BD31-4B8C-83A1-F6EECF244321}">
                <p14:modId xmlns:p14="http://schemas.microsoft.com/office/powerpoint/2010/main" val="2884136014"/>
              </p:ext>
            </p:extLst>
          </p:nvPr>
        </p:nvGraphicFramePr>
        <p:xfrm>
          <a:off x="715511" y="2790156"/>
          <a:ext cx="4804446" cy="1579691"/>
        </p:xfrm>
        <a:graphic>
          <a:graphicData uri="http://schemas.openxmlformats.org/drawingml/2006/table">
            <a:tbl>
              <a:tblPr firstRow="1" firstCol="1" bandRow="1">
                <a:tableStyleId>{5C22544A-7EE6-4342-B048-85BDC9FD1C3A}</a:tableStyleId>
              </a:tblPr>
              <a:tblGrid>
                <a:gridCol w="1616881">
                  <a:extLst>
                    <a:ext uri="{9D8B030D-6E8A-4147-A177-3AD203B41FA5}">
                      <a16:colId xmlns:a16="http://schemas.microsoft.com/office/drawing/2014/main" val="3075524001"/>
                    </a:ext>
                  </a:extLst>
                </a:gridCol>
                <a:gridCol w="1586083">
                  <a:extLst>
                    <a:ext uri="{9D8B030D-6E8A-4147-A177-3AD203B41FA5}">
                      <a16:colId xmlns:a16="http://schemas.microsoft.com/office/drawing/2014/main" val="2622290149"/>
                    </a:ext>
                  </a:extLst>
                </a:gridCol>
                <a:gridCol w="1601482">
                  <a:extLst>
                    <a:ext uri="{9D8B030D-6E8A-4147-A177-3AD203B41FA5}">
                      <a16:colId xmlns:a16="http://schemas.microsoft.com/office/drawing/2014/main" val="2965770521"/>
                    </a:ext>
                  </a:extLst>
                </a:gridCol>
              </a:tblGrid>
              <a:tr h="0">
                <a:tc>
                  <a:txBody>
                    <a:bodyPr/>
                    <a:lstStyle/>
                    <a:p>
                      <a:pPr marL="0" marR="0" algn="ctr">
                        <a:lnSpc>
                          <a:spcPct val="115000"/>
                        </a:lnSpc>
                        <a:spcBef>
                          <a:spcPts val="0"/>
                        </a:spcBef>
                        <a:spcAft>
                          <a:spcPts val="0"/>
                        </a:spcAft>
                      </a:pPr>
                      <a:r>
                        <a:rPr lang="en-US" sz="1200" kern="0" dirty="0">
                          <a:solidFill>
                            <a:sysClr val="windowText" lastClr="000000"/>
                          </a:solidFill>
                          <a:effectLst/>
                          <a:latin typeface="Century Gothic" panose="020B0502020202020204" pitchFamily="34" charset="0"/>
                        </a:rPr>
                        <a:t>Source of Variation</a:t>
                      </a:r>
                      <a:endParaRPr lang="en-US" sz="1400" kern="100" dirty="0">
                        <a:solidFill>
                          <a:sysClr val="windowText" lastClr="000000"/>
                        </a:solidFill>
                        <a:effectLst/>
                        <a:latin typeface="Century Gothic" panose="020B0502020202020204" pitchFamily="34" charset="0"/>
                        <a:ea typeface="Aptos" panose="020B0004020202020204" pitchFamily="34" charset="0"/>
                        <a:cs typeface="Times New Roman" panose="02020603050405020304" pitchFamily="18" charset="0"/>
                      </a:endParaRPr>
                    </a:p>
                  </a:txBody>
                  <a:tcPr marL="63500" marR="63500" marT="63500" marB="6350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algn="ctr">
                        <a:lnSpc>
                          <a:spcPct val="115000"/>
                        </a:lnSpc>
                        <a:spcBef>
                          <a:spcPts val="0"/>
                        </a:spcBef>
                        <a:spcAft>
                          <a:spcPts val="0"/>
                        </a:spcAft>
                      </a:pPr>
                      <a:r>
                        <a:rPr lang="en-US" sz="1200" kern="0" dirty="0">
                          <a:solidFill>
                            <a:sysClr val="windowText" lastClr="000000"/>
                          </a:solidFill>
                          <a:effectLst/>
                          <a:latin typeface="Century Gothic" panose="020B0502020202020204" pitchFamily="34" charset="0"/>
                        </a:rPr>
                        <a:t>Variation Percentage</a:t>
                      </a:r>
                      <a:endParaRPr lang="en-US" sz="1400" kern="100" dirty="0">
                        <a:solidFill>
                          <a:sysClr val="windowText" lastClr="000000"/>
                        </a:solidFill>
                        <a:effectLst/>
                        <a:latin typeface="Century Gothic" panose="020B0502020202020204" pitchFamily="34" charset="0"/>
                        <a:ea typeface="Aptos" panose="020B0004020202020204" pitchFamily="34" charset="0"/>
                        <a:cs typeface="Times New Roman" panose="02020603050405020304" pitchFamily="18" charset="0"/>
                      </a:endParaRPr>
                    </a:p>
                  </a:txBody>
                  <a:tcPr marL="63500" marR="63500" marT="63500" marB="6350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algn="ctr">
                        <a:lnSpc>
                          <a:spcPct val="115000"/>
                        </a:lnSpc>
                        <a:spcBef>
                          <a:spcPts val="0"/>
                        </a:spcBef>
                        <a:spcAft>
                          <a:spcPts val="0"/>
                        </a:spcAft>
                      </a:pPr>
                      <a:r>
                        <a:rPr lang="en-US" sz="1200" kern="0" dirty="0">
                          <a:solidFill>
                            <a:sysClr val="windowText" lastClr="000000"/>
                          </a:solidFill>
                          <a:effectLst/>
                          <a:latin typeface="Century Gothic" panose="020B0502020202020204" pitchFamily="34" charset="0"/>
                        </a:rPr>
                        <a:t>Interpretation</a:t>
                      </a:r>
                      <a:endParaRPr lang="en-US" sz="1400" kern="100" dirty="0">
                        <a:solidFill>
                          <a:sysClr val="windowText" lastClr="000000"/>
                        </a:solidFill>
                        <a:effectLst/>
                        <a:latin typeface="Century Gothic" panose="020B0502020202020204" pitchFamily="34" charset="0"/>
                        <a:ea typeface="Aptos" panose="020B0004020202020204" pitchFamily="34" charset="0"/>
                        <a:cs typeface="Times New Roman" panose="02020603050405020304" pitchFamily="18" charset="0"/>
                      </a:endParaRPr>
                    </a:p>
                  </a:txBody>
                  <a:tcPr marL="63500" marR="63500" marT="63500" marB="6350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2230541507"/>
                  </a:ext>
                </a:extLst>
              </a:tr>
              <a:tr h="0">
                <a:tc>
                  <a:txBody>
                    <a:bodyPr/>
                    <a:lstStyle/>
                    <a:p>
                      <a:pPr marL="0" marR="0">
                        <a:lnSpc>
                          <a:spcPct val="115000"/>
                        </a:lnSpc>
                        <a:spcBef>
                          <a:spcPts val="0"/>
                        </a:spcBef>
                        <a:spcAft>
                          <a:spcPts val="0"/>
                        </a:spcAft>
                      </a:pPr>
                      <a:r>
                        <a:rPr lang="en-US" sz="1200" b="0" kern="0" dirty="0">
                          <a:solidFill>
                            <a:sysClr val="windowText" lastClr="000000"/>
                          </a:solidFill>
                          <a:effectLst/>
                          <a:latin typeface="Century Gothic" panose="020B0502020202020204" pitchFamily="34" charset="0"/>
                        </a:rPr>
                        <a:t>Repeatability</a:t>
                      </a:r>
                      <a:endParaRPr lang="en-US" sz="1400" b="0" kern="100" dirty="0">
                        <a:solidFill>
                          <a:sysClr val="windowText" lastClr="000000"/>
                        </a:solidFill>
                        <a:effectLst/>
                        <a:latin typeface="Century Gothic" panose="020B0502020202020204" pitchFamily="34" charset="0"/>
                        <a:ea typeface="Aptos" panose="020B0004020202020204" pitchFamily="34" charset="0"/>
                        <a:cs typeface="Times New Roman" panose="02020603050405020304" pitchFamily="18" charset="0"/>
                      </a:endParaRPr>
                    </a:p>
                  </a:txBody>
                  <a:tcPr marL="63500" marR="63500" marT="63500" marB="6350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A0D468"/>
                    </a:solidFill>
                  </a:tcPr>
                </a:tc>
                <a:tc>
                  <a:txBody>
                    <a:bodyPr/>
                    <a:lstStyle/>
                    <a:p>
                      <a:pPr algn="ctr">
                        <a:lnSpc>
                          <a:spcPct val="115000"/>
                        </a:lnSpc>
                      </a:pPr>
                      <a:endParaRPr lang="en-US" sz="1400" kern="100" dirty="0">
                        <a:effectLst/>
                        <a:latin typeface="Century Gothic" panose="020B0502020202020204" pitchFamily="34" charset="0"/>
                      </a:endParaRPr>
                    </a:p>
                  </a:txBody>
                  <a:tcPr marL="63500" marR="63500" marT="63500" marB="6350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15000"/>
                        </a:lnSpc>
                      </a:pPr>
                      <a:endParaRPr lang="en-US" sz="1400" kern="100">
                        <a:effectLst/>
                        <a:latin typeface="Century Gothic" panose="020B0502020202020204" pitchFamily="34" charset="0"/>
                      </a:endParaRPr>
                    </a:p>
                  </a:txBody>
                  <a:tcPr marL="63500" marR="63500" marT="63500" marB="6350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804118401"/>
                  </a:ext>
                </a:extLst>
              </a:tr>
              <a:tr h="0">
                <a:tc>
                  <a:txBody>
                    <a:bodyPr/>
                    <a:lstStyle/>
                    <a:p>
                      <a:pPr marL="0" marR="0">
                        <a:lnSpc>
                          <a:spcPct val="115000"/>
                        </a:lnSpc>
                        <a:spcBef>
                          <a:spcPts val="0"/>
                        </a:spcBef>
                        <a:spcAft>
                          <a:spcPts val="0"/>
                        </a:spcAft>
                      </a:pPr>
                      <a:r>
                        <a:rPr lang="en-US" sz="1200" b="0" kern="0" dirty="0">
                          <a:solidFill>
                            <a:sysClr val="windowText" lastClr="000000"/>
                          </a:solidFill>
                          <a:effectLst/>
                          <a:latin typeface="Century Gothic" panose="020B0502020202020204" pitchFamily="34" charset="0"/>
                        </a:rPr>
                        <a:t>Reproducibility </a:t>
                      </a:r>
                      <a:endParaRPr lang="en-US" sz="1400" b="0" kern="100" dirty="0">
                        <a:solidFill>
                          <a:sysClr val="windowText" lastClr="000000"/>
                        </a:solidFill>
                        <a:effectLst/>
                        <a:latin typeface="Century Gothic" panose="020B0502020202020204" pitchFamily="34" charset="0"/>
                        <a:ea typeface="Aptos" panose="020B0004020202020204" pitchFamily="34" charset="0"/>
                        <a:cs typeface="Times New Roman" panose="02020603050405020304" pitchFamily="18" charset="0"/>
                      </a:endParaRPr>
                    </a:p>
                  </a:txBody>
                  <a:tcPr marL="63500" marR="63500" marT="63500" marB="6350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FCE54"/>
                    </a:solidFill>
                  </a:tcPr>
                </a:tc>
                <a:tc>
                  <a:txBody>
                    <a:bodyPr/>
                    <a:lstStyle/>
                    <a:p>
                      <a:pPr algn="ctr">
                        <a:lnSpc>
                          <a:spcPct val="115000"/>
                        </a:lnSpc>
                      </a:pPr>
                      <a:endParaRPr lang="en-US" sz="1400" kern="100" dirty="0">
                        <a:effectLst/>
                        <a:latin typeface="Century Gothic" panose="020B0502020202020204" pitchFamily="34" charset="0"/>
                      </a:endParaRPr>
                    </a:p>
                  </a:txBody>
                  <a:tcPr marL="63500" marR="63500" marT="63500" marB="6350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15000"/>
                        </a:lnSpc>
                      </a:pPr>
                      <a:endParaRPr lang="en-US" sz="1400" kern="100" dirty="0">
                        <a:effectLst/>
                        <a:latin typeface="Century Gothic" panose="020B0502020202020204" pitchFamily="34" charset="0"/>
                      </a:endParaRPr>
                    </a:p>
                  </a:txBody>
                  <a:tcPr marL="63500" marR="63500" marT="63500" marB="6350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547514558"/>
                  </a:ext>
                </a:extLst>
              </a:tr>
              <a:tr h="0">
                <a:tc>
                  <a:txBody>
                    <a:bodyPr/>
                    <a:lstStyle/>
                    <a:p>
                      <a:pPr marL="0" marR="0">
                        <a:lnSpc>
                          <a:spcPct val="115000"/>
                        </a:lnSpc>
                        <a:spcBef>
                          <a:spcPts val="0"/>
                        </a:spcBef>
                        <a:spcAft>
                          <a:spcPts val="0"/>
                        </a:spcAft>
                      </a:pPr>
                      <a:r>
                        <a:rPr lang="en-US" sz="1200" b="0" kern="0" dirty="0">
                          <a:solidFill>
                            <a:sysClr val="windowText" lastClr="000000"/>
                          </a:solidFill>
                          <a:effectLst/>
                          <a:latin typeface="Century Gothic" panose="020B0502020202020204" pitchFamily="34" charset="0"/>
                        </a:rPr>
                        <a:t>Part-to-Part</a:t>
                      </a:r>
                      <a:endParaRPr lang="en-US" sz="1400" b="0" kern="100" dirty="0">
                        <a:solidFill>
                          <a:sysClr val="windowText" lastClr="000000"/>
                        </a:solidFill>
                        <a:effectLst/>
                        <a:latin typeface="Century Gothic" panose="020B0502020202020204" pitchFamily="34" charset="0"/>
                        <a:ea typeface="Aptos" panose="020B0004020202020204" pitchFamily="34" charset="0"/>
                        <a:cs typeface="Times New Roman" panose="02020603050405020304" pitchFamily="18" charset="0"/>
                      </a:endParaRPr>
                    </a:p>
                  </a:txBody>
                  <a:tcPr marL="63500" marR="63500" marT="63500" marB="63500">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D4AFB9"/>
                    </a:solidFill>
                  </a:tcPr>
                </a:tc>
                <a:tc>
                  <a:txBody>
                    <a:bodyPr/>
                    <a:lstStyle/>
                    <a:p>
                      <a:pPr algn="ctr">
                        <a:lnSpc>
                          <a:spcPct val="115000"/>
                        </a:lnSpc>
                      </a:pPr>
                      <a:endParaRPr lang="en-US" sz="1400" kern="100">
                        <a:effectLst/>
                        <a:latin typeface="Century Gothic" panose="020B0502020202020204" pitchFamily="34" charset="0"/>
                      </a:endParaRPr>
                    </a:p>
                  </a:txBody>
                  <a:tcPr marL="63500" marR="63500" marT="63500" marB="6350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15000"/>
                        </a:lnSpc>
                      </a:pPr>
                      <a:endParaRPr lang="en-US" sz="1400" kern="100" dirty="0">
                        <a:effectLst/>
                        <a:latin typeface="Century Gothic" panose="020B0502020202020204" pitchFamily="34" charset="0"/>
                      </a:endParaRPr>
                    </a:p>
                  </a:txBody>
                  <a:tcPr marL="63500" marR="63500" marT="63500" marB="63500" anchor="ctr">
                    <a:lnL w="3175" cap="flat" cmpd="sng" algn="ctr">
                      <a:solidFill>
                        <a:schemeClr val="bg1">
                          <a:lumMod val="65000"/>
                        </a:schemeClr>
                      </a:solidFill>
                      <a:prstDash val="solid"/>
                      <a:round/>
                      <a:headEnd type="none" w="med" len="med"/>
                      <a:tailEnd type="none" w="med" len="med"/>
                    </a:lnL>
                    <a:lnR w="3175" cap="flat" cmpd="sng" algn="ctr">
                      <a:solidFill>
                        <a:schemeClr val="bg1">
                          <a:lumMod val="65000"/>
                        </a:schemeClr>
                      </a:solidFill>
                      <a:prstDash val="solid"/>
                      <a:round/>
                      <a:headEnd type="none" w="med" len="med"/>
                      <a:tailEnd type="none" w="med" len="med"/>
                    </a:lnR>
                    <a:lnT w="3175" cap="flat" cmpd="sng" algn="ctr">
                      <a:solidFill>
                        <a:schemeClr val="bg1">
                          <a:lumMod val="65000"/>
                        </a:schemeClr>
                      </a:solidFill>
                      <a:prstDash val="solid"/>
                      <a:round/>
                      <a:headEnd type="none" w="med" len="med"/>
                      <a:tailEnd type="none" w="med" len="med"/>
                    </a:lnT>
                    <a:lnB w="3175"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676215311"/>
                  </a:ext>
                </a:extLst>
              </a:tr>
            </a:tbl>
          </a:graphicData>
        </a:graphic>
      </p:graphicFrame>
    </p:spTree>
    <p:extLst>
      <p:ext uri="{BB962C8B-B14F-4D97-AF65-F5344CB8AC3E}">
        <p14:creationId xmlns:p14="http://schemas.microsoft.com/office/powerpoint/2010/main" val="3477973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0283BD60-2BC8-F9F9-562F-E05CFA28EAD2}"/>
              </a:ext>
            </a:extLst>
          </p:cNvPr>
          <p:cNvGrpSpPr/>
          <p:nvPr/>
        </p:nvGrpSpPr>
        <p:grpSpPr>
          <a:xfrm>
            <a:off x="2639104" y="1685837"/>
            <a:ext cx="6913793" cy="3517108"/>
            <a:chOff x="3065363" y="1775925"/>
            <a:chExt cx="6913791" cy="3517106"/>
          </a:xfrm>
        </p:grpSpPr>
        <p:sp>
          <p:nvSpPr>
            <p:cNvPr id="38" name="TextBox 37">
              <a:extLst>
                <a:ext uri="{FF2B5EF4-FFF2-40B4-BE49-F238E27FC236}">
                  <a16:creationId xmlns:a16="http://schemas.microsoft.com/office/drawing/2014/main" id="{AA4C8D8F-13AF-B75F-BBC0-DE949D79AFD7}"/>
                </a:ext>
              </a:extLst>
            </p:cNvPr>
            <p:cNvSpPr txBox="1"/>
            <p:nvPr/>
          </p:nvSpPr>
          <p:spPr>
            <a:xfrm>
              <a:off x="3065363" y="4061925"/>
              <a:ext cx="6913791" cy="1231106"/>
            </a:xfrm>
            <a:prstGeom prst="rect">
              <a:avLst/>
            </a:prstGeom>
            <a:noFill/>
          </p:spPr>
          <p:txBody>
            <a:bodyPr wrap="none" rtlCol="0">
              <a:spAutoFit/>
            </a:bodyPr>
            <a:lstStyle/>
            <a:p>
              <a:r>
                <a:rPr lang="en-US" sz="7200" b="1" dirty="0">
                  <a:latin typeface="Century Gothic" panose="020B0502020202020204" pitchFamily="34" charset="0"/>
                </a:rPr>
                <a:t>Analyze Phase</a:t>
              </a:r>
            </a:p>
          </p:txBody>
        </p:sp>
        <p:pic>
          <p:nvPicPr>
            <p:cNvPr id="3" name="Graphic 2" descr="Head with gears with solid fill">
              <a:extLst>
                <a:ext uri="{FF2B5EF4-FFF2-40B4-BE49-F238E27FC236}">
                  <a16:creationId xmlns:a16="http://schemas.microsoft.com/office/drawing/2014/main" id="{76624223-EC76-4509-D99C-2955D6E3DE2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264784" y="1775925"/>
              <a:ext cx="2286000" cy="2286000"/>
            </a:xfrm>
            <a:prstGeom prst="rect">
              <a:avLst/>
            </a:prstGeom>
          </p:spPr>
        </p:pic>
      </p:grpSp>
    </p:spTree>
    <p:extLst>
      <p:ext uri="{BB962C8B-B14F-4D97-AF65-F5344CB8AC3E}">
        <p14:creationId xmlns:p14="http://schemas.microsoft.com/office/powerpoint/2010/main" val="488280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aph with a green line&#10;&#10;Description automatically generated">
            <a:extLst>
              <a:ext uri="{FF2B5EF4-FFF2-40B4-BE49-F238E27FC236}">
                <a16:creationId xmlns:a16="http://schemas.microsoft.com/office/drawing/2014/main" id="{3B8BCCF0-54B6-04C5-BB2A-E39C22C499C7}"/>
              </a:ext>
            </a:extLst>
          </p:cNvPr>
          <p:cNvPicPr>
            <a:picLocks noChangeAspect="1"/>
          </p:cNvPicPr>
          <p:nvPr/>
        </p:nvPicPr>
        <p:blipFill rotWithShape="1">
          <a:blip r:embed="rId2">
            <a:extLst>
              <a:ext uri="{28A0092B-C50C-407E-A947-70E740481C1C}">
                <a14:useLocalDpi xmlns:a14="http://schemas.microsoft.com/office/drawing/2010/main" val="0"/>
              </a:ext>
            </a:extLst>
          </a:blip>
          <a:srcRect t="6310"/>
          <a:stretch/>
        </p:blipFill>
        <p:spPr>
          <a:xfrm>
            <a:off x="1371600" y="1398353"/>
            <a:ext cx="9448800" cy="4061294"/>
          </a:xfrm>
          <a:prstGeom prst="rect">
            <a:avLst/>
          </a:prstGeom>
        </p:spPr>
      </p:pic>
      <p:sp>
        <p:nvSpPr>
          <p:cNvPr id="6" name="Title 1">
            <a:extLst>
              <a:ext uri="{FF2B5EF4-FFF2-40B4-BE49-F238E27FC236}">
                <a16:creationId xmlns:a16="http://schemas.microsoft.com/office/drawing/2014/main" id="{063FB02C-691B-A6D9-E0A8-4C4F83D3BD8D}"/>
              </a:ext>
            </a:extLst>
          </p:cNvPr>
          <p:cNvSpPr>
            <a:spLocks noGrp="1"/>
          </p:cNvSpPr>
          <p:nvPr>
            <p:ph type="title"/>
          </p:nvPr>
        </p:nvSpPr>
        <p:spPr>
          <a:xfrm>
            <a:off x="2650926" y="0"/>
            <a:ext cx="6890148" cy="990600"/>
          </a:xfrm>
        </p:spPr>
        <p:txBody>
          <a:bodyPr>
            <a:normAutofit/>
          </a:bodyPr>
          <a:lstStyle/>
          <a:p>
            <a:pPr algn="ctr"/>
            <a:r>
              <a:rPr lang="en-US" b="1" dirty="0">
                <a:latin typeface="Century Gothic" panose="020B0502020202020204" pitchFamily="34" charset="0"/>
              </a:rPr>
              <a:t>Pareto Chart</a:t>
            </a:r>
            <a:br>
              <a:rPr lang="en-US" sz="4000" b="1" dirty="0">
                <a:latin typeface="Century Gothic" panose="020B0502020202020204" pitchFamily="34" charset="0"/>
              </a:rPr>
            </a:br>
            <a:r>
              <a:rPr lang="en-US" sz="1400" i="1" kern="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Visual showing the most significant factors contributing to the problem</a:t>
            </a:r>
            <a:endParaRPr lang="en-US" sz="1400" b="1" dirty="0">
              <a:latin typeface="Century Gothic" panose="020B0502020202020204" pitchFamily="34" charset="0"/>
            </a:endParaRPr>
          </a:p>
        </p:txBody>
      </p:sp>
      <p:sp>
        <p:nvSpPr>
          <p:cNvPr id="7" name="TextBox 6">
            <a:extLst>
              <a:ext uri="{FF2B5EF4-FFF2-40B4-BE49-F238E27FC236}">
                <a16:creationId xmlns:a16="http://schemas.microsoft.com/office/drawing/2014/main" id="{CDF9FE8F-963B-77B8-B08C-F7DC6792EBE5}"/>
              </a:ext>
            </a:extLst>
          </p:cNvPr>
          <p:cNvSpPr txBox="1"/>
          <p:nvPr/>
        </p:nvSpPr>
        <p:spPr>
          <a:xfrm>
            <a:off x="1381408" y="5867400"/>
            <a:ext cx="9429184" cy="369332"/>
          </a:xfrm>
          <a:prstGeom prst="rect">
            <a:avLst/>
          </a:prstGeom>
          <a:noFill/>
        </p:spPr>
        <p:txBody>
          <a:bodyPr wrap="none" rtlCol="0">
            <a:spAutoFit/>
          </a:bodyPr>
          <a:lstStyle/>
          <a:p>
            <a:r>
              <a:rPr lang="en-US" b="1" dirty="0">
                <a:latin typeface="Century Gothic" panose="020B0502020202020204" pitchFamily="34" charset="0"/>
              </a:rPr>
              <a:t>To use and personalize this chart, please refer to the </a:t>
            </a:r>
            <a:r>
              <a:rPr lang="en-US" b="1" dirty="0">
                <a:latin typeface="Century Gothic" panose="020B0502020202020204" pitchFamily="34" charset="0"/>
                <a:hlinkClick r:id="rId3"/>
              </a:rPr>
              <a:t>DMAIC Pareto Chart Template</a:t>
            </a:r>
            <a:r>
              <a:rPr lang="en-US" b="1" dirty="0">
                <a:latin typeface="Century Gothic" panose="020B0502020202020204" pitchFamily="34" charset="0"/>
              </a:rPr>
              <a:t>.</a:t>
            </a:r>
          </a:p>
        </p:txBody>
      </p:sp>
    </p:spTree>
    <p:extLst>
      <p:ext uri="{BB962C8B-B14F-4D97-AF65-F5344CB8AC3E}">
        <p14:creationId xmlns:p14="http://schemas.microsoft.com/office/powerpoint/2010/main" val="3353664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013638EC-6EC7-69B6-3DE4-6D343E4E4998}"/>
              </a:ext>
            </a:extLst>
          </p:cNvPr>
          <p:cNvGrpSpPr/>
          <p:nvPr/>
        </p:nvGrpSpPr>
        <p:grpSpPr>
          <a:xfrm>
            <a:off x="0" y="990600"/>
            <a:ext cx="11205713" cy="5566087"/>
            <a:chOff x="-774849" y="298472"/>
            <a:chExt cx="12545281" cy="6259140"/>
          </a:xfrm>
        </p:grpSpPr>
        <p:sp>
          <p:nvSpPr>
            <p:cNvPr id="50" name="Rounded Rectangle 49">
              <a:extLst>
                <a:ext uri="{FF2B5EF4-FFF2-40B4-BE49-F238E27FC236}">
                  <a16:creationId xmlns:a16="http://schemas.microsoft.com/office/drawing/2014/main" id="{94AD5568-9B71-5A1F-EC5F-900CA4FBA0B1}"/>
                </a:ext>
              </a:extLst>
            </p:cNvPr>
            <p:cNvSpPr/>
            <p:nvPr/>
          </p:nvSpPr>
          <p:spPr>
            <a:xfrm>
              <a:off x="6628074"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51" name="Rounded Rectangle 50">
              <a:extLst>
                <a:ext uri="{FF2B5EF4-FFF2-40B4-BE49-F238E27FC236}">
                  <a16:creationId xmlns:a16="http://schemas.microsoft.com/office/drawing/2014/main" id="{D4AF3CF3-B1FC-AA42-1F51-9075AA3BBB0D}"/>
                </a:ext>
              </a:extLst>
            </p:cNvPr>
            <p:cNvSpPr/>
            <p:nvPr/>
          </p:nvSpPr>
          <p:spPr>
            <a:xfrm>
              <a:off x="3455848"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52" name="Rounded Rectangle 51">
              <a:extLst>
                <a:ext uri="{FF2B5EF4-FFF2-40B4-BE49-F238E27FC236}">
                  <a16:creationId xmlns:a16="http://schemas.microsoft.com/office/drawing/2014/main" id="{609D9F56-016F-2173-33B6-940547BDCBF6}"/>
                </a:ext>
              </a:extLst>
            </p:cNvPr>
            <p:cNvSpPr/>
            <p:nvPr/>
          </p:nvSpPr>
          <p:spPr>
            <a:xfrm>
              <a:off x="283624"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2" name="Rounded Rectangle 1">
              <a:extLst>
                <a:ext uri="{FF2B5EF4-FFF2-40B4-BE49-F238E27FC236}">
                  <a16:creationId xmlns:a16="http://schemas.microsoft.com/office/drawing/2014/main" id="{A98AC425-58B2-924D-B31F-C5242E906AD2}"/>
                </a:ext>
              </a:extLst>
            </p:cNvPr>
            <p:cNvSpPr/>
            <p:nvPr/>
          </p:nvSpPr>
          <p:spPr>
            <a:xfrm>
              <a:off x="6628074"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18" name="Rounded Rectangle 17">
              <a:extLst>
                <a:ext uri="{FF2B5EF4-FFF2-40B4-BE49-F238E27FC236}">
                  <a16:creationId xmlns:a16="http://schemas.microsoft.com/office/drawing/2014/main" id="{B85FD8F0-FEA1-1C70-6195-1837BB7A7D2E}"/>
                </a:ext>
              </a:extLst>
            </p:cNvPr>
            <p:cNvSpPr/>
            <p:nvPr/>
          </p:nvSpPr>
          <p:spPr>
            <a:xfrm>
              <a:off x="3455848"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32" name="Rounded Rectangle 31">
              <a:extLst>
                <a:ext uri="{FF2B5EF4-FFF2-40B4-BE49-F238E27FC236}">
                  <a16:creationId xmlns:a16="http://schemas.microsoft.com/office/drawing/2014/main" id="{E8A3D416-6277-4E99-3A35-A1E2F19A156F}"/>
                </a:ext>
              </a:extLst>
            </p:cNvPr>
            <p:cNvSpPr/>
            <p:nvPr/>
          </p:nvSpPr>
          <p:spPr>
            <a:xfrm>
              <a:off x="283624"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cxnSp>
          <p:nvCxnSpPr>
            <p:cNvPr id="82" name="Straight Connector 81">
              <a:extLst>
                <a:ext uri="{FF2B5EF4-FFF2-40B4-BE49-F238E27FC236}">
                  <a16:creationId xmlns:a16="http://schemas.microsoft.com/office/drawing/2014/main" id="{3E3777FC-9770-BF58-09B8-D81CD5106C7D}"/>
                </a:ext>
              </a:extLst>
            </p:cNvPr>
            <p:cNvCxnSpPr/>
            <p:nvPr/>
          </p:nvCxnSpPr>
          <p:spPr>
            <a:xfrm flipV="1">
              <a:off x="8563889" y="3662164"/>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8569678" y="879676"/>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a:cxnSpLocks/>
            </p:cNvCxnSpPr>
            <p:nvPr/>
          </p:nvCxnSpPr>
          <p:spPr>
            <a:xfrm>
              <a:off x="5397452" y="881210"/>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a:cxnSpLocks/>
            </p:cNvCxnSpPr>
            <p:nvPr/>
          </p:nvCxnSpPr>
          <p:spPr>
            <a:xfrm>
              <a:off x="2194853" y="879676"/>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391663" y="3660630"/>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189064" y="3662164"/>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1213337" y="3313659"/>
              <a:ext cx="9970319" cy="214902"/>
            </a:xfrm>
            <a:prstGeom prst="roundRect">
              <a:avLst>
                <a:gd name="adj" fmla="val 50000"/>
              </a:avLst>
            </a:prstGeom>
            <a:gradFill>
              <a:gsLst>
                <a:gs pos="35000">
                  <a:schemeClr val="tx1">
                    <a:lumMod val="65000"/>
                    <a:lumOff val="35000"/>
                  </a:schemeClr>
                </a:gs>
                <a:gs pos="0">
                  <a:schemeClr val="bg2">
                    <a:lumMod val="75000"/>
                  </a:schemeClr>
                </a:gs>
                <a:gs pos="89000">
                  <a:schemeClr val="bg2">
                    <a:lumMod val="10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134" name="Right Triangle 133">
              <a:extLst>
                <a:ext uri="{FF2B5EF4-FFF2-40B4-BE49-F238E27FC236}">
                  <a16:creationId xmlns:a16="http://schemas.microsoft.com/office/drawing/2014/main" id="{8AF392FB-000D-3094-6972-9ADD72A12DDF}"/>
                </a:ext>
              </a:extLst>
            </p:cNvPr>
            <p:cNvSpPr/>
            <p:nvPr/>
          </p:nvSpPr>
          <p:spPr>
            <a:xfrm rot="13500000">
              <a:off x="-771896" y="2447802"/>
              <a:ext cx="1985223" cy="1991129"/>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chemeClr val="bg2">
                    <a:lumMod val="25000"/>
                  </a:schemeClr>
                </a:gs>
                <a:gs pos="80000">
                  <a:schemeClr val="bg2">
                    <a:lumMod val="75000"/>
                  </a:schemeClr>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433859" y="2186711"/>
              <a:ext cx="2336573" cy="2373825"/>
              <a:chOff x="9905048" y="2422210"/>
              <a:chExt cx="1966453" cy="1997804"/>
            </a:xfrm>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9889373" y="2437885"/>
                <a:ext cx="1997804" cy="1966453"/>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gradFill>
                <a:gsLst>
                  <a:gs pos="96000">
                    <a:schemeClr val="bg2">
                      <a:lumMod val="25000"/>
                    </a:schemeClr>
                  </a:gs>
                  <a:gs pos="33000">
                    <a:schemeClr val="bg2">
                      <a:lumMod val="10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dirty="0">
                  <a:latin typeface="Century Gothic" panose="020B0502020202020204" pitchFamily="34" charset="0"/>
                </a:endParaRPr>
              </a:p>
            </p:txBody>
          </p:sp>
          <p:sp>
            <p:nvSpPr>
              <p:cNvPr id="136" name="Oval 135">
                <a:extLst>
                  <a:ext uri="{FF2B5EF4-FFF2-40B4-BE49-F238E27FC236}">
                    <a16:creationId xmlns:a16="http://schemas.microsoft.com/office/drawing/2014/main" id="{3F4B6089-947F-BA44-6244-0DBC3998FC7A}"/>
                  </a:ext>
                </a:extLst>
              </p:cNvPr>
              <p:cNvSpPr/>
              <p:nvPr/>
            </p:nvSpPr>
            <p:spPr>
              <a:xfrm>
                <a:off x="10961141" y="2945608"/>
                <a:ext cx="285226" cy="28522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grpSp>
        <p:sp>
          <p:nvSpPr>
            <p:cNvPr id="45" name="Rounded Rectangle 44">
              <a:extLst>
                <a:ext uri="{FF2B5EF4-FFF2-40B4-BE49-F238E27FC236}">
                  <a16:creationId xmlns:a16="http://schemas.microsoft.com/office/drawing/2014/main" id="{51F1A4AE-7731-B4D5-4E6B-E970799ED27C}"/>
                </a:ext>
              </a:extLst>
            </p:cNvPr>
            <p:cNvSpPr/>
            <p:nvPr/>
          </p:nvSpPr>
          <p:spPr>
            <a:xfrm>
              <a:off x="6506496" y="298472"/>
              <a:ext cx="2963119" cy="509286"/>
            </a:xfrm>
            <a:prstGeom prst="roundRect">
              <a:avLst>
                <a:gd name="adj" fmla="val 5000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42" name="Rounded Rectangle 41">
              <a:extLst>
                <a:ext uri="{FF2B5EF4-FFF2-40B4-BE49-F238E27FC236}">
                  <a16:creationId xmlns:a16="http://schemas.microsoft.com/office/drawing/2014/main" id="{6F10979A-941C-9B54-650F-BB83575B7D57}"/>
                </a:ext>
              </a:extLst>
            </p:cNvPr>
            <p:cNvSpPr/>
            <p:nvPr/>
          </p:nvSpPr>
          <p:spPr>
            <a:xfrm>
              <a:off x="3334270" y="298472"/>
              <a:ext cx="2963119" cy="509286"/>
            </a:xfrm>
            <a:prstGeom prst="roundRect">
              <a:avLst>
                <a:gd name="adj" fmla="val 50000"/>
              </a:avLst>
            </a:prstGeom>
            <a:solidFill>
              <a:srgbClr val="FFCE5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34" name="Rounded Rectangle 33">
              <a:extLst>
                <a:ext uri="{FF2B5EF4-FFF2-40B4-BE49-F238E27FC236}">
                  <a16:creationId xmlns:a16="http://schemas.microsoft.com/office/drawing/2014/main" id="{62DB82EC-ED07-32E9-768D-4ADA67D46C20}"/>
                </a:ext>
              </a:extLst>
            </p:cNvPr>
            <p:cNvSpPr/>
            <p:nvPr/>
          </p:nvSpPr>
          <p:spPr>
            <a:xfrm>
              <a:off x="162046" y="298472"/>
              <a:ext cx="2963119" cy="509286"/>
            </a:xfrm>
            <a:prstGeom prst="roundRect">
              <a:avLst>
                <a:gd name="adj" fmla="val 50000"/>
              </a:avLst>
            </a:prstGeom>
            <a:solidFill>
              <a:srgbClr val="D4AFB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38" name="Rounded Rectangle 37">
              <a:extLst>
                <a:ext uri="{FF2B5EF4-FFF2-40B4-BE49-F238E27FC236}">
                  <a16:creationId xmlns:a16="http://schemas.microsoft.com/office/drawing/2014/main" id="{1B559353-1AEE-4A06-D3F2-38D4986FC1EA}"/>
                </a:ext>
              </a:extLst>
            </p:cNvPr>
            <p:cNvSpPr/>
            <p:nvPr/>
          </p:nvSpPr>
          <p:spPr>
            <a:xfrm flipV="1">
              <a:off x="162045" y="6048327"/>
              <a:ext cx="2963119" cy="509285"/>
            </a:xfrm>
            <a:prstGeom prst="roundRect">
              <a:avLst>
                <a:gd name="adj" fmla="val 50000"/>
              </a:avLst>
            </a:prstGeom>
            <a:solidFill>
              <a:srgbClr val="7EC4C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39" name="Rounded Rectangle 38">
              <a:extLst>
                <a:ext uri="{FF2B5EF4-FFF2-40B4-BE49-F238E27FC236}">
                  <a16:creationId xmlns:a16="http://schemas.microsoft.com/office/drawing/2014/main" id="{6FA3427B-E334-30AF-C6F7-841836E05147}"/>
                </a:ext>
              </a:extLst>
            </p:cNvPr>
            <p:cNvSpPr/>
            <p:nvPr/>
          </p:nvSpPr>
          <p:spPr>
            <a:xfrm flipV="1">
              <a:off x="3334270" y="6039968"/>
              <a:ext cx="2963119" cy="509286"/>
            </a:xfrm>
            <a:prstGeom prst="roundRect">
              <a:avLst>
                <a:gd name="adj" fmla="val 50000"/>
              </a:avLst>
            </a:prstGeom>
            <a:solidFill>
              <a:srgbClr val="FDEDD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40" name="Rounded Rectangle 39">
              <a:extLst>
                <a:ext uri="{FF2B5EF4-FFF2-40B4-BE49-F238E27FC236}">
                  <a16:creationId xmlns:a16="http://schemas.microsoft.com/office/drawing/2014/main" id="{F32B9A55-2FBC-D031-DA6A-8485F0201CD5}"/>
                </a:ext>
              </a:extLst>
            </p:cNvPr>
            <p:cNvSpPr/>
            <p:nvPr/>
          </p:nvSpPr>
          <p:spPr>
            <a:xfrm flipV="1">
              <a:off x="6506494" y="6039968"/>
              <a:ext cx="2963119" cy="509286"/>
            </a:xfrm>
            <a:prstGeom prst="roundRect">
              <a:avLst>
                <a:gd name="adj" fmla="val 50000"/>
              </a:avLst>
            </a:prstGeom>
            <a:solidFill>
              <a:srgbClr val="D1CFE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Century Gothic" panose="020B0502020202020204" pitchFamily="34" charset="0"/>
              </a:endParaRPr>
            </a:p>
          </p:txBody>
        </p:sp>
        <p:sp>
          <p:nvSpPr>
            <p:cNvPr id="55" name="TextBox 54">
              <a:extLst>
                <a:ext uri="{FF2B5EF4-FFF2-40B4-BE49-F238E27FC236}">
                  <a16:creationId xmlns:a16="http://schemas.microsoft.com/office/drawing/2014/main" id="{8C7BD71A-2412-3957-C52F-4260353E64C3}"/>
                </a:ext>
              </a:extLst>
            </p:cNvPr>
            <p:cNvSpPr txBox="1"/>
            <p:nvPr/>
          </p:nvSpPr>
          <p:spPr>
            <a:xfrm>
              <a:off x="6538324" y="1176199"/>
              <a:ext cx="2278025" cy="242270"/>
            </a:xfrm>
            <a:prstGeom prst="rect">
              <a:avLst/>
            </a:prstGeom>
            <a:noFill/>
          </p:spPr>
          <p:txBody>
            <a:bodyPr wrap="square" lIns="0" tIns="0" rIns="91440" bIns="0" rtlCol="0">
              <a:spAutoFit/>
            </a:bodyPr>
            <a:lstStyle/>
            <a:p>
              <a:pPr algn="r"/>
              <a:r>
                <a:rPr lang="en-US" sz="1400" dirty="0">
                  <a:latin typeface="Century Gothic" panose="020B0502020202020204" pitchFamily="34" charset="0"/>
                </a:rPr>
                <a:t>Text</a:t>
              </a:r>
            </a:p>
          </p:txBody>
        </p:sp>
        <p:sp>
          <p:nvSpPr>
            <p:cNvPr id="56" name="TextBox 55">
              <a:extLst>
                <a:ext uri="{FF2B5EF4-FFF2-40B4-BE49-F238E27FC236}">
                  <a16:creationId xmlns:a16="http://schemas.microsoft.com/office/drawing/2014/main" id="{4C29924B-0EED-4458-F042-7533CB0C16C2}"/>
                </a:ext>
              </a:extLst>
            </p:cNvPr>
            <p:cNvSpPr txBox="1"/>
            <p:nvPr/>
          </p:nvSpPr>
          <p:spPr>
            <a:xfrm>
              <a:off x="7248717" y="1863319"/>
              <a:ext cx="2278025" cy="242270"/>
            </a:xfrm>
            <a:prstGeom prst="rect">
              <a:avLst/>
            </a:prstGeom>
            <a:noFill/>
          </p:spPr>
          <p:txBody>
            <a:bodyPr wrap="square" lIns="0" tIns="0" rIns="91440" bIns="0" rtlCol="0">
              <a:spAutoFit/>
            </a:bodyPr>
            <a:lstStyle/>
            <a:p>
              <a:pPr algn="r"/>
              <a:r>
                <a:rPr lang="en-US" sz="1400" dirty="0">
                  <a:latin typeface="Century Gothic" panose="020B0502020202020204" pitchFamily="34" charset="0"/>
                </a:rPr>
                <a:t>Text</a:t>
              </a:r>
            </a:p>
          </p:txBody>
        </p:sp>
        <p:sp>
          <p:nvSpPr>
            <p:cNvPr id="58" name="TextBox 57">
              <a:extLst>
                <a:ext uri="{FF2B5EF4-FFF2-40B4-BE49-F238E27FC236}">
                  <a16:creationId xmlns:a16="http://schemas.microsoft.com/office/drawing/2014/main" id="{D0DAB3E5-7504-9A6D-4E14-3607870C11EB}"/>
                </a:ext>
              </a:extLst>
            </p:cNvPr>
            <p:cNvSpPr txBox="1"/>
            <p:nvPr/>
          </p:nvSpPr>
          <p:spPr>
            <a:xfrm>
              <a:off x="7956704" y="2579492"/>
              <a:ext cx="2278025" cy="242270"/>
            </a:xfrm>
            <a:prstGeom prst="rect">
              <a:avLst/>
            </a:prstGeom>
            <a:noFill/>
          </p:spPr>
          <p:txBody>
            <a:bodyPr wrap="square" lIns="0" tIns="0" rIns="91440" bIns="0" rtlCol="0">
              <a:spAutoFit/>
            </a:bodyPr>
            <a:lstStyle/>
            <a:p>
              <a:pPr algn="r"/>
              <a:r>
                <a:rPr lang="en-US" sz="1400" dirty="0">
                  <a:latin typeface="Century Gothic" panose="020B0502020202020204" pitchFamily="34" charset="0"/>
                </a:rPr>
                <a:t>Text</a:t>
              </a:r>
            </a:p>
          </p:txBody>
        </p:sp>
        <p:sp>
          <p:nvSpPr>
            <p:cNvPr id="37" name="TextBox 36">
              <a:extLst>
                <a:ext uri="{FF2B5EF4-FFF2-40B4-BE49-F238E27FC236}">
                  <a16:creationId xmlns:a16="http://schemas.microsoft.com/office/drawing/2014/main" id="{8B67434E-2833-5FC7-9A7C-6D46C02CC30C}"/>
                </a:ext>
              </a:extLst>
            </p:cNvPr>
            <p:cNvSpPr txBox="1"/>
            <p:nvPr/>
          </p:nvSpPr>
          <p:spPr>
            <a:xfrm>
              <a:off x="295608" y="383838"/>
              <a:ext cx="2696900" cy="346099"/>
            </a:xfrm>
            <a:prstGeom prst="rect">
              <a:avLst/>
            </a:prstGeom>
            <a:noFill/>
          </p:spPr>
          <p:txBody>
            <a:bodyPr wrap="square" lIns="0" tIns="0" rIns="0" bIns="0" rtlCol="0">
              <a:spAutoFit/>
            </a:bodyPr>
            <a:lstStyle/>
            <a:p>
              <a:r>
                <a:rPr lang="en-US" sz="2000" dirty="0">
                  <a:latin typeface="Century Gothic" panose="020B0502020202020204" pitchFamily="34" charset="0"/>
                </a:rPr>
                <a:t>TEXT</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67831" y="383838"/>
              <a:ext cx="2696901" cy="346099"/>
            </a:xfrm>
            <a:prstGeom prst="rect">
              <a:avLst/>
            </a:prstGeom>
            <a:noFill/>
          </p:spPr>
          <p:txBody>
            <a:bodyPr wrap="square" lIns="0" tIns="0" rIns="0" bIns="0" rtlCol="0">
              <a:spAutoFit/>
            </a:bodyPr>
            <a:lstStyle/>
            <a:p>
              <a:r>
                <a:rPr lang="en-US" sz="2000" dirty="0">
                  <a:latin typeface="Century Gothic" panose="020B0502020202020204" pitchFamily="34" charset="0"/>
                </a:rPr>
                <a:t>TEXT</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40056" y="383838"/>
              <a:ext cx="2696901" cy="346099"/>
            </a:xfrm>
            <a:prstGeom prst="rect">
              <a:avLst/>
            </a:prstGeom>
            <a:noFill/>
          </p:spPr>
          <p:txBody>
            <a:bodyPr wrap="square" lIns="0" tIns="0" rIns="0" bIns="0" rtlCol="0">
              <a:spAutoFit/>
            </a:bodyPr>
            <a:lstStyle/>
            <a:p>
              <a:r>
                <a:rPr lang="en-US" sz="2000" dirty="0">
                  <a:latin typeface="Century Gothic" panose="020B0502020202020204" pitchFamily="34" charset="0"/>
                </a:rPr>
                <a:t>TEXT</a:t>
              </a:r>
            </a:p>
          </p:txBody>
        </p:sp>
        <p:sp>
          <p:nvSpPr>
            <p:cNvPr id="41" name="TextBox 40">
              <a:extLst>
                <a:ext uri="{FF2B5EF4-FFF2-40B4-BE49-F238E27FC236}">
                  <a16:creationId xmlns:a16="http://schemas.microsoft.com/office/drawing/2014/main" id="{97FD14BA-8341-4F57-F499-D472EA1B0A84}"/>
                </a:ext>
              </a:extLst>
            </p:cNvPr>
            <p:cNvSpPr txBox="1"/>
            <p:nvPr/>
          </p:nvSpPr>
          <p:spPr>
            <a:xfrm>
              <a:off x="295606" y="6125334"/>
              <a:ext cx="2696901" cy="346099"/>
            </a:xfrm>
            <a:prstGeom prst="rect">
              <a:avLst/>
            </a:prstGeom>
            <a:noFill/>
          </p:spPr>
          <p:txBody>
            <a:bodyPr wrap="square" lIns="0" tIns="0" rIns="0" bIns="0" rtlCol="0">
              <a:spAutoFit/>
            </a:bodyPr>
            <a:lstStyle/>
            <a:p>
              <a:r>
                <a:rPr lang="en-US" sz="2000" dirty="0">
                  <a:latin typeface="Century Gothic" panose="020B0502020202020204" pitchFamily="34" charset="0"/>
                </a:rPr>
                <a:t>TEXT</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67831" y="6125334"/>
              <a:ext cx="2696901" cy="346099"/>
            </a:xfrm>
            <a:prstGeom prst="rect">
              <a:avLst/>
            </a:prstGeom>
            <a:noFill/>
          </p:spPr>
          <p:txBody>
            <a:bodyPr wrap="square" lIns="0" tIns="0" rIns="0" bIns="0" rtlCol="0">
              <a:spAutoFit/>
            </a:bodyPr>
            <a:lstStyle/>
            <a:p>
              <a:r>
                <a:rPr lang="en-US" sz="2000" dirty="0">
                  <a:latin typeface="Century Gothic" panose="020B0502020202020204" pitchFamily="34" charset="0"/>
                </a:rPr>
                <a:t>TEXT</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40056" y="6125334"/>
              <a:ext cx="2696901" cy="346099"/>
            </a:xfrm>
            <a:prstGeom prst="rect">
              <a:avLst/>
            </a:prstGeom>
            <a:noFill/>
          </p:spPr>
          <p:txBody>
            <a:bodyPr wrap="square" lIns="0" tIns="0" rIns="0" bIns="0" rtlCol="0">
              <a:spAutoFit/>
            </a:bodyPr>
            <a:lstStyle/>
            <a:p>
              <a:r>
                <a:rPr lang="en-US" sz="2000" dirty="0">
                  <a:latin typeface="Century Gothic" panose="020B0502020202020204" pitchFamily="34" charset="0"/>
                </a:rPr>
                <a:t>TEXT</a:t>
              </a:r>
            </a:p>
          </p:txBody>
        </p:sp>
        <p:sp>
          <p:nvSpPr>
            <p:cNvPr id="70" name="TextBox 69">
              <a:extLst>
                <a:ext uri="{FF2B5EF4-FFF2-40B4-BE49-F238E27FC236}">
                  <a16:creationId xmlns:a16="http://schemas.microsoft.com/office/drawing/2014/main" id="{A3A18558-2690-884A-3199-47858BFDDAFF}"/>
                </a:ext>
              </a:extLst>
            </p:cNvPr>
            <p:cNvSpPr txBox="1"/>
            <p:nvPr/>
          </p:nvSpPr>
          <p:spPr>
            <a:xfrm>
              <a:off x="3366098" y="1177733"/>
              <a:ext cx="2278025" cy="242270"/>
            </a:xfrm>
            <a:prstGeom prst="rect">
              <a:avLst/>
            </a:prstGeom>
            <a:noFill/>
          </p:spPr>
          <p:txBody>
            <a:bodyPr wrap="square" lIns="0" tIns="0" rIns="91440" bIns="0" rtlCol="0">
              <a:spAutoFit/>
            </a:bodyPr>
            <a:lstStyle/>
            <a:p>
              <a:pPr algn="r"/>
              <a:r>
                <a:rPr lang="en-US" sz="1400" dirty="0">
                  <a:latin typeface="Century Gothic" panose="020B0502020202020204" pitchFamily="34" charset="0"/>
                </a:rPr>
                <a:t>Text</a:t>
              </a:r>
            </a:p>
          </p:txBody>
        </p:sp>
        <p:sp>
          <p:nvSpPr>
            <p:cNvPr id="71" name="TextBox 70">
              <a:extLst>
                <a:ext uri="{FF2B5EF4-FFF2-40B4-BE49-F238E27FC236}">
                  <a16:creationId xmlns:a16="http://schemas.microsoft.com/office/drawing/2014/main" id="{D5725808-7267-5A3C-69B8-7384F5C4ADCD}"/>
                </a:ext>
              </a:extLst>
            </p:cNvPr>
            <p:cNvSpPr txBox="1"/>
            <p:nvPr/>
          </p:nvSpPr>
          <p:spPr>
            <a:xfrm>
              <a:off x="4076492" y="1864853"/>
              <a:ext cx="2278025" cy="242270"/>
            </a:xfrm>
            <a:prstGeom prst="rect">
              <a:avLst/>
            </a:prstGeom>
            <a:noFill/>
          </p:spPr>
          <p:txBody>
            <a:bodyPr wrap="square" lIns="0" tIns="0" rIns="91440" bIns="0" rtlCol="0">
              <a:spAutoFit/>
            </a:bodyPr>
            <a:lstStyle/>
            <a:p>
              <a:pPr algn="r"/>
              <a:r>
                <a:rPr lang="en-US" sz="1400" dirty="0">
                  <a:latin typeface="Century Gothic" panose="020B0502020202020204" pitchFamily="34" charset="0"/>
                </a:rPr>
                <a:t>Text</a:t>
              </a:r>
            </a:p>
          </p:txBody>
        </p:sp>
        <p:sp>
          <p:nvSpPr>
            <p:cNvPr id="72" name="TextBox 71">
              <a:extLst>
                <a:ext uri="{FF2B5EF4-FFF2-40B4-BE49-F238E27FC236}">
                  <a16:creationId xmlns:a16="http://schemas.microsoft.com/office/drawing/2014/main" id="{76E49127-AC1B-311F-3A81-070189FD1A62}"/>
                </a:ext>
              </a:extLst>
            </p:cNvPr>
            <p:cNvSpPr txBox="1"/>
            <p:nvPr/>
          </p:nvSpPr>
          <p:spPr>
            <a:xfrm>
              <a:off x="4784478" y="2581025"/>
              <a:ext cx="2278025" cy="242270"/>
            </a:xfrm>
            <a:prstGeom prst="rect">
              <a:avLst/>
            </a:prstGeom>
            <a:noFill/>
          </p:spPr>
          <p:txBody>
            <a:bodyPr wrap="square" lIns="0" tIns="0" rIns="91440" bIns="0" rtlCol="0">
              <a:spAutoFit/>
            </a:bodyPr>
            <a:lstStyle/>
            <a:p>
              <a:pPr algn="r"/>
              <a:r>
                <a:rPr lang="en-US" sz="1400" dirty="0">
                  <a:latin typeface="Century Gothic" panose="020B0502020202020204" pitchFamily="34" charset="0"/>
                </a:rPr>
                <a:t>Text</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63498" y="1176199"/>
              <a:ext cx="2278025" cy="242270"/>
            </a:xfrm>
            <a:prstGeom prst="rect">
              <a:avLst/>
            </a:prstGeom>
            <a:noFill/>
          </p:spPr>
          <p:txBody>
            <a:bodyPr wrap="square" lIns="0" tIns="0" rIns="91440" bIns="0" rtlCol="0">
              <a:spAutoFit/>
            </a:bodyPr>
            <a:lstStyle/>
            <a:p>
              <a:pPr algn="r"/>
              <a:r>
                <a:rPr lang="en-US" sz="1400" dirty="0">
                  <a:latin typeface="Century Gothic" panose="020B0502020202020204" pitchFamily="34" charset="0"/>
                </a:rPr>
                <a:t>Text</a:t>
              </a:r>
            </a:p>
          </p:txBody>
        </p:sp>
        <p:sp>
          <p:nvSpPr>
            <p:cNvPr id="78" name="TextBox 77">
              <a:extLst>
                <a:ext uri="{FF2B5EF4-FFF2-40B4-BE49-F238E27FC236}">
                  <a16:creationId xmlns:a16="http://schemas.microsoft.com/office/drawing/2014/main" id="{CB1200BB-8112-1900-F861-59A9A1EEE78C}"/>
                </a:ext>
              </a:extLst>
            </p:cNvPr>
            <p:cNvSpPr txBox="1"/>
            <p:nvPr/>
          </p:nvSpPr>
          <p:spPr>
            <a:xfrm>
              <a:off x="873892" y="1863319"/>
              <a:ext cx="2278025" cy="242270"/>
            </a:xfrm>
            <a:prstGeom prst="rect">
              <a:avLst/>
            </a:prstGeom>
            <a:noFill/>
          </p:spPr>
          <p:txBody>
            <a:bodyPr wrap="square" lIns="0" tIns="0" rIns="91440" bIns="0" rtlCol="0">
              <a:spAutoFit/>
            </a:bodyPr>
            <a:lstStyle/>
            <a:p>
              <a:pPr algn="r"/>
              <a:r>
                <a:rPr lang="en-US" sz="1400" dirty="0">
                  <a:latin typeface="Century Gothic" panose="020B0502020202020204" pitchFamily="34" charset="0"/>
                </a:rPr>
                <a:t>Text</a:t>
              </a:r>
            </a:p>
          </p:txBody>
        </p:sp>
        <p:sp>
          <p:nvSpPr>
            <p:cNvPr id="79" name="TextBox 78">
              <a:extLst>
                <a:ext uri="{FF2B5EF4-FFF2-40B4-BE49-F238E27FC236}">
                  <a16:creationId xmlns:a16="http://schemas.microsoft.com/office/drawing/2014/main" id="{996A07B3-319B-FDC4-E939-BB5AAD107B42}"/>
                </a:ext>
              </a:extLst>
            </p:cNvPr>
            <p:cNvSpPr txBox="1"/>
            <p:nvPr/>
          </p:nvSpPr>
          <p:spPr>
            <a:xfrm>
              <a:off x="1581879" y="2579492"/>
              <a:ext cx="2278025" cy="242270"/>
            </a:xfrm>
            <a:prstGeom prst="rect">
              <a:avLst/>
            </a:prstGeom>
            <a:noFill/>
          </p:spPr>
          <p:txBody>
            <a:bodyPr wrap="square" lIns="0" tIns="0" rIns="91440" bIns="0" rtlCol="0">
              <a:spAutoFit/>
            </a:bodyPr>
            <a:lstStyle/>
            <a:p>
              <a:pPr algn="r"/>
              <a:r>
                <a:rPr lang="en-US" sz="1400" dirty="0">
                  <a:latin typeface="Century Gothic" panose="020B0502020202020204" pitchFamily="34" charset="0"/>
                </a:rPr>
                <a:t>Text</a:t>
              </a:r>
            </a:p>
          </p:txBody>
        </p: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532534" y="5436333"/>
              <a:ext cx="2278025" cy="242270"/>
            </a:xfrm>
            <a:prstGeom prst="rect">
              <a:avLst/>
            </a:prstGeom>
            <a:noFill/>
          </p:spPr>
          <p:txBody>
            <a:bodyPr wrap="square" lIns="0" tIns="0" rIns="91440" bIns="0" rtlCol="0">
              <a:spAutoFit/>
            </a:bodyPr>
            <a:lstStyle/>
            <a:p>
              <a:pPr algn="r"/>
              <a:r>
                <a:rPr lang="en-US" sz="1400" dirty="0">
                  <a:latin typeface="Century Gothic" panose="020B0502020202020204" pitchFamily="34" charset="0"/>
                </a:rPr>
                <a:t>Text</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7242929" y="4749212"/>
              <a:ext cx="2278025" cy="242270"/>
            </a:xfrm>
            <a:prstGeom prst="rect">
              <a:avLst/>
            </a:prstGeom>
            <a:noFill/>
          </p:spPr>
          <p:txBody>
            <a:bodyPr wrap="square" lIns="0" tIns="0" rIns="91440" bIns="0" rtlCol="0">
              <a:spAutoFit/>
            </a:bodyPr>
            <a:lstStyle/>
            <a:p>
              <a:pPr algn="r"/>
              <a:r>
                <a:rPr lang="en-US" sz="1400" dirty="0">
                  <a:latin typeface="Century Gothic" panose="020B0502020202020204" pitchFamily="34" charset="0"/>
                </a:rPr>
                <a:t>Text</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7950915" y="4033040"/>
              <a:ext cx="2278025" cy="242270"/>
            </a:xfrm>
            <a:prstGeom prst="rect">
              <a:avLst/>
            </a:prstGeom>
            <a:noFill/>
          </p:spPr>
          <p:txBody>
            <a:bodyPr wrap="square" lIns="0" tIns="0" rIns="91440" bIns="0" rtlCol="0">
              <a:spAutoFit/>
            </a:bodyPr>
            <a:lstStyle/>
            <a:p>
              <a:pPr algn="r"/>
              <a:r>
                <a:rPr lang="en-US" sz="1400" dirty="0">
                  <a:latin typeface="Century Gothic" panose="020B0502020202020204" pitchFamily="34" charset="0"/>
                </a:rPr>
                <a:t>Text</a:t>
              </a:r>
            </a:p>
          </p:txBody>
        </p: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3360308" y="5434799"/>
              <a:ext cx="2278025" cy="242270"/>
            </a:xfrm>
            <a:prstGeom prst="rect">
              <a:avLst/>
            </a:prstGeom>
            <a:noFill/>
          </p:spPr>
          <p:txBody>
            <a:bodyPr wrap="square" lIns="0" tIns="0" rIns="91440" bIns="0" rtlCol="0">
              <a:spAutoFit/>
            </a:bodyPr>
            <a:lstStyle/>
            <a:p>
              <a:pPr algn="r"/>
              <a:r>
                <a:rPr lang="en-US" sz="1400" dirty="0">
                  <a:latin typeface="Century Gothic" panose="020B0502020202020204" pitchFamily="34" charset="0"/>
                </a:rPr>
                <a:t>Text</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4070702" y="4747679"/>
              <a:ext cx="2278025" cy="242270"/>
            </a:xfrm>
            <a:prstGeom prst="rect">
              <a:avLst/>
            </a:prstGeom>
            <a:noFill/>
          </p:spPr>
          <p:txBody>
            <a:bodyPr wrap="square" lIns="0" tIns="0" rIns="91440" bIns="0" rtlCol="0">
              <a:spAutoFit/>
            </a:bodyPr>
            <a:lstStyle/>
            <a:p>
              <a:pPr algn="r"/>
              <a:r>
                <a:rPr lang="en-US" sz="1400" dirty="0">
                  <a:latin typeface="Century Gothic" panose="020B0502020202020204" pitchFamily="34" charset="0"/>
                </a:rPr>
                <a:t>Text</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778689" y="4031506"/>
              <a:ext cx="2278025" cy="242270"/>
            </a:xfrm>
            <a:prstGeom prst="rect">
              <a:avLst/>
            </a:prstGeom>
            <a:noFill/>
          </p:spPr>
          <p:txBody>
            <a:bodyPr wrap="square" lIns="0" tIns="0" rIns="91440" bIns="0" rtlCol="0">
              <a:spAutoFit/>
            </a:bodyPr>
            <a:lstStyle/>
            <a:p>
              <a:pPr algn="r"/>
              <a:r>
                <a:rPr lang="en-US" sz="1400" dirty="0">
                  <a:latin typeface="Century Gothic" panose="020B0502020202020204" pitchFamily="34" charset="0"/>
                </a:rPr>
                <a:t>Text</a:t>
              </a:r>
            </a:p>
          </p:txBody>
        </p: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57710" y="5436333"/>
              <a:ext cx="2278025" cy="242270"/>
            </a:xfrm>
            <a:prstGeom prst="rect">
              <a:avLst/>
            </a:prstGeom>
            <a:noFill/>
          </p:spPr>
          <p:txBody>
            <a:bodyPr wrap="square" lIns="0" tIns="0" rIns="91440" bIns="0" rtlCol="0">
              <a:spAutoFit/>
            </a:bodyPr>
            <a:lstStyle/>
            <a:p>
              <a:pPr algn="r"/>
              <a:r>
                <a:rPr lang="en-US" sz="1400" dirty="0">
                  <a:latin typeface="Century Gothic" panose="020B0502020202020204" pitchFamily="34" charset="0"/>
                </a:rPr>
                <a:t>Text</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868103" y="4749212"/>
              <a:ext cx="2278025" cy="242270"/>
            </a:xfrm>
            <a:prstGeom prst="rect">
              <a:avLst/>
            </a:prstGeom>
            <a:noFill/>
          </p:spPr>
          <p:txBody>
            <a:bodyPr wrap="square" lIns="0" tIns="0" rIns="91440" bIns="0" rtlCol="0">
              <a:spAutoFit/>
            </a:bodyPr>
            <a:lstStyle/>
            <a:p>
              <a:pPr algn="r"/>
              <a:r>
                <a:rPr lang="en-US" sz="1400" dirty="0">
                  <a:latin typeface="Century Gothic" panose="020B0502020202020204" pitchFamily="34" charset="0"/>
                </a:rPr>
                <a:t>Text</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576090" y="4031506"/>
              <a:ext cx="2278025" cy="242270"/>
            </a:xfrm>
            <a:prstGeom prst="rect">
              <a:avLst/>
            </a:prstGeom>
            <a:noFill/>
          </p:spPr>
          <p:txBody>
            <a:bodyPr wrap="square" lIns="0" tIns="0" rIns="91440" bIns="0" rtlCol="0">
              <a:spAutoFit/>
            </a:bodyPr>
            <a:lstStyle/>
            <a:p>
              <a:pPr algn="r"/>
              <a:r>
                <a:rPr lang="en-US" sz="1400" dirty="0">
                  <a:latin typeface="Century Gothic" panose="020B0502020202020204" pitchFamily="34" charset="0"/>
                </a:rPr>
                <a:t>Text</a:t>
              </a:r>
            </a:p>
          </p:txBody>
        </p:sp>
      </p:grpSp>
      <p:sp>
        <p:nvSpPr>
          <p:cNvPr id="3" name="Title 1">
            <a:extLst>
              <a:ext uri="{FF2B5EF4-FFF2-40B4-BE49-F238E27FC236}">
                <a16:creationId xmlns:a16="http://schemas.microsoft.com/office/drawing/2014/main" id="{F47A508A-E506-6952-D559-4877352497A3}"/>
              </a:ext>
            </a:extLst>
          </p:cNvPr>
          <p:cNvSpPr txBox="1">
            <a:spLocks/>
          </p:cNvSpPr>
          <p:nvPr/>
        </p:nvSpPr>
        <p:spPr>
          <a:xfrm>
            <a:off x="3683054" y="0"/>
            <a:ext cx="4825893" cy="990600"/>
          </a:xfrm>
          <a:prstGeom prst="rect">
            <a:avLst/>
          </a:prstGeom>
        </p:spPr>
        <p:txBody>
          <a:bodyPr anchor="ctr">
            <a:normAutofit/>
          </a:bodyPr>
          <a:lstStyle>
            <a:lvl1pPr algn="l" defTabSz="914341"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latin typeface="Century Gothic" panose="020B0502020202020204" pitchFamily="34" charset="0"/>
              </a:rPr>
              <a:t>Fishbone Diagram</a:t>
            </a:r>
          </a:p>
        </p:txBody>
      </p:sp>
    </p:spTree>
    <p:extLst>
      <p:ext uri="{BB962C8B-B14F-4D97-AF65-F5344CB8AC3E}">
        <p14:creationId xmlns:p14="http://schemas.microsoft.com/office/powerpoint/2010/main" val="80464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74DAEA9-AE22-D7E2-2BCA-5EAD82D3056A}"/>
              </a:ext>
            </a:extLst>
          </p:cNvPr>
          <p:cNvSpPr>
            <a:spLocks noGrp="1"/>
          </p:cNvSpPr>
          <p:nvPr>
            <p:ph type="title"/>
          </p:nvPr>
        </p:nvSpPr>
        <p:spPr>
          <a:xfrm>
            <a:off x="4185635" y="1"/>
            <a:ext cx="3820730" cy="990600"/>
          </a:xfrm>
        </p:spPr>
        <p:txBody>
          <a:bodyPr>
            <a:normAutofit/>
          </a:bodyPr>
          <a:lstStyle/>
          <a:p>
            <a:pPr algn="ctr"/>
            <a:r>
              <a:rPr lang="en-US" sz="4000" b="1" dirty="0">
                <a:latin typeface="Century Gothic" panose="020B0502020202020204" pitchFamily="34" charset="0"/>
              </a:rPr>
              <a:t>Process Map</a:t>
            </a:r>
            <a:br>
              <a:rPr lang="en-US" b="1" dirty="0">
                <a:latin typeface="Century Gothic" panose="020B0502020202020204" pitchFamily="34" charset="0"/>
              </a:rPr>
            </a:br>
            <a:r>
              <a:rPr lang="en-US" sz="1400" i="1" kern="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Overview of the current process flow</a:t>
            </a:r>
            <a:endParaRPr lang="en-US" b="1" dirty="0">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F17B0CDC-B56E-2D22-51C4-78A46F795688}"/>
              </a:ext>
            </a:extLst>
          </p:cNvPr>
          <p:cNvGraphicFramePr>
            <a:graphicFrameLocks noGrp="1"/>
          </p:cNvGraphicFramePr>
          <p:nvPr>
            <p:extLst>
              <p:ext uri="{D42A27DB-BD31-4B8C-83A1-F6EECF244321}">
                <p14:modId xmlns:p14="http://schemas.microsoft.com/office/powerpoint/2010/main" val="4154520317"/>
              </p:ext>
            </p:extLst>
          </p:nvPr>
        </p:nvGraphicFramePr>
        <p:xfrm>
          <a:off x="721453" y="1192442"/>
          <a:ext cx="10947633" cy="5244905"/>
        </p:xfrm>
        <a:graphic>
          <a:graphicData uri="http://schemas.openxmlformats.org/drawingml/2006/table">
            <a:tbl>
              <a:tblPr firstRow="1" bandRow="1">
                <a:tableStyleId>{5C22544A-7EE6-4342-B048-85BDC9FD1C3A}</a:tableStyleId>
              </a:tblPr>
              <a:tblGrid>
                <a:gridCol w="10947633">
                  <a:extLst>
                    <a:ext uri="{9D8B030D-6E8A-4147-A177-3AD203B41FA5}">
                      <a16:colId xmlns:a16="http://schemas.microsoft.com/office/drawing/2014/main" val="1659455668"/>
                    </a:ext>
                  </a:extLst>
                </a:gridCol>
              </a:tblGrid>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D4AFB9">
                        <a:alpha val="89804"/>
                      </a:srgbClr>
                    </a:solidFill>
                  </a:tcPr>
                </a:tc>
                <a:extLst>
                  <a:ext uri="{0D108BD9-81ED-4DB2-BD59-A6C34878D82A}">
                    <a16:rowId xmlns:a16="http://schemas.microsoft.com/office/drawing/2014/main" val="2176967288"/>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D1CFE2">
                        <a:alpha val="89804"/>
                      </a:srgbClr>
                    </a:solidFill>
                  </a:tcPr>
                </a:tc>
                <a:extLst>
                  <a:ext uri="{0D108BD9-81ED-4DB2-BD59-A6C34878D82A}">
                    <a16:rowId xmlns:a16="http://schemas.microsoft.com/office/drawing/2014/main" val="1536297261"/>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40000"/>
                        <a:lumOff val="60000"/>
                        <a:alpha val="89804"/>
                      </a:schemeClr>
                    </a:solidFill>
                  </a:tcPr>
                </a:tc>
                <a:extLst>
                  <a:ext uri="{0D108BD9-81ED-4DB2-BD59-A6C34878D82A}">
                    <a16:rowId xmlns:a16="http://schemas.microsoft.com/office/drawing/2014/main" val="1460201265"/>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7EC4CF">
                        <a:alpha val="89804"/>
                      </a:srgbClr>
                    </a:solidFill>
                  </a:tcPr>
                </a:tc>
                <a:extLst>
                  <a:ext uri="{0D108BD9-81ED-4DB2-BD59-A6C34878D82A}">
                    <a16:rowId xmlns:a16="http://schemas.microsoft.com/office/drawing/2014/main" val="3902556499"/>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DAEAF6">
                        <a:alpha val="89804"/>
                      </a:srgbClr>
                    </a:solidFill>
                  </a:tcPr>
                </a:tc>
                <a:extLst>
                  <a:ext uri="{0D108BD9-81ED-4DB2-BD59-A6C34878D82A}">
                    <a16:rowId xmlns:a16="http://schemas.microsoft.com/office/drawing/2014/main" val="1608540713"/>
                  </a:ext>
                </a:extLst>
              </a:tr>
            </a:tbl>
          </a:graphicData>
        </a:graphic>
      </p:graphicFrame>
      <p:sp>
        <p:nvSpPr>
          <p:cNvPr id="7" name="Rectangle: Rounded Corners 6">
            <a:extLst>
              <a:ext uri="{FF2B5EF4-FFF2-40B4-BE49-F238E27FC236}">
                <a16:creationId xmlns:a16="http://schemas.microsoft.com/office/drawing/2014/main" id="{62E57B91-C72D-4083-9764-0A5C29C04DA5}"/>
              </a:ext>
            </a:extLst>
          </p:cNvPr>
          <p:cNvSpPr/>
          <p:nvPr/>
        </p:nvSpPr>
        <p:spPr>
          <a:xfrm>
            <a:off x="1291904" y="130896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grpSp>
        <p:nvGrpSpPr>
          <p:cNvPr id="13" name="Group 12">
            <a:extLst>
              <a:ext uri="{FF2B5EF4-FFF2-40B4-BE49-F238E27FC236}">
                <a16:creationId xmlns:a16="http://schemas.microsoft.com/office/drawing/2014/main" id="{525BA87A-84CC-A77D-8895-9D7E4A440863}"/>
              </a:ext>
            </a:extLst>
          </p:cNvPr>
          <p:cNvGrpSpPr/>
          <p:nvPr/>
        </p:nvGrpSpPr>
        <p:grpSpPr>
          <a:xfrm>
            <a:off x="370190" y="1356182"/>
            <a:ext cx="702524" cy="4900240"/>
            <a:chOff x="370190" y="1356182"/>
            <a:chExt cx="702524" cy="4900240"/>
          </a:xfrm>
        </p:grpSpPr>
        <p:sp>
          <p:nvSpPr>
            <p:cNvPr id="8" name="Rectangle: Rounded Corners 3">
              <a:extLst>
                <a:ext uri="{FF2B5EF4-FFF2-40B4-BE49-F238E27FC236}">
                  <a16:creationId xmlns:a16="http://schemas.microsoft.com/office/drawing/2014/main" id="{2AF16876-EFE3-B90E-EF5D-259710B3F017}"/>
                </a:ext>
              </a:extLst>
            </p:cNvPr>
            <p:cNvSpPr>
              <a:spLocks noChangeAspect="1"/>
            </p:cNvSpPr>
            <p:nvPr/>
          </p:nvSpPr>
          <p:spPr>
            <a:xfrm>
              <a:off x="370190" y="1356182"/>
              <a:ext cx="702523" cy="702523"/>
            </a:xfrm>
            <a:prstGeom prst="ellipse">
              <a:avLst/>
            </a:prstGeom>
            <a:solidFill>
              <a:srgbClr val="D4AFB9"/>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D</a:t>
              </a:r>
              <a:endParaRPr lang="en-US" sz="3600" kern="100" dirty="0">
                <a:solidFill>
                  <a:schemeClr val="tx1">
                    <a:lumMod val="75000"/>
                    <a:lumOff val="2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21AB4191-75D9-E210-888E-7126E85E57DE}"/>
                </a:ext>
              </a:extLst>
            </p:cNvPr>
            <p:cNvSpPr>
              <a:spLocks noChangeAspect="1"/>
            </p:cNvSpPr>
            <p:nvPr/>
          </p:nvSpPr>
          <p:spPr>
            <a:xfrm>
              <a:off x="370191" y="2420437"/>
              <a:ext cx="702523" cy="702523"/>
            </a:xfrm>
            <a:prstGeom prst="ellipse">
              <a:avLst/>
            </a:prstGeom>
            <a:solidFill>
              <a:srgbClr val="D1CFE2"/>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M</a:t>
              </a:r>
              <a:endParaRPr lang="en-US" sz="3600" kern="100" dirty="0">
                <a:solidFill>
                  <a:schemeClr val="tx1">
                    <a:lumMod val="75000"/>
                    <a:lumOff val="2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10" name="Rectangle: Rounded Corners 10">
              <a:extLst>
                <a:ext uri="{FF2B5EF4-FFF2-40B4-BE49-F238E27FC236}">
                  <a16:creationId xmlns:a16="http://schemas.microsoft.com/office/drawing/2014/main" id="{92483A45-A356-223E-EC0F-C9B815B9A19D}"/>
                </a:ext>
              </a:extLst>
            </p:cNvPr>
            <p:cNvSpPr>
              <a:spLocks noChangeAspect="1"/>
            </p:cNvSpPr>
            <p:nvPr/>
          </p:nvSpPr>
          <p:spPr>
            <a:xfrm>
              <a:off x="370191" y="3463632"/>
              <a:ext cx="702523" cy="702523"/>
            </a:xfrm>
            <a:prstGeom prst="ellipse">
              <a:avLst/>
            </a:prstGeom>
            <a:solidFill>
              <a:schemeClr val="accent5">
                <a:lumMod val="40000"/>
                <a:lumOff val="60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A</a:t>
              </a:r>
              <a:endParaRPr lang="en-US" sz="3600" kern="100" dirty="0">
                <a:solidFill>
                  <a:schemeClr val="tx1">
                    <a:lumMod val="75000"/>
                    <a:lumOff val="2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11" name="Rectangle: Rounded Corners 11">
              <a:extLst>
                <a:ext uri="{FF2B5EF4-FFF2-40B4-BE49-F238E27FC236}">
                  <a16:creationId xmlns:a16="http://schemas.microsoft.com/office/drawing/2014/main" id="{1C4BEBD3-5983-A0C3-8C41-9C084755781E}"/>
                </a:ext>
              </a:extLst>
            </p:cNvPr>
            <p:cNvSpPr>
              <a:spLocks noChangeAspect="1"/>
            </p:cNvSpPr>
            <p:nvPr/>
          </p:nvSpPr>
          <p:spPr>
            <a:xfrm>
              <a:off x="370190" y="4506827"/>
              <a:ext cx="702523" cy="702523"/>
            </a:xfrm>
            <a:prstGeom prst="ellipse">
              <a:avLst/>
            </a:prstGeom>
            <a:solidFill>
              <a:srgbClr val="7EC4CF"/>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I</a:t>
              </a:r>
            </a:p>
          </p:txBody>
        </p:sp>
        <p:sp>
          <p:nvSpPr>
            <p:cNvPr id="12" name="Rectangle: Rounded Corners 12">
              <a:extLst>
                <a:ext uri="{FF2B5EF4-FFF2-40B4-BE49-F238E27FC236}">
                  <a16:creationId xmlns:a16="http://schemas.microsoft.com/office/drawing/2014/main" id="{487CC4FF-BD84-3A19-1490-A06797EAF91B}"/>
                </a:ext>
              </a:extLst>
            </p:cNvPr>
            <p:cNvSpPr>
              <a:spLocks noChangeAspect="1"/>
            </p:cNvSpPr>
            <p:nvPr/>
          </p:nvSpPr>
          <p:spPr>
            <a:xfrm>
              <a:off x="370190" y="5553899"/>
              <a:ext cx="702523" cy="702523"/>
            </a:xfrm>
            <a:prstGeom prst="ellipse">
              <a:avLst/>
            </a:prstGeom>
            <a:solidFill>
              <a:srgbClr val="DAEAF6"/>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tx1">
                      <a:lumMod val="75000"/>
                      <a:lumOff val="25000"/>
                    </a:schemeClr>
                  </a:solidFill>
                  <a:latin typeface="Century Gothic" panose="020B0502020202020204" pitchFamily="34" charset="0"/>
                  <a:ea typeface="Times New Roman" panose="02020603050405020304" pitchFamily="18" charset="0"/>
                  <a:cs typeface="Times New Roman" panose="02020603050405020304" pitchFamily="18" charset="0"/>
                </a:rPr>
                <a:t>C</a:t>
              </a:r>
              <a:endParaRPr lang="en-US" sz="3600" kern="100" dirty="0">
                <a:solidFill>
                  <a:schemeClr val="tx1">
                    <a:lumMod val="75000"/>
                    <a:lumOff val="2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grpSp>
      <p:sp>
        <p:nvSpPr>
          <p:cNvPr id="14" name="Rectangle: Rounded Corners 13">
            <a:extLst>
              <a:ext uri="{FF2B5EF4-FFF2-40B4-BE49-F238E27FC236}">
                <a16:creationId xmlns:a16="http://schemas.microsoft.com/office/drawing/2014/main" id="{358459A1-FC9F-B724-745F-570DF81C12A5}"/>
              </a:ext>
            </a:extLst>
          </p:cNvPr>
          <p:cNvSpPr/>
          <p:nvPr/>
        </p:nvSpPr>
        <p:spPr>
          <a:xfrm>
            <a:off x="2623432" y="2373221"/>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sp>
        <p:nvSpPr>
          <p:cNvPr id="15" name="Rectangle: Rounded Corners 14">
            <a:extLst>
              <a:ext uri="{FF2B5EF4-FFF2-40B4-BE49-F238E27FC236}">
                <a16:creationId xmlns:a16="http://schemas.microsoft.com/office/drawing/2014/main" id="{549D8C83-3B84-CEBF-ED80-A3731F2464B8}"/>
              </a:ext>
            </a:extLst>
          </p:cNvPr>
          <p:cNvSpPr/>
          <p:nvPr/>
        </p:nvSpPr>
        <p:spPr>
          <a:xfrm>
            <a:off x="3799449" y="2373221"/>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sp>
        <p:nvSpPr>
          <p:cNvPr id="16" name="Rectangle: Rounded Corners 15">
            <a:extLst>
              <a:ext uri="{FF2B5EF4-FFF2-40B4-BE49-F238E27FC236}">
                <a16:creationId xmlns:a16="http://schemas.microsoft.com/office/drawing/2014/main" id="{673523DE-6E0F-B842-D507-65239ADE0A45}"/>
              </a:ext>
            </a:extLst>
          </p:cNvPr>
          <p:cNvSpPr/>
          <p:nvPr/>
        </p:nvSpPr>
        <p:spPr>
          <a:xfrm>
            <a:off x="5075656" y="2373221"/>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sp>
        <p:nvSpPr>
          <p:cNvPr id="17" name="Rectangle: Rounded Corners 16">
            <a:extLst>
              <a:ext uri="{FF2B5EF4-FFF2-40B4-BE49-F238E27FC236}">
                <a16:creationId xmlns:a16="http://schemas.microsoft.com/office/drawing/2014/main" id="{DD937948-BFB7-2839-2267-46DF50227751}"/>
              </a:ext>
            </a:extLst>
          </p:cNvPr>
          <p:cNvSpPr/>
          <p:nvPr/>
        </p:nvSpPr>
        <p:spPr>
          <a:xfrm>
            <a:off x="6351863" y="341641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sp>
        <p:nvSpPr>
          <p:cNvPr id="18" name="Rectangle: Rounded Corners 17">
            <a:extLst>
              <a:ext uri="{FF2B5EF4-FFF2-40B4-BE49-F238E27FC236}">
                <a16:creationId xmlns:a16="http://schemas.microsoft.com/office/drawing/2014/main" id="{CAD9C637-E040-BC82-DDB6-C57C9D84058A}"/>
              </a:ext>
            </a:extLst>
          </p:cNvPr>
          <p:cNvSpPr/>
          <p:nvPr/>
        </p:nvSpPr>
        <p:spPr>
          <a:xfrm>
            <a:off x="7636777" y="4459611"/>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sp>
        <p:nvSpPr>
          <p:cNvPr id="19" name="Rectangle: Rounded Corners 18">
            <a:extLst>
              <a:ext uri="{FF2B5EF4-FFF2-40B4-BE49-F238E27FC236}">
                <a16:creationId xmlns:a16="http://schemas.microsoft.com/office/drawing/2014/main" id="{9CC01C35-65F5-C239-1622-22DE0A02AA50}"/>
              </a:ext>
            </a:extLst>
          </p:cNvPr>
          <p:cNvSpPr/>
          <p:nvPr/>
        </p:nvSpPr>
        <p:spPr>
          <a:xfrm>
            <a:off x="10255541" y="5506683"/>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cxnSp>
        <p:nvCxnSpPr>
          <p:cNvPr id="24" name="Straight Arrow Connector 23">
            <a:extLst>
              <a:ext uri="{FF2B5EF4-FFF2-40B4-BE49-F238E27FC236}">
                <a16:creationId xmlns:a16="http://schemas.microsoft.com/office/drawing/2014/main" id="{66698153-F6AC-3B3A-99DD-C0D0F713A0FF}"/>
              </a:ext>
            </a:extLst>
          </p:cNvPr>
          <p:cNvCxnSpPr>
            <a:cxnSpLocks/>
            <a:stCxn id="14" idx="3"/>
            <a:endCxn id="15" idx="1"/>
          </p:cNvCxnSpPr>
          <p:nvPr/>
        </p:nvCxnSpPr>
        <p:spPr>
          <a:xfrm>
            <a:off x="3638500" y="2771698"/>
            <a:ext cx="16094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 name="Connector: Elbow 31">
            <a:extLst>
              <a:ext uri="{FF2B5EF4-FFF2-40B4-BE49-F238E27FC236}">
                <a16:creationId xmlns:a16="http://schemas.microsoft.com/office/drawing/2014/main" id="{D6418158-F877-4274-92F2-334DC14682D6}"/>
              </a:ext>
            </a:extLst>
          </p:cNvPr>
          <p:cNvCxnSpPr>
            <a:cxnSpLocks/>
            <a:stCxn id="16" idx="3"/>
            <a:endCxn id="17" idx="1"/>
          </p:cNvCxnSpPr>
          <p:nvPr/>
        </p:nvCxnSpPr>
        <p:spPr>
          <a:xfrm>
            <a:off x="6090724" y="2771698"/>
            <a:ext cx="261139" cy="1043195"/>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8" name="Connector: Elbow 37">
            <a:extLst>
              <a:ext uri="{FF2B5EF4-FFF2-40B4-BE49-F238E27FC236}">
                <a16:creationId xmlns:a16="http://schemas.microsoft.com/office/drawing/2014/main" id="{44AF0A99-3ADE-F815-646E-E7625F635D09}"/>
              </a:ext>
            </a:extLst>
          </p:cNvPr>
          <p:cNvCxnSpPr>
            <a:cxnSpLocks/>
            <a:stCxn id="17" idx="3"/>
            <a:endCxn id="18" idx="1"/>
          </p:cNvCxnSpPr>
          <p:nvPr/>
        </p:nvCxnSpPr>
        <p:spPr>
          <a:xfrm>
            <a:off x="7366931" y="3814893"/>
            <a:ext cx="269846" cy="1043195"/>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41" name="Rectangle: Rounded Corners 40">
            <a:extLst>
              <a:ext uri="{FF2B5EF4-FFF2-40B4-BE49-F238E27FC236}">
                <a16:creationId xmlns:a16="http://schemas.microsoft.com/office/drawing/2014/main" id="{8F30A39F-21B5-0BEF-A3C7-FB5CED3CD08C}"/>
              </a:ext>
            </a:extLst>
          </p:cNvPr>
          <p:cNvSpPr/>
          <p:nvPr/>
        </p:nvSpPr>
        <p:spPr>
          <a:xfrm>
            <a:off x="9010474" y="341045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cxnSp>
        <p:nvCxnSpPr>
          <p:cNvPr id="43" name="Connector: Elbow 42">
            <a:extLst>
              <a:ext uri="{FF2B5EF4-FFF2-40B4-BE49-F238E27FC236}">
                <a16:creationId xmlns:a16="http://schemas.microsoft.com/office/drawing/2014/main" id="{0C212C1B-1497-8263-611E-2D8FD91BFAD1}"/>
              </a:ext>
            </a:extLst>
          </p:cNvPr>
          <p:cNvCxnSpPr>
            <a:cxnSpLocks/>
            <a:stCxn id="18" idx="3"/>
            <a:endCxn id="41" idx="1"/>
          </p:cNvCxnSpPr>
          <p:nvPr/>
        </p:nvCxnSpPr>
        <p:spPr>
          <a:xfrm flipV="1">
            <a:off x="8651845" y="3808933"/>
            <a:ext cx="358629" cy="1049155"/>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8" name="Connector: Elbow 47">
            <a:extLst>
              <a:ext uri="{FF2B5EF4-FFF2-40B4-BE49-F238E27FC236}">
                <a16:creationId xmlns:a16="http://schemas.microsoft.com/office/drawing/2014/main" id="{F3ADDA99-D58E-1598-3CBC-95ED935745EF}"/>
              </a:ext>
            </a:extLst>
          </p:cNvPr>
          <p:cNvCxnSpPr>
            <a:cxnSpLocks/>
            <a:stCxn id="41" idx="3"/>
            <a:endCxn id="19" idx="1"/>
          </p:cNvCxnSpPr>
          <p:nvPr/>
        </p:nvCxnSpPr>
        <p:spPr>
          <a:xfrm>
            <a:off x="10025542" y="3808933"/>
            <a:ext cx="229999" cy="2096227"/>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Connector: Elbow 32">
            <a:extLst>
              <a:ext uri="{FF2B5EF4-FFF2-40B4-BE49-F238E27FC236}">
                <a16:creationId xmlns:a16="http://schemas.microsoft.com/office/drawing/2014/main" id="{CE6FB742-A3CD-EF9A-76B4-ADAF04B1ED90}"/>
              </a:ext>
            </a:extLst>
          </p:cNvPr>
          <p:cNvCxnSpPr>
            <a:stCxn id="7" idx="3"/>
            <a:endCxn id="14" idx="1"/>
          </p:cNvCxnSpPr>
          <p:nvPr/>
        </p:nvCxnSpPr>
        <p:spPr>
          <a:xfrm>
            <a:off x="2306972" y="1707443"/>
            <a:ext cx="316460" cy="1064255"/>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159C8F5E-5B5D-2EB9-05CB-46C79E62D021}"/>
              </a:ext>
            </a:extLst>
          </p:cNvPr>
          <p:cNvCxnSpPr>
            <a:stCxn id="15" idx="3"/>
            <a:endCxn id="16" idx="1"/>
          </p:cNvCxnSpPr>
          <p:nvPr/>
        </p:nvCxnSpPr>
        <p:spPr>
          <a:xfrm>
            <a:off x="4814517" y="2771698"/>
            <a:ext cx="26113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93571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BCF3B-299D-8C70-5F94-AD2230E1D5FB}"/>
              </a:ext>
            </a:extLst>
          </p:cNvPr>
          <p:cNvSpPr>
            <a:spLocks noGrp="1"/>
          </p:cNvSpPr>
          <p:nvPr>
            <p:ph type="title"/>
          </p:nvPr>
        </p:nvSpPr>
        <p:spPr>
          <a:xfrm>
            <a:off x="2990678" y="0"/>
            <a:ext cx="6210645" cy="990600"/>
          </a:xfrm>
        </p:spPr>
        <p:txBody>
          <a:bodyPr>
            <a:normAutofit/>
          </a:bodyPr>
          <a:lstStyle/>
          <a:p>
            <a:pPr algn="ctr"/>
            <a:r>
              <a:rPr lang="en-US" sz="4000" b="1" dirty="0">
                <a:latin typeface="Century Gothic" panose="020B0502020202020204" pitchFamily="34" charset="0"/>
              </a:rPr>
              <a:t>Hypothesis Confirmation</a:t>
            </a:r>
            <a:endParaRPr lang="en-US" sz="3600" b="1" dirty="0">
              <a:latin typeface="Century Gothic" panose="020B0502020202020204" pitchFamily="34" charset="0"/>
            </a:endParaRPr>
          </a:p>
        </p:txBody>
      </p:sp>
      <p:graphicFrame>
        <p:nvGraphicFramePr>
          <p:cNvPr id="11" name="Table 10">
            <a:extLst>
              <a:ext uri="{FF2B5EF4-FFF2-40B4-BE49-F238E27FC236}">
                <a16:creationId xmlns:a16="http://schemas.microsoft.com/office/drawing/2014/main" id="{8C926E7F-50E5-C98A-122F-838C39055480}"/>
              </a:ext>
            </a:extLst>
          </p:cNvPr>
          <p:cNvGraphicFramePr>
            <a:graphicFrameLocks noGrp="1"/>
          </p:cNvGraphicFramePr>
          <p:nvPr>
            <p:extLst>
              <p:ext uri="{D42A27DB-BD31-4B8C-83A1-F6EECF244321}">
                <p14:modId xmlns:p14="http://schemas.microsoft.com/office/powerpoint/2010/main" val="2226889870"/>
              </p:ext>
            </p:extLst>
          </p:nvPr>
        </p:nvGraphicFramePr>
        <p:xfrm>
          <a:off x="647700" y="1076325"/>
          <a:ext cx="10896600" cy="4966188"/>
        </p:xfrm>
        <a:graphic>
          <a:graphicData uri="http://schemas.openxmlformats.org/drawingml/2006/table">
            <a:tbl>
              <a:tblPr firstRow="1" firstCol="1" bandRow="1"/>
              <a:tblGrid>
                <a:gridCol w="2724150">
                  <a:extLst>
                    <a:ext uri="{9D8B030D-6E8A-4147-A177-3AD203B41FA5}">
                      <a16:colId xmlns:a16="http://schemas.microsoft.com/office/drawing/2014/main" val="506917477"/>
                    </a:ext>
                  </a:extLst>
                </a:gridCol>
                <a:gridCol w="2724150">
                  <a:extLst>
                    <a:ext uri="{9D8B030D-6E8A-4147-A177-3AD203B41FA5}">
                      <a16:colId xmlns:a16="http://schemas.microsoft.com/office/drawing/2014/main" val="32713809"/>
                    </a:ext>
                  </a:extLst>
                </a:gridCol>
                <a:gridCol w="2724150">
                  <a:extLst>
                    <a:ext uri="{9D8B030D-6E8A-4147-A177-3AD203B41FA5}">
                      <a16:colId xmlns:a16="http://schemas.microsoft.com/office/drawing/2014/main" val="2405124328"/>
                    </a:ext>
                  </a:extLst>
                </a:gridCol>
                <a:gridCol w="2724150">
                  <a:extLst>
                    <a:ext uri="{9D8B030D-6E8A-4147-A177-3AD203B41FA5}">
                      <a16:colId xmlns:a16="http://schemas.microsoft.com/office/drawing/2014/main" val="1003869103"/>
                    </a:ext>
                  </a:extLst>
                </a:gridCol>
              </a:tblGrid>
              <a:tr h="352425">
                <a:tc>
                  <a:txBody>
                    <a:bodyPr/>
                    <a:lstStyle/>
                    <a:p>
                      <a:pPr marL="0" marR="0" indent="0" algn="ctr">
                        <a:lnSpc>
                          <a:spcPct val="107000"/>
                        </a:lnSpc>
                        <a:spcBef>
                          <a:spcPts val="0"/>
                        </a:spcBef>
                        <a:spcAft>
                          <a:spcPts val="0"/>
                        </a:spcAft>
                        <a:buFont typeface="Arial" panose="020B0604020202020204" pitchFamily="34" charset="0"/>
                        <a:buNone/>
                      </a:pPr>
                      <a:r>
                        <a:rPr lang="en-US" sz="1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Probable Root Cause</a:t>
                      </a:r>
                      <a:endParaRPr lang="en-US" sz="14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5">
                        <a:lumMod val="40000"/>
                        <a:lumOff val="60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Hypothesis</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5">
                        <a:lumMod val="40000"/>
                        <a:lumOff val="60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True / False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5">
                        <a:lumMod val="40000"/>
                        <a:lumOff val="60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Proof</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2978242182"/>
                  </a:ext>
                </a:extLst>
              </a:tr>
              <a:tr h="457325">
                <a:tc>
                  <a:txBody>
                    <a:bodyPr/>
                    <a:lstStyle/>
                    <a:p>
                      <a:pPr marL="0" marR="0" lvl="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06455147"/>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37213819"/>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48753273"/>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40372832"/>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05993485"/>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77880546"/>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73497"/>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09813566"/>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62029694"/>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89199185"/>
                  </a:ext>
                </a:extLst>
              </a:tr>
            </a:tbl>
          </a:graphicData>
        </a:graphic>
      </p:graphicFrame>
    </p:spTree>
    <p:extLst>
      <p:ext uri="{BB962C8B-B14F-4D97-AF65-F5344CB8AC3E}">
        <p14:creationId xmlns:p14="http://schemas.microsoft.com/office/powerpoint/2010/main" val="3000211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B75DEF7-3EED-88B3-293E-539B31C148B6}"/>
              </a:ext>
            </a:extLst>
          </p:cNvPr>
          <p:cNvGrpSpPr/>
          <p:nvPr/>
        </p:nvGrpSpPr>
        <p:grpSpPr>
          <a:xfrm>
            <a:off x="2582382" y="1670446"/>
            <a:ext cx="7027237" cy="3517108"/>
            <a:chOff x="3065363" y="1775925"/>
            <a:chExt cx="7027238" cy="3517106"/>
          </a:xfrm>
        </p:grpSpPr>
        <p:sp>
          <p:nvSpPr>
            <p:cNvPr id="38" name="TextBox 37">
              <a:extLst>
                <a:ext uri="{FF2B5EF4-FFF2-40B4-BE49-F238E27FC236}">
                  <a16:creationId xmlns:a16="http://schemas.microsoft.com/office/drawing/2014/main" id="{AA4C8D8F-13AF-B75F-BBC0-DE949D79AFD7}"/>
                </a:ext>
              </a:extLst>
            </p:cNvPr>
            <p:cNvSpPr txBox="1"/>
            <p:nvPr/>
          </p:nvSpPr>
          <p:spPr>
            <a:xfrm>
              <a:off x="3065363" y="4061925"/>
              <a:ext cx="7027238" cy="1231106"/>
            </a:xfrm>
            <a:prstGeom prst="rect">
              <a:avLst/>
            </a:prstGeom>
            <a:noFill/>
          </p:spPr>
          <p:txBody>
            <a:bodyPr wrap="none" rtlCol="0">
              <a:spAutoFit/>
            </a:bodyPr>
            <a:lstStyle/>
            <a:p>
              <a:r>
                <a:rPr lang="en-US" sz="7200" b="1" dirty="0">
                  <a:latin typeface="Century Gothic" panose="020B0502020202020204" pitchFamily="34" charset="0"/>
                </a:rPr>
                <a:t>Improve Phase</a:t>
              </a:r>
            </a:p>
          </p:txBody>
        </p:sp>
        <p:pic>
          <p:nvPicPr>
            <p:cNvPr id="5" name="Graphic 4" descr="Arrow circle with solid fill">
              <a:extLst>
                <a:ext uri="{FF2B5EF4-FFF2-40B4-BE49-F238E27FC236}">
                  <a16:creationId xmlns:a16="http://schemas.microsoft.com/office/drawing/2014/main" id="{DCA6D5C3-FA56-655B-8346-3052DE357CF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39324" y="1775925"/>
              <a:ext cx="2286000" cy="2286000"/>
            </a:xfrm>
            <a:prstGeom prst="rect">
              <a:avLst/>
            </a:prstGeom>
          </p:spPr>
        </p:pic>
      </p:grpSp>
    </p:spTree>
    <p:extLst>
      <p:ext uri="{BB962C8B-B14F-4D97-AF65-F5344CB8AC3E}">
        <p14:creationId xmlns:p14="http://schemas.microsoft.com/office/powerpoint/2010/main" val="3548787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BCF3B-299D-8C70-5F94-AD2230E1D5FB}"/>
              </a:ext>
            </a:extLst>
          </p:cNvPr>
          <p:cNvSpPr>
            <a:spLocks noGrp="1"/>
          </p:cNvSpPr>
          <p:nvPr>
            <p:ph type="title"/>
          </p:nvPr>
        </p:nvSpPr>
        <p:spPr>
          <a:xfrm>
            <a:off x="2621740" y="0"/>
            <a:ext cx="6948521" cy="990600"/>
          </a:xfrm>
        </p:spPr>
        <p:txBody>
          <a:bodyPr>
            <a:normAutofit/>
          </a:bodyPr>
          <a:lstStyle/>
          <a:p>
            <a:pPr algn="ctr"/>
            <a:r>
              <a:rPr lang="en-US" sz="4000" b="1" dirty="0">
                <a:latin typeface="Century Gothic" panose="020B0502020202020204" pitchFamily="34" charset="0"/>
              </a:rPr>
              <a:t>Solution Prioritization Chart</a:t>
            </a:r>
            <a:br>
              <a:rPr lang="en-US" sz="4000" b="1" dirty="0">
                <a:latin typeface="Century Gothic" panose="020B0502020202020204" pitchFamily="34" charset="0"/>
              </a:rPr>
            </a:br>
            <a:r>
              <a:rPr lang="en-US" sz="1400" i="1" dirty="0">
                <a:latin typeface="Century Gothic" panose="020B0502020202020204" pitchFamily="34" charset="0"/>
              </a:rPr>
              <a:t>Each solution ranked on a scale of1–5</a:t>
            </a:r>
            <a:endParaRPr lang="en-US" sz="1600" i="1" dirty="0">
              <a:latin typeface="Century Gothic" panose="020B0502020202020204" pitchFamily="34" charset="0"/>
            </a:endParaRPr>
          </a:p>
        </p:txBody>
      </p:sp>
      <p:graphicFrame>
        <p:nvGraphicFramePr>
          <p:cNvPr id="11" name="Table 10">
            <a:extLst>
              <a:ext uri="{FF2B5EF4-FFF2-40B4-BE49-F238E27FC236}">
                <a16:creationId xmlns:a16="http://schemas.microsoft.com/office/drawing/2014/main" id="{8C926E7F-50E5-C98A-122F-838C39055480}"/>
              </a:ext>
            </a:extLst>
          </p:cNvPr>
          <p:cNvGraphicFramePr>
            <a:graphicFrameLocks noGrp="1"/>
          </p:cNvGraphicFramePr>
          <p:nvPr>
            <p:extLst>
              <p:ext uri="{D42A27DB-BD31-4B8C-83A1-F6EECF244321}">
                <p14:modId xmlns:p14="http://schemas.microsoft.com/office/powerpoint/2010/main" val="4283884742"/>
              </p:ext>
            </p:extLst>
          </p:nvPr>
        </p:nvGraphicFramePr>
        <p:xfrm>
          <a:off x="647700" y="2373210"/>
          <a:ext cx="10896601" cy="3594213"/>
        </p:xfrm>
        <a:graphic>
          <a:graphicData uri="http://schemas.openxmlformats.org/drawingml/2006/table">
            <a:tbl>
              <a:tblPr firstRow="1" firstCol="1" bandRow="1"/>
              <a:tblGrid>
                <a:gridCol w="2800175">
                  <a:extLst>
                    <a:ext uri="{9D8B030D-6E8A-4147-A177-3AD203B41FA5}">
                      <a16:colId xmlns:a16="http://schemas.microsoft.com/office/drawing/2014/main" val="506917477"/>
                    </a:ext>
                  </a:extLst>
                </a:gridCol>
                <a:gridCol w="1078824">
                  <a:extLst>
                    <a:ext uri="{9D8B030D-6E8A-4147-A177-3AD203B41FA5}">
                      <a16:colId xmlns:a16="http://schemas.microsoft.com/office/drawing/2014/main" val="32713809"/>
                    </a:ext>
                  </a:extLst>
                </a:gridCol>
                <a:gridCol w="1078824">
                  <a:extLst>
                    <a:ext uri="{9D8B030D-6E8A-4147-A177-3AD203B41FA5}">
                      <a16:colId xmlns:a16="http://schemas.microsoft.com/office/drawing/2014/main" val="2873973094"/>
                    </a:ext>
                  </a:extLst>
                </a:gridCol>
                <a:gridCol w="1078824">
                  <a:extLst>
                    <a:ext uri="{9D8B030D-6E8A-4147-A177-3AD203B41FA5}">
                      <a16:colId xmlns:a16="http://schemas.microsoft.com/office/drawing/2014/main" val="3840539937"/>
                    </a:ext>
                  </a:extLst>
                </a:gridCol>
                <a:gridCol w="1078824">
                  <a:extLst>
                    <a:ext uri="{9D8B030D-6E8A-4147-A177-3AD203B41FA5}">
                      <a16:colId xmlns:a16="http://schemas.microsoft.com/office/drawing/2014/main" val="2320167541"/>
                    </a:ext>
                  </a:extLst>
                </a:gridCol>
                <a:gridCol w="1078824">
                  <a:extLst>
                    <a:ext uri="{9D8B030D-6E8A-4147-A177-3AD203B41FA5}">
                      <a16:colId xmlns:a16="http://schemas.microsoft.com/office/drawing/2014/main" val="2405124328"/>
                    </a:ext>
                  </a:extLst>
                </a:gridCol>
                <a:gridCol w="1157681">
                  <a:extLst>
                    <a:ext uri="{9D8B030D-6E8A-4147-A177-3AD203B41FA5}">
                      <a16:colId xmlns:a16="http://schemas.microsoft.com/office/drawing/2014/main" val="766795224"/>
                    </a:ext>
                  </a:extLst>
                </a:gridCol>
                <a:gridCol w="1544625">
                  <a:extLst>
                    <a:ext uri="{9D8B030D-6E8A-4147-A177-3AD203B41FA5}">
                      <a16:colId xmlns:a16="http://schemas.microsoft.com/office/drawing/2014/main" val="3723606990"/>
                    </a:ext>
                  </a:extLst>
                </a:gridCol>
              </a:tblGrid>
              <a:tr h="352425">
                <a:tc>
                  <a:txBody>
                    <a:bodyPr/>
                    <a:lstStyle/>
                    <a:p>
                      <a:pPr marL="0" marR="0" indent="0" algn="ctr">
                        <a:lnSpc>
                          <a:spcPct val="107000"/>
                        </a:lnSpc>
                        <a:spcBef>
                          <a:spcPts val="0"/>
                        </a:spcBef>
                        <a:spcAft>
                          <a:spcPts val="0"/>
                        </a:spcAft>
                        <a:buFont typeface="Arial" panose="020B0604020202020204" pitchFamily="34" charset="0"/>
                        <a:buNone/>
                      </a:pPr>
                      <a:r>
                        <a:rPr lang="en-US" sz="1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Solution Description</a:t>
                      </a:r>
                      <a:endParaRPr lang="en-US" sz="14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7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Criteria 1</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7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Criteria 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7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Criteria 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7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Criteria 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7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Criteria 5</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7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Totals</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7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To Implement</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978242182"/>
                  </a:ext>
                </a:extLst>
              </a:tr>
              <a:tr h="457325">
                <a:tc>
                  <a:txBody>
                    <a:bodyPr/>
                    <a:lstStyle/>
                    <a:p>
                      <a:pPr marL="0" marR="0" lvl="0" indent="0">
                        <a:lnSpc>
                          <a:spcPct val="107000"/>
                        </a:lnSpc>
                        <a:spcBef>
                          <a:spcPts val="0"/>
                        </a:spcBef>
                        <a:spcAft>
                          <a:spcPts val="0"/>
                        </a:spcAft>
                        <a:buFont typeface="Arial" panose="020B0604020202020204" pitchFamily="34" charset="0"/>
                        <a:buNone/>
                      </a:pPr>
                      <a:r>
                        <a:rPr lang="en-US" sz="1200" b="0" dirty="0">
                          <a:effectLst/>
                          <a:latin typeface="Century Gothic" panose="020B0502020202020204" pitchFamily="34" charset="0"/>
                          <a:ea typeface="Calibri" panose="020F0502020204030204" pitchFamily="34" charset="0"/>
                          <a:cs typeface="Times New Roman" panose="02020603050405020304" pitchFamily="18" charset="0"/>
                        </a:rPr>
                        <a:t>Text</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4FC1E8"/>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5</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D468"/>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E54"/>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E54"/>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4FC1E8"/>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19</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YES</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06455147"/>
                  </a:ext>
                </a:extLst>
              </a:tr>
              <a:tr h="457325">
                <a:tc>
                  <a:txBody>
                    <a:bodyPr/>
                    <a:lstStyle/>
                    <a:p>
                      <a:pPr marL="0" marR="0" indent="0">
                        <a:lnSpc>
                          <a:spcPct val="107000"/>
                        </a:lnSpc>
                        <a:spcBef>
                          <a:spcPts val="0"/>
                        </a:spcBef>
                        <a:spcAft>
                          <a:spcPts val="0"/>
                        </a:spcAft>
                        <a:buFont typeface="Arial" panose="020B0604020202020204" pitchFamily="34" charset="0"/>
                        <a:buNone/>
                      </a:pPr>
                      <a:r>
                        <a:rPr kumimoji="0" lang="en-US" sz="12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Text</a:t>
                      </a: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4FC1E8"/>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1</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05C4F"/>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11</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NO</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37213819"/>
                  </a:ext>
                </a:extLst>
              </a:tr>
              <a:tr h="457325">
                <a:tc>
                  <a:txBody>
                    <a:bodyPr/>
                    <a:lstStyle/>
                    <a:p>
                      <a:pPr marL="0" marR="0" indent="0">
                        <a:lnSpc>
                          <a:spcPct val="107000"/>
                        </a:lnSpc>
                        <a:spcBef>
                          <a:spcPts val="0"/>
                        </a:spcBef>
                        <a:spcAft>
                          <a:spcPts val="0"/>
                        </a:spcAft>
                        <a:buFont typeface="Arial" panose="020B0604020202020204" pitchFamily="34" charset="0"/>
                        <a:buNone/>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Text</a:t>
                      </a: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E54"/>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E54"/>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1</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05C4F"/>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4FC1E8"/>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1</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05C4F"/>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12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YES</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48753273"/>
                  </a:ext>
                </a:extLst>
              </a:tr>
              <a:tr h="457325">
                <a:tc>
                  <a:txBody>
                    <a:bodyPr/>
                    <a:lstStyle/>
                    <a:p>
                      <a:pPr marL="0" marR="0" indent="0">
                        <a:lnSpc>
                          <a:spcPct val="107000"/>
                        </a:lnSpc>
                        <a:spcBef>
                          <a:spcPts val="0"/>
                        </a:spcBef>
                        <a:spcAft>
                          <a:spcPts val="0"/>
                        </a:spcAft>
                        <a:buFont typeface="Arial" panose="020B0604020202020204" pitchFamily="34" charset="0"/>
                        <a:buNone/>
                      </a:pPr>
                      <a:r>
                        <a:rPr kumimoji="0" lang="en-US" sz="12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Text</a:t>
                      </a: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E54"/>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E54"/>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5</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D468"/>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1</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05C4F"/>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14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NO</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40372832"/>
                  </a:ext>
                </a:extLst>
              </a:tr>
              <a:tr h="457325">
                <a:tc>
                  <a:txBody>
                    <a:bodyPr/>
                    <a:lstStyle/>
                    <a:p>
                      <a:pPr marL="0" marR="0" indent="0">
                        <a:lnSpc>
                          <a:spcPct val="107000"/>
                        </a:lnSpc>
                        <a:spcBef>
                          <a:spcPts val="0"/>
                        </a:spcBef>
                        <a:spcAft>
                          <a:spcPts val="0"/>
                        </a:spcAft>
                        <a:buFont typeface="Arial" panose="020B0604020202020204" pitchFamily="34" charset="0"/>
                        <a:buNone/>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Text</a:t>
                      </a: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E54"/>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4FC1E8"/>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FCE54"/>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4FC1E8"/>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16</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NO</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05993485"/>
                  </a:ext>
                </a:extLst>
              </a:tr>
              <a:tr h="457325">
                <a:tc>
                  <a:txBody>
                    <a:bodyPr/>
                    <a:lstStyle/>
                    <a:p>
                      <a:pPr marL="0" marR="0" indent="0">
                        <a:lnSpc>
                          <a:spcPct val="107000"/>
                        </a:lnSpc>
                        <a:spcBef>
                          <a:spcPts val="0"/>
                        </a:spcBef>
                        <a:spcAft>
                          <a:spcPts val="0"/>
                        </a:spcAft>
                        <a:buFont typeface="Arial" panose="020B0604020202020204" pitchFamily="34" charset="0"/>
                        <a:buNone/>
                      </a:pPr>
                      <a:r>
                        <a:rPr kumimoji="0" lang="en-US" sz="1200" b="0" i="0" u="none" strike="noStrike" kern="1200" cap="none" spc="0" normalizeH="0" baseline="0" noProof="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Text</a:t>
                      </a: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4FC1E8"/>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4FC1E8"/>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1</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05C4F"/>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13</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YES</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77880546"/>
                  </a:ext>
                </a:extLst>
              </a:tr>
              <a:tr h="457325">
                <a:tc>
                  <a:txBody>
                    <a:bodyPr/>
                    <a:lstStyle/>
                    <a:p>
                      <a:pPr marL="0" marR="0" indent="0">
                        <a:lnSpc>
                          <a:spcPct val="107000"/>
                        </a:lnSpc>
                        <a:spcBef>
                          <a:spcPts val="0"/>
                        </a:spcBef>
                        <a:spcAft>
                          <a:spcPts val="0"/>
                        </a:spcAft>
                        <a:buFont typeface="Arial" panose="020B0604020202020204" pitchFamily="34" charset="0"/>
                        <a:buNone/>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Text</a:t>
                      </a:r>
                      <a:endParaRPr lang="en-US" sz="12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5</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D468"/>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2</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2">
                        <a:lumMod val="40000"/>
                        <a:lumOff val="60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4FC1E8"/>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1</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F05C4F"/>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5</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A0D468"/>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17</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0" kern="12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YES</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73497"/>
                  </a:ext>
                </a:extLst>
              </a:tr>
            </a:tbl>
          </a:graphicData>
        </a:graphic>
      </p:graphicFrame>
      <p:graphicFrame>
        <p:nvGraphicFramePr>
          <p:cNvPr id="3" name="Table 2">
            <a:extLst>
              <a:ext uri="{FF2B5EF4-FFF2-40B4-BE49-F238E27FC236}">
                <a16:creationId xmlns:a16="http://schemas.microsoft.com/office/drawing/2014/main" id="{D7A0AF1A-62E4-3E82-CB40-B22B5C962016}"/>
              </a:ext>
            </a:extLst>
          </p:cNvPr>
          <p:cNvGraphicFramePr>
            <a:graphicFrameLocks noGrp="1"/>
          </p:cNvGraphicFramePr>
          <p:nvPr>
            <p:extLst>
              <p:ext uri="{D42A27DB-BD31-4B8C-83A1-F6EECF244321}">
                <p14:modId xmlns:p14="http://schemas.microsoft.com/office/powerpoint/2010/main" val="4227811658"/>
              </p:ext>
            </p:extLst>
          </p:nvPr>
        </p:nvGraphicFramePr>
        <p:xfrm>
          <a:off x="4049165" y="1178535"/>
          <a:ext cx="4093670" cy="745363"/>
        </p:xfrm>
        <a:graphic>
          <a:graphicData uri="http://schemas.openxmlformats.org/drawingml/2006/table">
            <a:tbl>
              <a:tblPr firstRow="1" firstCol="1" bandRow="1"/>
              <a:tblGrid>
                <a:gridCol w="818734">
                  <a:extLst>
                    <a:ext uri="{9D8B030D-6E8A-4147-A177-3AD203B41FA5}">
                      <a16:colId xmlns:a16="http://schemas.microsoft.com/office/drawing/2014/main" val="1416887241"/>
                    </a:ext>
                  </a:extLst>
                </a:gridCol>
                <a:gridCol w="818734">
                  <a:extLst>
                    <a:ext uri="{9D8B030D-6E8A-4147-A177-3AD203B41FA5}">
                      <a16:colId xmlns:a16="http://schemas.microsoft.com/office/drawing/2014/main" val="3159988410"/>
                    </a:ext>
                  </a:extLst>
                </a:gridCol>
                <a:gridCol w="818734">
                  <a:extLst>
                    <a:ext uri="{9D8B030D-6E8A-4147-A177-3AD203B41FA5}">
                      <a16:colId xmlns:a16="http://schemas.microsoft.com/office/drawing/2014/main" val="1698759355"/>
                    </a:ext>
                  </a:extLst>
                </a:gridCol>
                <a:gridCol w="818734">
                  <a:extLst>
                    <a:ext uri="{9D8B030D-6E8A-4147-A177-3AD203B41FA5}">
                      <a16:colId xmlns:a16="http://schemas.microsoft.com/office/drawing/2014/main" val="3418983376"/>
                    </a:ext>
                  </a:extLst>
                </a:gridCol>
                <a:gridCol w="818734">
                  <a:extLst>
                    <a:ext uri="{9D8B030D-6E8A-4147-A177-3AD203B41FA5}">
                      <a16:colId xmlns:a16="http://schemas.microsoft.com/office/drawing/2014/main" val="1714982967"/>
                    </a:ext>
                  </a:extLst>
                </a:gridCol>
              </a:tblGrid>
              <a:tr h="352425">
                <a:tc>
                  <a:txBody>
                    <a:bodyPr/>
                    <a:lstStyle/>
                    <a:p>
                      <a:pPr marL="0" marR="0" indent="0" algn="ctr">
                        <a:lnSpc>
                          <a:spcPct val="107000"/>
                        </a:lnSpc>
                        <a:spcBef>
                          <a:spcPts val="0"/>
                        </a:spcBef>
                        <a:spcAft>
                          <a:spcPts val="0"/>
                        </a:spcAft>
                        <a:buFont typeface="Arial" panose="020B0604020202020204" pitchFamily="34" charset="0"/>
                        <a:buNone/>
                      </a:pPr>
                      <a:r>
                        <a:rPr lang="en-US" sz="1000" b="0" dirty="0">
                          <a:effectLst/>
                          <a:latin typeface="Century Gothic" panose="020B0502020202020204" pitchFamily="34" charset="0"/>
                          <a:ea typeface="Calibri" panose="020F0502020204030204" pitchFamily="34" charset="0"/>
                          <a:cs typeface="Times New Roman" panose="02020603050405020304" pitchFamily="18" charset="0"/>
                        </a:rPr>
                        <a:t>Very low</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a:lnSpc>
                          <a:spcPct val="107000"/>
                        </a:lnSpc>
                        <a:spcBef>
                          <a:spcPts val="0"/>
                        </a:spcBef>
                        <a:spcAft>
                          <a:spcPts val="0"/>
                        </a:spcAft>
                        <a:buFont typeface="Arial" panose="020B0604020202020204" pitchFamily="34" charset="0"/>
                        <a:buNone/>
                      </a:pPr>
                      <a:endParaRPr lang="en-US" sz="10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a:lnSpc>
                          <a:spcPct val="107000"/>
                        </a:lnSpc>
                        <a:spcBef>
                          <a:spcPts val="0"/>
                        </a:spcBef>
                        <a:spcAft>
                          <a:spcPts val="0"/>
                        </a:spcAft>
                        <a:buFont typeface="Arial" panose="020B0604020202020204" pitchFamily="34" charset="0"/>
                        <a:buNone/>
                      </a:pPr>
                      <a:r>
                        <a:rPr lang="en-US" sz="1000" b="0" dirty="0">
                          <a:effectLst/>
                          <a:latin typeface="Century Gothic" panose="020B0502020202020204" pitchFamily="34" charset="0"/>
                          <a:ea typeface="Calibri" panose="020F0502020204030204" pitchFamily="34" charset="0"/>
                          <a:cs typeface="Times New Roman" panose="02020603050405020304" pitchFamily="18" charset="0"/>
                        </a:rPr>
                        <a:t>Moderate</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a:lnSpc>
                          <a:spcPct val="107000"/>
                        </a:lnSpc>
                        <a:spcBef>
                          <a:spcPts val="0"/>
                        </a:spcBef>
                        <a:spcAft>
                          <a:spcPts val="0"/>
                        </a:spcAft>
                        <a:buFont typeface="Arial" panose="020B0604020202020204" pitchFamily="34" charset="0"/>
                        <a:buNone/>
                      </a:pPr>
                      <a:endParaRPr lang="en-US" sz="10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a:lnSpc>
                          <a:spcPct val="107000"/>
                        </a:lnSpc>
                        <a:spcBef>
                          <a:spcPts val="0"/>
                        </a:spcBef>
                        <a:spcAft>
                          <a:spcPts val="0"/>
                        </a:spcAft>
                        <a:buFont typeface="Arial" panose="020B0604020202020204" pitchFamily="34" charset="0"/>
                        <a:buNone/>
                      </a:pPr>
                      <a:r>
                        <a:rPr lang="en-US" sz="1000" b="0" dirty="0">
                          <a:effectLst/>
                          <a:latin typeface="Century Gothic" panose="020B0502020202020204" pitchFamily="34" charset="0"/>
                          <a:ea typeface="Calibri" panose="020F0502020204030204" pitchFamily="34" charset="0"/>
                          <a:cs typeface="Times New Roman" panose="02020603050405020304" pitchFamily="18" charset="0"/>
                        </a:rPr>
                        <a:t>Very High</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7695387"/>
                  </a:ext>
                </a:extLst>
              </a:tr>
              <a:tr h="352425">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1</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05C4F"/>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2</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3</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E54"/>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4</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FC1E8"/>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5</a:t>
                      </a:r>
                    </a:p>
                  </a:txBody>
                  <a:tcPr marT="91440" marB="9144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3325958701"/>
                  </a:ext>
                </a:extLst>
              </a:tr>
            </a:tbl>
          </a:graphicData>
        </a:graphic>
      </p:graphicFrame>
    </p:spTree>
    <p:extLst>
      <p:ext uri="{BB962C8B-B14F-4D97-AF65-F5344CB8AC3E}">
        <p14:creationId xmlns:p14="http://schemas.microsoft.com/office/powerpoint/2010/main" val="2998428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BCF3B-299D-8C70-5F94-AD2230E1D5FB}"/>
              </a:ext>
            </a:extLst>
          </p:cNvPr>
          <p:cNvSpPr>
            <a:spLocks noGrp="1"/>
          </p:cNvSpPr>
          <p:nvPr>
            <p:ph type="title"/>
          </p:nvPr>
        </p:nvSpPr>
        <p:spPr>
          <a:xfrm>
            <a:off x="3598880" y="0"/>
            <a:ext cx="4994241" cy="990600"/>
          </a:xfrm>
        </p:spPr>
        <p:txBody>
          <a:bodyPr>
            <a:normAutofit/>
          </a:bodyPr>
          <a:lstStyle/>
          <a:p>
            <a:pPr algn="ctr"/>
            <a:r>
              <a:rPr lang="en-US" sz="4000" b="1" dirty="0">
                <a:latin typeface="Century Gothic" panose="020B0502020202020204" pitchFamily="34" charset="0"/>
              </a:rPr>
              <a:t>Improvement Plan</a:t>
            </a:r>
            <a:endParaRPr lang="en-US" sz="3200" b="1" dirty="0">
              <a:latin typeface="Century Gothic" panose="020B0502020202020204" pitchFamily="34" charset="0"/>
            </a:endParaRPr>
          </a:p>
        </p:txBody>
      </p:sp>
      <p:graphicFrame>
        <p:nvGraphicFramePr>
          <p:cNvPr id="11" name="Table 10">
            <a:extLst>
              <a:ext uri="{FF2B5EF4-FFF2-40B4-BE49-F238E27FC236}">
                <a16:creationId xmlns:a16="http://schemas.microsoft.com/office/drawing/2014/main" id="{8C926E7F-50E5-C98A-122F-838C39055480}"/>
              </a:ext>
            </a:extLst>
          </p:cNvPr>
          <p:cNvGraphicFramePr>
            <a:graphicFrameLocks noGrp="1"/>
          </p:cNvGraphicFramePr>
          <p:nvPr>
            <p:extLst>
              <p:ext uri="{D42A27DB-BD31-4B8C-83A1-F6EECF244321}">
                <p14:modId xmlns:p14="http://schemas.microsoft.com/office/powerpoint/2010/main" val="3448908297"/>
              </p:ext>
            </p:extLst>
          </p:nvPr>
        </p:nvGraphicFramePr>
        <p:xfrm>
          <a:off x="647700" y="1076325"/>
          <a:ext cx="10896601" cy="4966188"/>
        </p:xfrm>
        <a:graphic>
          <a:graphicData uri="http://schemas.openxmlformats.org/drawingml/2006/table">
            <a:tbl>
              <a:tblPr firstRow="1" firstCol="1" bandRow="1"/>
              <a:tblGrid>
                <a:gridCol w="2285767">
                  <a:extLst>
                    <a:ext uri="{9D8B030D-6E8A-4147-A177-3AD203B41FA5}">
                      <a16:colId xmlns:a16="http://schemas.microsoft.com/office/drawing/2014/main" val="506917477"/>
                    </a:ext>
                  </a:extLst>
                </a:gridCol>
                <a:gridCol w="2285767">
                  <a:extLst>
                    <a:ext uri="{9D8B030D-6E8A-4147-A177-3AD203B41FA5}">
                      <a16:colId xmlns:a16="http://schemas.microsoft.com/office/drawing/2014/main" val="32713809"/>
                    </a:ext>
                  </a:extLst>
                </a:gridCol>
                <a:gridCol w="2285767">
                  <a:extLst>
                    <a:ext uri="{9D8B030D-6E8A-4147-A177-3AD203B41FA5}">
                      <a16:colId xmlns:a16="http://schemas.microsoft.com/office/drawing/2014/main" val="2405124328"/>
                    </a:ext>
                  </a:extLst>
                </a:gridCol>
                <a:gridCol w="1111600">
                  <a:extLst>
                    <a:ext uri="{9D8B030D-6E8A-4147-A177-3AD203B41FA5}">
                      <a16:colId xmlns:a16="http://schemas.microsoft.com/office/drawing/2014/main" val="1003869103"/>
                    </a:ext>
                  </a:extLst>
                </a:gridCol>
                <a:gridCol w="1111600">
                  <a:extLst>
                    <a:ext uri="{9D8B030D-6E8A-4147-A177-3AD203B41FA5}">
                      <a16:colId xmlns:a16="http://schemas.microsoft.com/office/drawing/2014/main" val="866795409"/>
                    </a:ext>
                  </a:extLst>
                </a:gridCol>
                <a:gridCol w="1816100">
                  <a:extLst>
                    <a:ext uri="{9D8B030D-6E8A-4147-A177-3AD203B41FA5}">
                      <a16:colId xmlns:a16="http://schemas.microsoft.com/office/drawing/2014/main" val="1223056837"/>
                    </a:ext>
                  </a:extLst>
                </a:gridCol>
              </a:tblGrid>
              <a:tr h="352425">
                <a:tc>
                  <a:txBody>
                    <a:bodyPr/>
                    <a:lstStyle/>
                    <a:p>
                      <a:pPr marL="0" marR="0" indent="0" algn="ctr">
                        <a:lnSpc>
                          <a:spcPct val="107000"/>
                        </a:lnSpc>
                        <a:spcBef>
                          <a:spcPts val="0"/>
                        </a:spcBef>
                        <a:spcAft>
                          <a:spcPts val="0"/>
                        </a:spcAft>
                        <a:buFont typeface="Arial" panose="020B0604020202020204" pitchFamily="34" charset="0"/>
                        <a:buNone/>
                      </a:pPr>
                      <a:r>
                        <a:rPr lang="en-US" sz="1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Action</a:t>
                      </a:r>
                      <a:endParaRPr lang="en-US" sz="14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7EC4CF"/>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Description</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7EC4CF"/>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Assigned To</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7EC4CF"/>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Priority</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7EC4CF"/>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Due Date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7EC4CF"/>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Status</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rgbClr val="7EC4CF"/>
                    </a:solidFill>
                  </a:tcPr>
                </a:tc>
                <a:extLst>
                  <a:ext uri="{0D108BD9-81ED-4DB2-BD59-A6C34878D82A}">
                    <a16:rowId xmlns:a16="http://schemas.microsoft.com/office/drawing/2014/main" val="2978242182"/>
                  </a:ext>
                </a:extLst>
              </a:tr>
              <a:tr h="457325">
                <a:tc>
                  <a:txBody>
                    <a:bodyPr/>
                    <a:lstStyle/>
                    <a:p>
                      <a:pPr marL="0" marR="0" lvl="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06455147"/>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37213819"/>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48753273"/>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40372832"/>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05993485"/>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77880546"/>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73497"/>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09813566"/>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62029694"/>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89199185"/>
                  </a:ext>
                </a:extLst>
              </a:tr>
            </a:tbl>
          </a:graphicData>
        </a:graphic>
      </p:graphicFrame>
    </p:spTree>
    <p:extLst>
      <p:ext uri="{BB962C8B-B14F-4D97-AF65-F5344CB8AC3E}">
        <p14:creationId xmlns:p14="http://schemas.microsoft.com/office/powerpoint/2010/main" val="758463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74DAEA9-AE22-D7E2-2BCA-5EAD82D3056A}"/>
              </a:ext>
            </a:extLst>
          </p:cNvPr>
          <p:cNvSpPr>
            <a:spLocks noGrp="1"/>
          </p:cNvSpPr>
          <p:nvPr>
            <p:ph type="title"/>
          </p:nvPr>
        </p:nvSpPr>
        <p:spPr>
          <a:xfrm>
            <a:off x="2986010" y="1"/>
            <a:ext cx="6219981" cy="990600"/>
          </a:xfrm>
        </p:spPr>
        <p:txBody>
          <a:bodyPr>
            <a:normAutofit fontScale="90000"/>
          </a:bodyPr>
          <a:lstStyle/>
          <a:p>
            <a:pPr algn="ctr"/>
            <a:r>
              <a:rPr lang="en-US" b="1" dirty="0">
                <a:latin typeface="Century Gothic" panose="020B0502020202020204" pitchFamily="34" charset="0"/>
              </a:rPr>
              <a:t>Improved Process Map</a:t>
            </a:r>
            <a:br>
              <a:rPr lang="en-US" b="1" dirty="0">
                <a:latin typeface="Century Gothic" panose="020B0502020202020204" pitchFamily="34" charset="0"/>
              </a:rPr>
            </a:br>
            <a:r>
              <a:rPr lang="en-US" sz="1600" i="1" kern="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Updated process flow reflecting improvements</a:t>
            </a:r>
            <a:endParaRPr lang="en-US" b="1" dirty="0">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F17B0CDC-B56E-2D22-51C4-78A46F795688}"/>
              </a:ext>
            </a:extLst>
          </p:cNvPr>
          <p:cNvGraphicFramePr>
            <a:graphicFrameLocks noGrp="1"/>
          </p:cNvGraphicFramePr>
          <p:nvPr>
            <p:extLst>
              <p:ext uri="{D42A27DB-BD31-4B8C-83A1-F6EECF244321}">
                <p14:modId xmlns:p14="http://schemas.microsoft.com/office/powerpoint/2010/main" val="3475687314"/>
              </p:ext>
            </p:extLst>
          </p:nvPr>
        </p:nvGraphicFramePr>
        <p:xfrm>
          <a:off x="721453" y="1192442"/>
          <a:ext cx="10947633" cy="5244905"/>
        </p:xfrm>
        <a:graphic>
          <a:graphicData uri="http://schemas.openxmlformats.org/drawingml/2006/table">
            <a:tbl>
              <a:tblPr firstRow="1" bandRow="1">
                <a:tableStyleId>{5C22544A-7EE6-4342-B048-85BDC9FD1C3A}</a:tableStyleId>
              </a:tblPr>
              <a:tblGrid>
                <a:gridCol w="10947633">
                  <a:extLst>
                    <a:ext uri="{9D8B030D-6E8A-4147-A177-3AD203B41FA5}">
                      <a16:colId xmlns:a16="http://schemas.microsoft.com/office/drawing/2014/main" val="1659455668"/>
                    </a:ext>
                  </a:extLst>
                </a:gridCol>
              </a:tblGrid>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D4AFB9">
                        <a:alpha val="89804"/>
                      </a:srgbClr>
                    </a:solidFill>
                  </a:tcPr>
                </a:tc>
                <a:extLst>
                  <a:ext uri="{0D108BD9-81ED-4DB2-BD59-A6C34878D82A}">
                    <a16:rowId xmlns:a16="http://schemas.microsoft.com/office/drawing/2014/main" val="2176967288"/>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D1CFE2">
                        <a:alpha val="89804"/>
                      </a:srgbClr>
                    </a:solidFill>
                  </a:tcPr>
                </a:tc>
                <a:extLst>
                  <a:ext uri="{0D108BD9-81ED-4DB2-BD59-A6C34878D82A}">
                    <a16:rowId xmlns:a16="http://schemas.microsoft.com/office/drawing/2014/main" val="1536297261"/>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40000"/>
                        <a:lumOff val="60000"/>
                        <a:alpha val="89804"/>
                      </a:schemeClr>
                    </a:solidFill>
                  </a:tcPr>
                </a:tc>
                <a:extLst>
                  <a:ext uri="{0D108BD9-81ED-4DB2-BD59-A6C34878D82A}">
                    <a16:rowId xmlns:a16="http://schemas.microsoft.com/office/drawing/2014/main" val="1460201265"/>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7EC4CF">
                        <a:alpha val="89804"/>
                      </a:srgbClr>
                    </a:solidFill>
                  </a:tcPr>
                </a:tc>
                <a:extLst>
                  <a:ext uri="{0D108BD9-81ED-4DB2-BD59-A6C34878D82A}">
                    <a16:rowId xmlns:a16="http://schemas.microsoft.com/office/drawing/2014/main" val="3902556499"/>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DAEAF6">
                        <a:alpha val="89804"/>
                      </a:srgbClr>
                    </a:solidFill>
                  </a:tcPr>
                </a:tc>
                <a:extLst>
                  <a:ext uri="{0D108BD9-81ED-4DB2-BD59-A6C34878D82A}">
                    <a16:rowId xmlns:a16="http://schemas.microsoft.com/office/drawing/2014/main" val="1608540713"/>
                  </a:ext>
                </a:extLst>
              </a:tr>
            </a:tbl>
          </a:graphicData>
        </a:graphic>
      </p:graphicFrame>
      <p:sp>
        <p:nvSpPr>
          <p:cNvPr id="7" name="Rectangle: Rounded Corners 6">
            <a:extLst>
              <a:ext uri="{FF2B5EF4-FFF2-40B4-BE49-F238E27FC236}">
                <a16:creationId xmlns:a16="http://schemas.microsoft.com/office/drawing/2014/main" id="{62E57B91-C72D-4083-9764-0A5C29C04DA5}"/>
              </a:ext>
            </a:extLst>
          </p:cNvPr>
          <p:cNvSpPr/>
          <p:nvPr/>
        </p:nvSpPr>
        <p:spPr>
          <a:xfrm>
            <a:off x="1291904" y="130896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grpSp>
        <p:nvGrpSpPr>
          <p:cNvPr id="13" name="Group 12">
            <a:extLst>
              <a:ext uri="{FF2B5EF4-FFF2-40B4-BE49-F238E27FC236}">
                <a16:creationId xmlns:a16="http://schemas.microsoft.com/office/drawing/2014/main" id="{525BA87A-84CC-A77D-8895-9D7E4A440863}"/>
              </a:ext>
            </a:extLst>
          </p:cNvPr>
          <p:cNvGrpSpPr/>
          <p:nvPr/>
        </p:nvGrpSpPr>
        <p:grpSpPr>
          <a:xfrm>
            <a:off x="370190" y="1356182"/>
            <a:ext cx="702524" cy="4900240"/>
            <a:chOff x="370190" y="1356182"/>
            <a:chExt cx="702524" cy="4900240"/>
          </a:xfrm>
        </p:grpSpPr>
        <p:sp>
          <p:nvSpPr>
            <p:cNvPr id="8" name="Rectangle: Rounded Corners 3">
              <a:extLst>
                <a:ext uri="{FF2B5EF4-FFF2-40B4-BE49-F238E27FC236}">
                  <a16:creationId xmlns:a16="http://schemas.microsoft.com/office/drawing/2014/main" id="{2AF16876-EFE3-B90E-EF5D-259710B3F017}"/>
                </a:ext>
              </a:extLst>
            </p:cNvPr>
            <p:cNvSpPr>
              <a:spLocks noChangeAspect="1"/>
            </p:cNvSpPr>
            <p:nvPr/>
          </p:nvSpPr>
          <p:spPr>
            <a:xfrm>
              <a:off x="370190" y="1356182"/>
              <a:ext cx="702523" cy="702523"/>
            </a:xfrm>
            <a:prstGeom prst="ellipse">
              <a:avLst/>
            </a:prstGeom>
            <a:solidFill>
              <a:srgbClr val="D4AFB9"/>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D</a:t>
              </a:r>
              <a:endParaRPr lang="en-US" sz="3600" kern="100" dirty="0">
                <a:solidFill>
                  <a:schemeClr val="tx1">
                    <a:lumMod val="75000"/>
                    <a:lumOff val="2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21AB4191-75D9-E210-888E-7126E85E57DE}"/>
                </a:ext>
              </a:extLst>
            </p:cNvPr>
            <p:cNvSpPr>
              <a:spLocks noChangeAspect="1"/>
            </p:cNvSpPr>
            <p:nvPr/>
          </p:nvSpPr>
          <p:spPr>
            <a:xfrm>
              <a:off x="370191" y="2420437"/>
              <a:ext cx="702523" cy="702523"/>
            </a:xfrm>
            <a:prstGeom prst="ellipse">
              <a:avLst/>
            </a:prstGeom>
            <a:solidFill>
              <a:srgbClr val="D1CFE2"/>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M</a:t>
              </a:r>
              <a:endParaRPr lang="en-US" sz="3600" kern="100" dirty="0">
                <a:solidFill>
                  <a:schemeClr val="tx1">
                    <a:lumMod val="75000"/>
                    <a:lumOff val="2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10" name="Rectangle: Rounded Corners 10">
              <a:extLst>
                <a:ext uri="{FF2B5EF4-FFF2-40B4-BE49-F238E27FC236}">
                  <a16:creationId xmlns:a16="http://schemas.microsoft.com/office/drawing/2014/main" id="{92483A45-A356-223E-EC0F-C9B815B9A19D}"/>
                </a:ext>
              </a:extLst>
            </p:cNvPr>
            <p:cNvSpPr>
              <a:spLocks noChangeAspect="1"/>
            </p:cNvSpPr>
            <p:nvPr/>
          </p:nvSpPr>
          <p:spPr>
            <a:xfrm>
              <a:off x="370191" y="3463632"/>
              <a:ext cx="702523" cy="702523"/>
            </a:xfrm>
            <a:prstGeom prst="ellipse">
              <a:avLst/>
            </a:prstGeom>
            <a:solidFill>
              <a:schemeClr val="accent5">
                <a:lumMod val="40000"/>
                <a:lumOff val="60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A</a:t>
              </a:r>
              <a:endParaRPr lang="en-US" sz="3600" kern="100" dirty="0">
                <a:solidFill>
                  <a:schemeClr val="tx1">
                    <a:lumMod val="75000"/>
                    <a:lumOff val="2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11" name="Rectangle: Rounded Corners 11">
              <a:extLst>
                <a:ext uri="{FF2B5EF4-FFF2-40B4-BE49-F238E27FC236}">
                  <a16:creationId xmlns:a16="http://schemas.microsoft.com/office/drawing/2014/main" id="{1C4BEBD3-5983-A0C3-8C41-9C084755781E}"/>
                </a:ext>
              </a:extLst>
            </p:cNvPr>
            <p:cNvSpPr>
              <a:spLocks noChangeAspect="1"/>
            </p:cNvSpPr>
            <p:nvPr/>
          </p:nvSpPr>
          <p:spPr>
            <a:xfrm>
              <a:off x="370190" y="4506827"/>
              <a:ext cx="702523" cy="702523"/>
            </a:xfrm>
            <a:prstGeom prst="ellipse">
              <a:avLst/>
            </a:prstGeom>
            <a:solidFill>
              <a:srgbClr val="7EC4CF"/>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I</a:t>
              </a:r>
            </a:p>
          </p:txBody>
        </p:sp>
        <p:sp>
          <p:nvSpPr>
            <p:cNvPr id="12" name="Rectangle: Rounded Corners 12">
              <a:extLst>
                <a:ext uri="{FF2B5EF4-FFF2-40B4-BE49-F238E27FC236}">
                  <a16:creationId xmlns:a16="http://schemas.microsoft.com/office/drawing/2014/main" id="{487CC4FF-BD84-3A19-1490-A06797EAF91B}"/>
                </a:ext>
              </a:extLst>
            </p:cNvPr>
            <p:cNvSpPr>
              <a:spLocks noChangeAspect="1"/>
            </p:cNvSpPr>
            <p:nvPr/>
          </p:nvSpPr>
          <p:spPr>
            <a:xfrm>
              <a:off x="370190" y="5553899"/>
              <a:ext cx="702523" cy="702523"/>
            </a:xfrm>
            <a:prstGeom prst="ellipse">
              <a:avLst/>
            </a:prstGeom>
            <a:solidFill>
              <a:srgbClr val="DAEAF6"/>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tx1">
                      <a:lumMod val="75000"/>
                      <a:lumOff val="25000"/>
                    </a:schemeClr>
                  </a:solidFill>
                  <a:latin typeface="Century Gothic" panose="020B0502020202020204" pitchFamily="34" charset="0"/>
                  <a:ea typeface="Times New Roman" panose="02020603050405020304" pitchFamily="18" charset="0"/>
                  <a:cs typeface="Times New Roman" panose="02020603050405020304" pitchFamily="18" charset="0"/>
                </a:rPr>
                <a:t>C</a:t>
              </a:r>
              <a:endParaRPr lang="en-US" sz="3600" kern="100" dirty="0">
                <a:solidFill>
                  <a:schemeClr val="tx1">
                    <a:lumMod val="75000"/>
                    <a:lumOff val="2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grpSp>
      <p:sp>
        <p:nvSpPr>
          <p:cNvPr id="14" name="Rectangle: Rounded Corners 13">
            <a:extLst>
              <a:ext uri="{FF2B5EF4-FFF2-40B4-BE49-F238E27FC236}">
                <a16:creationId xmlns:a16="http://schemas.microsoft.com/office/drawing/2014/main" id="{358459A1-FC9F-B724-745F-570DF81C12A5}"/>
              </a:ext>
            </a:extLst>
          </p:cNvPr>
          <p:cNvSpPr/>
          <p:nvPr/>
        </p:nvSpPr>
        <p:spPr>
          <a:xfrm>
            <a:off x="2675166" y="4463488"/>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sp>
        <p:nvSpPr>
          <p:cNvPr id="15" name="Rectangle: Rounded Corners 14">
            <a:extLst>
              <a:ext uri="{FF2B5EF4-FFF2-40B4-BE49-F238E27FC236}">
                <a16:creationId xmlns:a16="http://schemas.microsoft.com/office/drawing/2014/main" id="{549D8C83-3B84-CEBF-ED80-A3731F2464B8}"/>
              </a:ext>
            </a:extLst>
          </p:cNvPr>
          <p:cNvSpPr/>
          <p:nvPr/>
        </p:nvSpPr>
        <p:spPr>
          <a:xfrm>
            <a:off x="3851183" y="4463488"/>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sp>
        <p:nvSpPr>
          <p:cNvPr id="16" name="Rectangle: Rounded Corners 15">
            <a:extLst>
              <a:ext uri="{FF2B5EF4-FFF2-40B4-BE49-F238E27FC236}">
                <a16:creationId xmlns:a16="http://schemas.microsoft.com/office/drawing/2014/main" id="{673523DE-6E0F-B842-D507-65239ADE0A45}"/>
              </a:ext>
            </a:extLst>
          </p:cNvPr>
          <p:cNvSpPr/>
          <p:nvPr/>
        </p:nvSpPr>
        <p:spPr>
          <a:xfrm>
            <a:off x="5127390" y="4463488"/>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sp>
        <p:nvSpPr>
          <p:cNvPr id="17" name="Rectangle: Rounded Corners 16">
            <a:extLst>
              <a:ext uri="{FF2B5EF4-FFF2-40B4-BE49-F238E27FC236}">
                <a16:creationId xmlns:a16="http://schemas.microsoft.com/office/drawing/2014/main" id="{DD937948-BFB7-2839-2267-46DF50227751}"/>
              </a:ext>
            </a:extLst>
          </p:cNvPr>
          <p:cNvSpPr/>
          <p:nvPr/>
        </p:nvSpPr>
        <p:spPr>
          <a:xfrm>
            <a:off x="6351863" y="341641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sp>
        <p:nvSpPr>
          <p:cNvPr id="18" name="Rectangle: Rounded Corners 17">
            <a:extLst>
              <a:ext uri="{FF2B5EF4-FFF2-40B4-BE49-F238E27FC236}">
                <a16:creationId xmlns:a16="http://schemas.microsoft.com/office/drawing/2014/main" id="{CAD9C637-E040-BC82-DDB6-C57C9D84058A}"/>
              </a:ext>
            </a:extLst>
          </p:cNvPr>
          <p:cNvSpPr/>
          <p:nvPr/>
        </p:nvSpPr>
        <p:spPr>
          <a:xfrm>
            <a:off x="7636777" y="4459611"/>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sp>
        <p:nvSpPr>
          <p:cNvPr id="19" name="Rectangle: Rounded Corners 18">
            <a:extLst>
              <a:ext uri="{FF2B5EF4-FFF2-40B4-BE49-F238E27FC236}">
                <a16:creationId xmlns:a16="http://schemas.microsoft.com/office/drawing/2014/main" id="{9CC01C35-65F5-C239-1622-22DE0A02AA50}"/>
              </a:ext>
            </a:extLst>
          </p:cNvPr>
          <p:cNvSpPr/>
          <p:nvPr/>
        </p:nvSpPr>
        <p:spPr>
          <a:xfrm>
            <a:off x="10255541" y="5506683"/>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cxnSp>
        <p:nvCxnSpPr>
          <p:cNvPr id="24" name="Straight Arrow Connector 23">
            <a:extLst>
              <a:ext uri="{FF2B5EF4-FFF2-40B4-BE49-F238E27FC236}">
                <a16:creationId xmlns:a16="http://schemas.microsoft.com/office/drawing/2014/main" id="{66698153-F6AC-3B3A-99DD-C0D0F713A0FF}"/>
              </a:ext>
            </a:extLst>
          </p:cNvPr>
          <p:cNvCxnSpPr>
            <a:cxnSpLocks/>
            <a:stCxn id="14" idx="3"/>
            <a:endCxn id="15" idx="1"/>
          </p:cNvCxnSpPr>
          <p:nvPr/>
        </p:nvCxnSpPr>
        <p:spPr>
          <a:xfrm>
            <a:off x="3690234" y="4861965"/>
            <a:ext cx="16094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 name="Connector: Elbow 31">
            <a:extLst>
              <a:ext uri="{FF2B5EF4-FFF2-40B4-BE49-F238E27FC236}">
                <a16:creationId xmlns:a16="http://schemas.microsoft.com/office/drawing/2014/main" id="{D6418158-F877-4274-92F2-334DC14682D6}"/>
              </a:ext>
            </a:extLst>
          </p:cNvPr>
          <p:cNvCxnSpPr>
            <a:cxnSpLocks/>
            <a:stCxn id="16" idx="3"/>
            <a:endCxn id="17" idx="1"/>
          </p:cNvCxnSpPr>
          <p:nvPr/>
        </p:nvCxnSpPr>
        <p:spPr>
          <a:xfrm flipV="1">
            <a:off x="6142458" y="3814893"/>
            <a:ext cx="209405" cy="1047072"/>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8" name="Connector: Elbow 37">
            <a:extLst>
              <a:ext uri="{FF2B5EF4-FFF2-40B4-BE49-F238E27FC236}">
                <a16:creationId xmlns:a16="http://schemas.microsoft.com/office/drawing/2014/main" id="{44AF0A99-3ADE-F815-646E-E7625F635D09}"/>
              </a:ext>
            </a:extLst>
          </p:cNvPr>
          <p:cNvCxnSpPr>
            <a:cxnSpLocks/>
            <a:stCxn id="17" idx="3"/>
            <a:endCxn id="18" idx="1"/>
          </p:cNvCxnSpPr>
          <p:nvPr/>
        </p:nvCxnSpPr>
        <p:spPr>
          <a:xfrm>
            <a:off x="7366931" y="3814893"/>
            <a:ext cx="269846" cy="1043195"/>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41" name="Rectangle: Rounded Corners 40">
            <a:extLst>
              <a:ext uri="{FF2B5EF4-FFF2-40B4-BE49-F238E27FC236}">
                <a16:creationId xmlns:a16="http://schemas.microsoft.com/office/drawing/2014/main" id="{8F30A39F-21B5-0BEF-A3C7-FB5CED3CD08C}"/>
              </a:ext>
            </a:extLst>
          </p:cNvPr>
          <p:cNvSpPr/>
          <p:nvPr/>
        </p:nvSpPr>
        <p:spPr>
          <a:xfrm>
            <a:off x="9010474" y="341045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cxnSp>
        <p:nvCxnSpPr>
          <p:cNvPr id="43" name="Connector: Elbow 42">
            <a:extLst>
              <a:ext uri="{FF2B5EF4-FFF2-40B4-BE49-F238E27FC236}">
                <a16:creationId xmlns:a16="http://schemas.microsoft.com/office/drawing/2014/main" id="{0C212C1B-1497-8263-611E-2D8FD91BFAD1}"/>
              </a:ext>
            </a:extLst>
          </p:cNvPr>
          <p:cNvCxnSpPr>
            <a:cxnSpLocks/>
            <a:stCxn id="18" idx="3"/>
            <a:endCxn id="41" idx="1"/>
          </p:cNvCxnSpPr>
          <p:nvPr/>
        </p:nvCxnSpPr>
        <p:spPr>
          <a:xfrm flipV="1">
            <a:off x="8651845" y="3808933"/>
            <a:ext cx="358629" cy="1049155"/>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8" name="Connector: Elbow 47">
            <a:extLst>
              <a:ext uri="{FF2B5EF4-FFF2-40B4-BE49-F238E27FC236}">
                <a16:creationId xmlns:a16="http://schemas.microsoft.com/office/drawing/2014/main" id="{F3ADDA99-D58E-1598-3CBC-95ED935745EF}"/>
              </a:ext>
            </a:extLst>
          </p:cNvPr>
          <p:cNvCxnSpPr>
            <a:cxnSpLocks/>
            <a:stCxn id="41" idx="3"/>
            <a:endCxn id="19" idx="1"/>
          </p:cNvCxnSpPr>
          <p:nvPr/>
        </p:nvCxnSpPr>
        <p:spPr>
          <a:xfrm>
            <a:off x="10025542" y="3808933"/>
            <a:ext cx="229999" cy="2096227"/>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Connector: Elbow 32">
            <a:extLst>
              <a:ext uri="{FF2B5EF4-FFF2-40B4-BE49-F238E27FC236}">
                <a16:creationId xmlns:a16="http://schemas.microsoft.com/office/drawing/2014/main" id="{CE6FB742-A3CD-EF9A-76B4-ADAF04B1ED90}"/>
              </a:ext>
            </a:extLst>
          </p:cNvPr>
          <p:cNvCxnSpPr>
            <a:cxnSpLocks/>
            <a:stCxn id="7" idx="3"/>
            <a:endCxn id="14" idx="1"/>
          </p:cNvCxnSpPr>
          <p:nvPr/>
        </p:nvCxnSpPr>
        <p:spPr>
          <a:xfrm>
            <a:off x="2306972" y="1707443"/>
            <a:ext cx="368194" cy="3154522"/>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159C8F5E-5B5D-2EB9-05CB-46C79E62D021}"/>
              </a:ext>
            </a:extLst>
          </p:cNvPr>
          <p:cNvCxnSpPr>
            <a:stCxn id="15" idx="3"/>
            <a:endCxn id="16" idx="1"/>
          </p:cNvCxnSpPr>
          <p:nvPr/>
        </p:nvCxnSpPr>
        <p:spPr>
          <a:xfrm>
            <a:off x="4866251" y="4861965"/>
            <a:ext cx="26113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1007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8819766F-EFEB-CDDA-818E-09DDF9F848C9}"/>
              </a:ext>
            </a:extLst>
          </p:cNvPr>
          <p:cNvGrpSpPr/>
          <p:nvPr/>
        </p:nvGrpSpPr>
        <p:grpSpPr>
          <a:xfrm>
            <a:off x="3027113" y="1685837"/>
            <a:ext cx="6137775" cy="3517108"/>
            <a:chOff x="3065361" y="589002"/>
            <a:chExt cx="6137775" cy="3517106"/>
          </a:xfrm>
        </p:grpSpPr>
        <p:sp>
          <p:nvSpPr>
            <p:cNvPr id="38" name="TextBox 37">
              <a:extLst>
                <a:ext uri="{FF2B5EF4-FFF2-40B4-BE49-F238E27FC236}">
                  <a16:creationId xmlns:a16="http://schemas.microsoft.com/office/drawing/2014/main" id="{AA4C8D8F-13AF-B75F-BBC0-DE949D79AFD7}"/>
                </a:ext>
              </a:extLst>
            </p:cNvPr>
            <p:cNvSpPr txBox="1"/>
            <p:nvPr/>
          </p:nvSpPr>
          <p:spPr>
            <a:xfrm>
              <a:off x="3065361" y="2875002"/>
              <a:ext cx="6137775" cy="1231106"/>
            </a:xfrm>
            <a:prstGeom prst="rect">
              <a:avLst/>
            </a:prstGeom>
            <a:noFill/>
          </p:spPr>
          <p:txBody>
            <a:bodyPr wrap="none" rtlCol="0">
              <a:spAutoFit/>
            </a:bodyPr>
            <a:lstStyle/>
            <a:p>
              <a:r>
                <a:rPr lang="en-US" sz="7200" b="1" dirty="0">
                  <a:latin typeface="Century Gothic" panose="020B0502020202020204" pitchFamily="34" charset="0"/>
                </a:rPr>
                <a:t>Define Phase</a:t>
              </a:r>
            </a:p>
          </p:txBody>
        </p:sp>
        <p:pic>
          <p:nvPicPr>
            <p:cNvPr id="48" name="Graphic 47" descr="Scribble with solid fill">
              <a:extLst>
                <a:ext uri="{FF2B5EF4-FFF2-40B4-BE49-F238E27FC236}">
                  <a16:creationId xmlns:a16="http://schemas.microsoft.com/office/drawing/2014/main" id="{883B497A-DDFF-2817-AA83-F9AB178EAB5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862910" y="589002"/>
              <a:ext cx="2286000" cy="2286000"/>
            </a:xfrm>
            <a:prstGeom prst="rect">
              <a:avLst/>
            </a:prstGeom>
          </p:spPr>
        </p:pic>
      </p:grpSp>
    </p:spTree>
    <p:extLst>
      <p:ext uri="{BB962C8B-B14F-4D97-AF65-F5344CB8AC3E}">
        <p14:creationId xmlns:p14="http://schemas.microsoft.com/office/powerpoint/2010/main" val="1068283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256931E-066D-DA16-EF07-F00DA1C2D8C0}"/>
              </a:ext>
            </a:extLst>
          </p:cNvPr>
          <p:cNvGrpSpPr/>
          <p:nvPr/>
        </p:nvGrpSpPr>
        <p:grpSpPr>
          <a:xfrm>
            <a:off x="2828176" y="1685837"/>
            <a:ext cx="6535648" cy="3517108"/>
            <a:chOff x="3065363" y="1775925"/>
            <a:chExt cx="6535646" cy="3517106"/>
          </a:xfrm>
        </p:grpSpPr>
        <p:sp>
          <p:nvSpPr>
            <p:cNvPr id="38" name="TextBox 37">
              <a:extLst>
                <a:ext uri="{FF2B5EF4-FFF2-40B4-BE49-F238E27FC236}">
                  <a16:creationId xmlns:a16="http://schemas.microsoft.com/office/drawing/2014/main" id="{AA4C8D8F-13AF-B75F-BBC0-DE949D79AFD7}"/>
                </a:ext>
              </a:extLst>
            </p:cNvPr>
            <p:cNvSpPr txBox="1"/>
            <p:nvPr/>
          </p:nvSpPr>
          <p:spPr>
            <a:xfrm>
              <a:off x="3065363" y="4061925"/>
              <a:ext cx="6535646" cy="1231106"/>
            </a:xfrm>
            <a:prstGeom prst="rect">
              <a:avLst/>
            </a:prstGeom>
            <a:noFill/>
          </p:spPr>
          <p:txBody>
            <a:bodyPr wrap="none" rtlCol="0">
              <a:spAutoFit/>
            </a:bodyPr>
            <a:lstStyle/>
            <a:p>
              <a:r>
                <a:rPr lang="en-US" sz="7200" b="1" dirty="0">
                  <a:latin typeface="Century Gothic" panose="020B0502020202020204" pitchFamily="34" charset="0"/>
                </a:rPr>
                <a:t>Control Phase</a:t>
              </a:r>
            </a:p>
          </p:txBody>
        </p:sp>
        <p:pic>
          <p:nvPicPr>
            <p:cNvPr id="3" name="Graphic 2" descr="Checkmark with solid fill">
              <a:extLst>
                <a:ext uri="{FF2B5EF4-FFF2-40B4-BE49-F238E27FC236}">
                  <a16:creationId xmlns:a16="http://schemas.microsoft.com/office/drawing/2014/main" id="{C15965D2-1079-32E1-C08A-B93A3E4EB3C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108491" y="1775925"/>
              <a:ext cx="2286000" cy="2286000"/>
            </a:xfrm>
            <a:prstGeom prst="rect">
              <a:avLst/>
            </a:prstGeom>
          </p:spPr>
        </p:pic>
      </p:grpSp>
    </p:spTree>
    <p:extLst>
      <p:ext uri="{BB962C8B-B14F-4D97-AF65-F5344CB8AC3E}">
        <p14:creationId xmlns:p14="http://schemas.microsoft.com/office/powerpoint/2010/main" val="912527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05C94DA-70A4-794A-1DA5-DDB259837D81}"/>
              </a:ext>
            </a:extLst>
          </p:cNvPr>
          <p:cNvGraphicFramePr>
            <a:graphicFrameLocks noGrp="1"/>
          </p:cNvGraphicFramePr>
          <p:nvPr>
            <p:extLst>
              <p:ext uri="{D42A27DB-BD31-4B8C-83A1-F6EECF244321}">
                <p14:modId xmlns:p14="http://schemas.microsoft.com/office/powerpoint/2010/main" val="746815698"/>
              </p:ext>
            </p:extLst>
          </p:nvPr>
        </p:nvGraphicFramePr>
        <p:xfrm>
          <a:off x="492152" y="1111884"/>
          <a:ext cx="11207696" cy="5171468"/>
        </p:xfrm>
        <a:graphic>
          <a:graphicData uri="http://schemas.openxmlformats.org/drawingml/2006/table">
            <a:tbl>
              <a:tblPr/>
              <a:tblGrid>
                <a:gridCol w="1400962">
                  <a:extLst>
                    <a:ext uri="{9D8B030D-6E8A-4147-A177-3AD203B41FA5}">
                      <a16:colId xmlns:a16="http://schemas.microsoft.com/office/drawing/2014/main" val="216852831"/>
                    </a:ext>
                  </a:extLst>
                </a:gridCol>
                <a:gridCol w="1400962">
                  <a:extLst>
                    <a:ext uri="{9D8B030D-6E8A-4147-A177-3AD203B41FA5}">
                      <a16:colId xmlns:a16="http://schemas.microsoft.com/office/drawing/2014/main" val="562541625"/>
                    </a:ext>
                  </a:extLst>
                </a:gridCol>
                <a:gridCol w="1400962">
                  <a:extLst>
                    <a:ext uri="{9D8B030D-6E8A-4147-A177-3AD203B41FA5}">
                      <a16:colId xmlns:a16="http://schemas.microsoft.com/office/drawing/2014/main" val="2490884301"/>
                    </a:ext>
                  </a:extLst>
                </a:gridCol>
                <a:gridCol w="1400962">
                  <a:extLst>
                    <a:ext uri="{9D8B030D-6E8A-4147-A177-3AD203B41FA5}">
                      <a16:colId xmlns:a16="http://schemas.microsoft.com/office/drawing/2014/main" val="2598918598"/>
                    </a:ext>
                  </a:extLst>
                </a:gridCol>
                <a:gridCol w="1400962">
                  <a:extLst>
                    <a:ext uri="{9D8B030D-6E8A-4147-A177-3AD203B41FA5}">
                      <a16:colId xmlns:a16="http://schemas.microsoft.com/office/drawing/2014/main" val="3941458405"/>
                    </a:ext>
                  </a:extLst>
                </a:gridCol>
                <a:gridCol w="1400962">
                  <a:extLst>
                    <a:ext uri="{9D8B030D-6E8A-4147-A177-3AD203B41FA5}">
                      <a16:colId xmlns:a16="http://schemas.microsoft.com/office/drawing/2014/main" val="426623074"/>
                    </a:ext>
                  </a:extLst>
                </a:gridCol>
                <a:gridCol w="1400962">
                  <a:extLst>
                    <a:ext uri="{9D8B030D-6E8A-4147-A177-3AD203B41FA5}">
                      <a16:colId xmlns:a16="http://schemas.microsoft.com/office/drawing/2014/main" val="3782752993"/>
                    </a:ext>
                  </a:extLst>
                </a:gridCol>
                <a:gridCol w="1400962">
                  <a:extLst>
                    <a:ext uri="{9D8B030D-6E8A-4147-A177-3AD203B41FA5}">
                      <a16:colId xmlns:a16="http://schemas.microsoft.com/office/drawing/2014/main" val="3722733567"/>
                    </a:ext>
                  </a:extLst>
                </a:gridCol>
              </a:tblGrid>
              <a:tr h="582692">
                <a:tc>
                  <a:txBody>
                    <a:bodyPr/>
                    <a:lstStyle/>
                    <a:p>
                      <a:pPr algn="ctr" fontAlgn="ctr"/>
                      <a:r>
                        <a:rPr lang="en-US" sz="1200" b="1" i="0" u="none" strike="noStrike" dirty="0">
                          <a:solidFill>
                            <a:srgbClr val="000000"/>
                          </a:solidFill>
                          <a:effectLst/>
                          <a:latin typeface="Century Gothic" panose="020B0502020202020204" pitchFamily="34" charset="0"/>
                        </a:rPr>
                        <a:t>Process Step</a:t>
                      </a:r>
                    </a:p>
                  </a:txBody>
                  <a:tcPr marL="93413" marR="4448" marT="4448"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DEE4C9"/>
                    </a:solidFill>
                  </a:tcPr>
                </a:tc>
                <a:tc>
                  <a:txBody>
                    <a:bodyPr/>
                    <a:lstStyle/>
                    <a:p>
                      <a:pPr algn="ctr" fontAlgn="ctr"/>
                      <a:r>
                        <a:rPr lang="en-US" sz="1200" b="1" i="0" u="none" strike="noStrike" dirty="0">
                          <a:solidFill>
                            <a:srgbClr val="000000"/>
                          </a:solidFill>
                          <a:effectLst/>
                          <a:latin typeface="Century Gothic" panose="020B0502020202020204" pitchFamily="34" charset="0"/>
                        </a:rPr>
                        <a:t>Control Method</a:t>
                      </a:r>
                    </a:p>
                  </a:txBody>
                  <a:tcPr marL="93413" marR="4448" marT="4448"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EC4CF"/>
                    </a:solidFill>
                  </a:tcPr>
                </a:tc>
                <a:tc>
                  <a:txBody>
                    <a:bodyPr/>
                    <a:lstStyle/>
                    <a:p>
                      <a:pPr algn="ctr" fontAlgn="ctr"/>
                      <a:r>
                        <a:rPr lang="en-US" sz="1200" b="1" i="0" u="none" strike="noStrike" dirty="0">
                          <a:solidFill>
                            <a:srgbClr val="000000"/>
                          </a:solidFill>
                          <a:effectLst/>
                          <a:latin typeface="Century Gothic" panose="020B0502020202020204" pitchFamily="34" charset="0"/>
                        </a:rPr>
                        <a:t>Metrics</a:t>
                      </a:r>
                    </a:p>
                  </a:txBody>
                  <a:tcPr marL="93413" marR="4448" marT="4448"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8C98F"/>
                    </a:solidFill>
                  </a:tcPr>
                </a:tc>
                <a:tc>
                  <a:txBody>
                    <a:bodyPr/>
                    <a:lstStyle/>
                    <a:p>
                      <a:pPr algn="ctr" fontAlgn="ctr"/>
                      <a:r>
                        <a:rPr lang="en-US" sz="1200" b="1" i="0" u="none" strike="noStrike" dirty="0">
                          <a:solidFill>
                            <a:srgbClr val="000000"/>
                          </a:solidFill>
                          <a:effectLst/>
                          <a:latin typeface="Century Gothic" panose="020B0502020202020204" pitchFamily="34" charset="0"/>
                        </a:rPr>
                        <a:t>Monitoring Frequency</a:t>
                      </a:r>
                    </a:p>
                  </a:txBody>
                  <a:tcPr marL="93413" marR="4448" marT="4448"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0D77D"/>
                    </a:solidFill>
                  </a:tcPr>
                </a:tc>
                <a:tc>
                  <a:txBody>
                    <a:bodyPr/>
                    <a:lstStyle/>
                    <a:p>
                      <a:pPr algn="ctr" fontAlgn="ctr"/>
                      <a:r>
                        <a:rPr lang="en-US" sz="1200" b="1" i="0" u="none" strike="noStrike" dirty="0">
                          <a:solidFill>
                            <a:srgbClr val="000000"/>
                          </a:solidFill>
                          <a:effectLst/>
                          <a:latin typeface="Century Gothic" panose="020B0502020202020204" pitchFamily="34" charset="0"/>
                        </a:rPr>
                        <a:t>Data Collection Plan</a:t>
                      </a:r>
                    </a:p>
                  </a:txBody>
                  <a:tcPr marL="93413" marR="4448" marT="4448"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BECA95"/>
                    </a:solidFill>
                  </a:tcPr>
                </a:tc>
                <a:tc>
                  <a:txBody>
                    <a:bodyPr/>
                    <a:lstStyle/>
                    <a:p>
                      <a:pPr algn="ctr" fontAlgn="ctr"/>
                      <a:r>
                        <a:rPr lang="en-US" sz="1200" b="1" i="0" u="none" strike="noStrike" dirty="0">
                          <a:solidFill>
                            <a:srgbClr val="000000"/>
                          </a:solidFill>
                          <a:effectLst/>
                          <a:latin typeface="Century Gothic" panose="020B0502020202020204" pitchFamily="34" charset="0"/>
                        </a:rPr>
                        <a:t>Response Plan</a:t>
                      </a:r>
                    </a:p>
                  </a:txBody>
                  <a:tcPr marL="93413" marR="4448" marT="4448"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7EC4CF"/>
                    </a:solidFill>
                  </a:tcPr>
                </a:tc>
                <a:tc>
                  <a:txBody>
                    <a:bodyPr/>
                    <a:lstStyle/>
                    <a:p>
                      <a:pPr algn="ctr" fontAlgn="ctr"/>
                      <a:r>
                        <a:rPr lang="en-US" sz="1200" b="1" i="0" u="none" strike="noStrike" dirty="0">
                          <a:solidFill>
                            <a:srgbClr val="000000"/>
                          </a:solidFill>
                          <a:effectLst/>
                          <a:latin typeface="Century Gothic" panose="020B0502020202020204" pitchFamily="34" charset="0"/>
                        </a:rPr>
                        <a:t>Documentation / Reporting</a:t>
                      </a:r>
                    </a:p>
                  </a:txBody>
                  <a:tcPr marL="93413" marR="4448" marT="4448"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8C98F"/>
                    </a:solidFill>
                  </a:tcPr>
                </a:tc>
                <a:tc>
                  <a:txBody>
                    <a:bodyPr/>
                    <a:lstStyle/>
                    <a:p>
                      <a:pPr algn="ctr" fontAlgn="ctr"/>
                      <a:r>
                        <a:rPr lang="en-US" sz="1200" b="1" i="0" u="none" strike="noStrike" dirty="0">
                          <a:solidFill>
                            <a:srgbClr val="000000"/>
                          </a:solidFill>
                          <a:effectLst/>
                          <a:latin typeface="Century Gothic" panose="020B0502020202020204" pitchFamily="34" charset="0"/>
                        </a:rPr>
                        <a:t>Person Responsible</a:t>
                      </a:r>
                    </a:p>
                  </a:txBody>
                  <a:tcPr marL="93413" marR="4448" marT="4448"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190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0D77D"/>
                    </a:solidFill>
                  </a:tcPr>
                </a:tc>
                <a:extLst>
                  <a:ext uri="{0D108BD9-81ED-4DB2-BD59-A6C34878D82A}">
                    <a16:rowId xmlns:a16="http://schemas.microsoft.com/office/drawing/2014/main" val="2857581538"/>
                  </a:ext>
                </a:extLst>
              </a:tr>
              <a:tr h="573597">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4696984"/>
                  </a:ext>
                </a:extLst>
              </a:tr>
              <a:tr h="573597">
                <a:tc>
                  <a:txBody>
                    <a:bodyPr/>
                    <a:lstStyle/>
                    <a:p>
                      <a:pPr algn="l" fontAlgn="ctr"/>
                      <a:r>
                        <a:rPr lang="en-US" sz="1000" b="0" i="0" u="none" strike="noStrike">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EE4C9"/>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AF6"/>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DEDD9"/>
                    </a:solidFill>
                  </a:tcPr>
                </a:tc>
                <a:tc>
                  <a:txBody>
                    <a:bodyPr/>
                    <a:lstStyle/>
                    <a:p>
                      <a:pPr algn="l" fontAlgn="ctr"/>
                      <a:r>
                        <a:rPr lang="en-US" sz="1000" b="0" i="0" u="none" strike="noStrike">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F1D3"/>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EE4C9"/>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AF6"/>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DEDD9"/>
                    </a:solidFill>
                  </a:tcPr>
                </a:tc>
                <a:tc>
                  <a:txBody>
                    <a:bodyPr/>
                    <a:lstStyle/>
                    <a:p>
                      <a:pPr algn="l" fontAlgn="ctr"/>
                      <a:r>
                        <a:rPr lang="en-US" sz="1000" b="0" i="0" u="none" strike="noStrike">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F1D3"/>
                    </a:solidFill>
                  </a:tcPr>
                </a:tc>
                <a:extLst>
                  <a:ext uri="{0D108BD9-81ED-4DB2-BD59-A6C34878D82A}">
                    <a16:rowId xmlns:a16="http://schemas.microsoft.com/office/drawing/2014/main" val="3164872636"/>
                  </a:ext>
                </a:extLst>
              </a:tr>
              <a:tr h="573597">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45758822"/>
                  </a:ext>
                </a:extLst>
              </a:tr>
              <a:tr h="573597">
                <a:tc>
                  <a:txBody>
                    <a:bodyPr/>
                    <a:lstStyle/>
                    <a:p>
                      <a:pPr algn="l" fontAlgn="ctr"/>
                      <a:r>
                        <a:rPr lang="en-US" sz="1000" b="0" i="0" u="none" strike="noStrike">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EE4C9"/>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AF6"/>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DEDD9"/>
                    </a:solidFill>
                  </a:tcPr>
                </a:tc>
                <a:tc>
                  <a:txBody>
                    <a:bodyPr/>
                    <a:lstStyle/>
                    <a:p>
                      <a:pPr algn="l" fontAlgn="ctr"/>
                      <a:r>
                        <a:rPr lang="en-US" sz="1000" b="0" i="0" u="none" strike="noStrike">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F1D3"/>
                    </a:solidFill>
                  </a:tcPr>
                </a:tc>
                <a:tc>
                  <a:txBody>
                    <a:bodyPr/>
                    <a:lstStyle/>
                    <a:p>
                      <a:pPr algn="l" fontAlgn="ctr"/>
                      <a:r>
                        <a:rPr lang="en-US" sz="1000" b="0" i="0" u="none" strike="noStrike">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EE4C9"/>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AF6"/>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DEDD9"/>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F1D3"/>
                    </a:solidFill>
                  </a:tcPr>
                </a:tc>
                <a:extLst>
                  <a:ext uri="{0D108BD9-81ED-4DB2-BD59-A6C34878D82A}">
                    <a16:rowId xmlns:a16="http://schemas.microsoft.com/office/drawing/2014/main" val="2244672749"/>
                  </a:ext>
                </a:extLst>
              </a:tr>
              <a:tr h="573597">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34984127"/>
                  </a:ext>
                </a:extLst>
              </a:tr>
              <a:tr h="573597">
                <a:tc>
                  <a:txBody>
                    <a:bodyPr/>
                    <a:lstStyle/>
                    <a:p>
                      <a:pPr algn="l" fontAlgn="ctr"/>
                      <a:r>
                        <a:rPr lang="en-US" sz="1000" b="0" i="0" u="none" strike="noStrike">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EE4C9"/>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AF6"/>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DEDD9"/>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F1D3"/>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EE4C9"/>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AF6"/>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DEDD9"/>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F1D3"/>
                    </a:solidFill>
                  </a:tcPr>
                </a:tc>
                <a:extLst>
                  <a:ext uri="{0D108BD9-81ED-4DB2-BD59-A6C34878D82A}">
                    <a16:rowId xmlns:a16="http://schemas.microsoft.com/office/drawing/2014/main" val="2297025119"/>
                  </a:ext>
                </a:extLst>
              </a:tr>
              <a:tr h="573597">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58304023"/>
                  </a:ext>
                </a:extLst>
              </a:tr>
              <a:tr h="573597">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EE4C9"/>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AF6"/>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DEDD9"/>
                    </a:solidFill>
                  </a:tcPr>
                </a:tc>
                <a:tc>
                  <a:txBody>
                    <a:bodyPr/>
                    <a:lstStyle/>
                    <a:p>
                      <a:pPr algn="l" fontAlgn="ctr"/>
                      <a:r>
                        <a:rPr lang="en-US" sz="1000" b="0" i="0" u="none" strike="noStrike">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F1D3"/>
                    </a:solidFill>
                  </a:tcPr>
                </a:tc>
                <a:tc>
                  <a:txBody>
                    <a:bodyPr/>
                    <a:lstStyle/>
                    <a:p>
                      <a:pPr algn="l" fontAlgn="ctr"/>
                      <a:r>
                        <a:rPr lang="en-US" sz="1000" b="0" i="0" u="none" strike="noStrike">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EE4C9"/>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AF6"/>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DEDD9"/>
                    </a:solidFill>
                  </a:tcPr>
                </a:tc>
                <a:tc>
                  <a:txBody>
                    <a:bodyPr/>
                    <a:lstStyle/>
                    <a:p>
                      <a:pPr algn="l" fontAlgn="ctr"/>
                      <a:r>
                        <a:rPr lang="en-US" sz="1000" b="0" i="0" u="none" strike="noStrike" dirty="0">
                          <a:solidFill>
                            <a:srgbClr val="000000"/>
                          </a:solidFill>
                          <a:effectLst/>
                          <a:latin typeface="Century Gothic" panose="020B0502020202020204" pitchFamily="34" charset="0"/>
                        </a:rPr>
                        <a:t> </a:t>
                      </a:r>
                    </a:p>
                  </a:txBody>
                  <a:tcPr marL="93413" marR="4448" marT="4448"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AF1D3"/>
                    </a:solidFill>
                  </a:tcPr>
                </a:tc>
                <a:extLst>
                  <a:ext uri="{0D108BD9-81ED-4DB2-BD59-A6C34878D82A}">
                    <a16:rowId xmlns:a16="http://schemas.microsoft.com/office/drawing/2014/main" val="2436363343"/>
                  </a:ext>
                </a:extLst>
              </a:tr>
            </a:tbl>
          </a:graphicData>
        </a:graphic>
      </p:graphicFrame>
      <p:sp>
        <p:nvSpPr>
          <p:cNvPr id="8" name="Title 1">
            <a:extLst>
              <a:ext uri="{FF2B5EF4-FFF2-40B4-BE49-F238E27FC236}">
                <a16:creationId xmlns:a16="http://schemas.microsoft.com/office/drawing/2014/main" id="{290DEC9D-6300-9EC5-2385-F9A65B8D30D5}"/>
              </a:ext>
            </a:extLst>
          </p:cNvPr>
          <p:cNvSpPr>
            <a:spLocks noGrp="1"/>
          </p:cNvSpPr>
          <p:nvPr>
            <p:ph type="title"/>
          </p:nvPr>
        </p:nvSpPr>
        <p:spPr>
          <a:xfrm>
            <a:off x="4436379" y="0"/>
            <a:ext cx="3319242" cy="990600"/>
          </a:xfrm>
        </p:spPr>
        <p:txBody>
          <a:bodyPr>
            <a:normAutofit/>
          </a:bodyPr>
          <a:lstStyle/>
          <a:p>
            <a:pPr algn="ctr"/>
            <a:r>
              <a:rPr lang="en-US" sz="4000" b="1" dirty="0">
                <a:latin typeface="Century Gothic" panose="020B0502020202020204" pitchFamily="34" charset="0"/>
              </a:rPr>
              <a:t>Control Plan</a:t>
            </a:r>
            <a:endParaRPr lang="en-US" sz="3200" b="1" dirty="0">
              <a:latin typeface="Century Gothic" panose="020B0502020202020204" pitchFamily="34" charset="0"/>
            </a:endParaRPr>
          </a:p>
        </p:txBody>
      </p:sp>
    </p:spTree>
    <p:extLst>
      <p:ext uri="{BB962C8B-B14F-4D97-AF65-F5344CB8AC3E}">
        <p14:creationId xmlns:p14="http://schemas.microsoft.com/office/powerpoint/2010/main" val="375013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F8BF2DB-512F-4B79-0DF5-EDE9423601C5}"/>
              </a:ext>
            </a:extLst>
          </p:cNvPr>
          <p:cNvPicPr>
            <a:picLocks noChangeAspect="1"/>
          </p:cNvPicPr>
          <p:nvPr/>
        </p:nvPicPr>
        <p:blipFill>
          <a:blip r:embed="rId2"/>
          <a:stretch>
            <a:fillRect/>
          </a:stretch>
        </p:blipFill>
        <p:spPr>
          <a:xfrm>
            <a:off x="3080249" y="1067914"/>
            <a:ext cx="6031502" cy="4722172"/>
          </a:xfrm>
          <a:prstGeom prst="rect">
            <a:avLst/>
          </a:prstGeom>
        </p:spPr>
      </p:pic>
      <p:sp>
        <p:nvSpPr>
          <p:cNvPr id="6" name="Title 1">
            <a:extLst>
              <a:ext uri="{FF2B5EF4-FFF2-40B4-BE49-F238E27FC236}">
                <a16:creationId xmlns:a16="http://schemas.microsoft.com/office/drawing/2014/main" id="{052F5257-6AA1-9290-91AE-6031A92C1882}"/>
              </a:ext>
            </a:extLst>
          </p:cNvPr>
          <p:cNvSpPr>
            <a:spLocks noGrp="1"/>
          </p:cNvSpPr>
          <p:nvPr>
            <p:ph type="title"/>
          </p:nvPr>
        </p:nvSpPr>
        <p:spPr>
          <a:xfrm>
            <a:off x="4048615" y="1"/>
            <a:ext cx="4094770" cy="990600"/>
          </a:xfrm>
        </p:spPr>
        <p:txBody>
          <a:bodyPr>
            <a:normAutofit/>
          </a:bodyPr>
          <a:lstStyle/>
          <a:p>
            <a:pPr algn="ctr"/>
            <a:r>
              <a:rPr lang="en-US" sz="4000" b="1" dirty="0">
                <a:latin typeface="Century Gothic" panose="020B0502020202020204" pitchFamily="34" charset="0"/>
              </a:rPr>
              <a:t>Control Chart</a:t>
            </a:r>
            <a:br>
              <a:rPr lang="en-US" b="1" dirty="0">
                <a:latin typeface="Century Gothic" panose="020B0502020202020204" pitchFamily="34" charset="0"/>
              </a:rPr>
            </a:br>
            <a:r>
              <a:rPr lang="en-US" sz="1400" i="1" kern="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Control chart showing improvement</a:t>
            </a:r>
            <a:endParaRPr lang="en-US" b="1" dirty="0">
              <a:latin typeface="Century Gothic" panose="020B0502020202020204" pitchFamily="34" charset="0"/>
            </a:endParaRPr>
          </a:p>
        </p:txBody>
      </p:sp>
      <p:sp>
        <p:nvSpPr>
          <p:cNvPr id="7" name="TextBox 6">
            <a:extLst>
              <a:ext uri="{FF2B5EF4-FFF2-40B4-BE49-F238E27FC236}">
                <a16:creationId xmlns:a16="http://schemas.microsoft.com/office/drawing/2014/main" id="{1C602FC8-0A1C-AED8-ABA8-60D2A0752701}"/>
              </a:ext>
            </a:extLst>
          </p:cNvPr>
          <p:cNvSpPr txBox="1"/>
          <p:nvPr/>
        </p:nvSpPr>
        <p:spPr>
          <a:xfrm>
            <a:off x="1335723" y="6026790"/>
            <a:ext cx="9520555" cy="369332"/>
          </a:xfrm>
          <a:prstGeom prst="rect">
            <a:avLst/>
          </a:prstGeom>
          <a:noFill/>
        </p:spPr>
        <p:txBody>
          <a:bodyPr wrap="none" rtlCol="0">
            <a:spAutoFit/>
          </a:bodyPr>
          <a:lstStyle/>
          <a:p>
            <a:r>
              <a:rPr lang="en-US" b="1" dirty="0">
                <a:latin typeface="Century Gothic" panose="020B0502020202020204" pitchFamily="34" charset="0"/>
              </a:rPr>
              <a:t>To use and personalize this chart, please refer to the </a:t>
            </a:r>
            <a:r>
              <a:rPr lang="en-US" b="1" dirty="0">
                <a:latin typeface="Century Gothic" panose="020B0502020202020204" pitchFamily="34" charset="0"/>
                <a:hlinkClick r:id="rId3"/>
              </a:rPr>
              <a:t>DMAIC Control Chart Template</a:t>
            </a:r>
            <a:r>
              <a:rPr lang="en-US" b="1" dirty="0">
                <a:latin typeface="Century Gothic" panose="020B0502020202020204" pitchFamily="34" charset="0"/>
              </a:rPr>
              <a:t>.</a:t>
            </a:r>
          </a:p>
        </p:txBody>
      </p:sp>
    </p:spTree>
    <p:extLst>
      <p:ext uri="{BB962C8B-B14F-4D97-AF65-F5344CB8AC3E}">
        <p14:creationId xmlns:p14="http://schemas.microsoft.com/office/powerpoint/2010/main" val="18753018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6F1FDC36-6BFB-9D74-D7E7-8CA582A5A5F8}"/>
              </a:ext>
            </a:extLst>
          </p:cNvPr>
          <p:cNvGraphicFramePr>
            <a:graphicFrameLocks noGrp="1"/>
          </p:cNvGraphicFramePr>
          <p:nvPr>
            <p:extLst>
              <p:ext uri="{D42A27DB-BD31-4B8C-83A1-F6EECF244321}">
                <p14:modId xmlns:p14="http://schemas.microsoft.com/office/powerpoint/2010/main" val="826456571"/>
              </p:ext>
            </p:extLst>
          </p:nvPr>
        </p:nvGraphicFramePr>
        <p:xfrm>
          <a:off x="480502" y="1272933"/>
          <a:ext cx="11230995" cy="1512353"/>
        </p:xfrm>
        <a:graphic>
          <a:graphicData uri="http://schemas.openxmlformats.org/drawingml/2006/table">
            <a:tbl>
              <a:tblPr firstRow="1" bandRow="1">
                <a:tableStyleId>{5C22544A-7EE6-4342-B048-85BDC9FD1C3A}</a:tableStyleId>
              </a:tblPr>
              <a:tblGrid>
                <a:gridCol w="11230995">
                  <a:extLst>
                    <a:ext uri="{9D8B030D-6E8A-4147-A177-3AD203B41FA5}">
                      <a16:colId xmlns:a16="http://schemas.microsoft.com/office/drawing/2014/main" val="242692063"/>
                    </a:ext>
                  </a:extLst>
                </a:gridCol>
              </a:tblGrid>
              <a:tr h="374885">
                <a:tc>
                  <a:txBody>
                    <a:bodyPr/>
                    <a:lstStyle/>
                    <a:p>
                      <a:pPr algn="ctr"/>
                      <a:r>
                        <a:rPr lang="en-US" sz="1400" b="1" dirty="0">
                          <a:solidFill>
                            <a:sysClr val="windowText" lastClr="000000"/>
                          </a:solidFill>
                          <a:latin typeface="Century Gothic" panose="020B0502020202020204" pitchFamily="34" charset="0"/>
                        </a:rPr>
                        <a:t>Key achievements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CE54"/>
                    </a:solidFill>
                  </a:tcPr>
                </a:tc>
                <a:extLst>
                  <a:ext uri="{0D108BD9-81ED-4DB2-BD59-A6C34878D82A}">
                    <a16:rowId xmlns:a16="http://schemas.microsoft.com/office/drawing/2014/main" val="1606059568"/>
                  </a:ext>
                </a:extLst>
              </a:tr>
              <a:tr h="1137468">
                <a:tc>
                  <a:txBody>
                    <a:bodyPr/>
                    <a:lstStyle/>
                    <a:p>
                      <a:endParaRPr lang="en-US" sz="1600" dirty="0">
                        <a:solidFill>
                          <a:sysClr val="windowText" lastClr="000000"/>
                        </a:solidFill>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2731913"/>
                  </a:ext>
                </a:extLst>
              </a:tr>
            </a:tbl>
          </a:graphicData>
        </a:graphic>
      </p:graphicFrame>
      <p:sp>
        <p:nvSpPr>
          <p:cNvPr id="9" name="Title 1">
            <a:extLst>
              <a:ext uri="{FF2B5EF4-FFF2-40B4-BE49-F238E27FC236}">
                <a16:creationId xmlns:a16="http://schemas.microsoft.com/office/drawing/2014/main" id="{C9700F54-C403-A5D8-F1A0-DA728C2B3476}"/>
              </a:ext>
            </a:extLst>
          </p:cNvPr>
          <p:cNvSpPr>
            <a:spLocks noGrp="1"/>
          </p:cNvSpPr>
          <p:nvPr>
            <p:ph type="title"/>
          </p:nvPr>
        </p:nvSpPr>
        <p:spPr>
          <a:xfrm>
            <a:off x="3863183" y="1"/>
            <a:ext cx="4465632" cy="990600"/>
          </a:xfrm>
        </p:spPr>
        <p:txBody>
          <a:bodyPr>
            <a:normAutofit/>
          </a:bodyPr>
          <a:lstStyle/>
          <a:p>
            <a:pPr algn="ctr"/>
            <a:r>
              <a:rPr lang="en-US" sz="4000" b="1" dirty="0">
                <a:latin typeface="Century Gothic" panose="020B0502020202020204" pitchFamily="34" charset="0"/>
              </a:rPr>
              <a:t>Project Summary</a:t>
            </a:r>
          </a:p>
        </p:txBody>
      </p:sp>
      <p:graphicFrame>
        <p:nvGraphicFramePr>
          <p:cNvPr id="10" name="Table 9">
            <a:extLst>
              <a:ext uri="{FF2B5EF4-FFF2-40B4-BE49-F238E27FC236}">
                <a16:creationId xmlns:a16="http://schemas.microsoft.com/office/drawing/2014/main" id="{A17E361E-56F5-50F0-060E-664B1A8F9770}"/>
              </a:ext>
            </a:extLst>
          </p:cNvPr>
          <p:cNvGraphicFramePr>
            <a:graphicFrameLocks noGrp="1"/>
          </p:cNvGraphicFramePr>
          <p:nvPr>
            <p:extLst>
              <p:ext uri="{D42A27DB-BD31-4B8C-83A1-F6EECF244321}">
                <p14:modId xmlns:p14="http://schemas.microsoft.com/office/powerpoint/2010/main" val="1090727862"/>
              </p:ext>
            </p:extLst>
          </p:nvPr>
        </p:nvGraphicFramePr>
        <p:xfrm>
          <a:off x="480502" y="2987433"/>
          <a:ext cx="11230995" cy="1512353"/>
        </p:xfrm>
        <a:graphic>
          <a:graphicData uri="http://schemas.openxmlformats.org/drawingml/2006/table">
            <a:tbl>
              <a:tblPr firstRow="1" bandRow="1">
                <a:tableStyleId>{5C22544A-7EE6-4342-B048-85BDC9FD1C3A}</a:tableStyleId>
              </a:tblPr>
              <a:tblGrid>
                <a:gridCol w="11230995">
                  <a:extLst>
                    <a:ext uri="{9D8B030D-6E8A-4147-A177-3AD203B41FA5}">
                      <a16:colId xmlns:a16="http://schemas.microsoft.com/office/drawing/2014/main" val="242692063"/>
                    </a:ext>
                  </a:extLst>
                </a:gridCol>
              </a:tblGrid>
              <a:tr h="374885">
                <a:tc>
                  <a:txBody>
                    <a:bodyPr/>
                    <a:lstStyle/>
                    <a:p>
                      <a:pPr algn="ctr"/>
                      <a:r>
                        <a:rPr lang="en-US" sz="1400" b="1" dirty="0">
                          <a:solidFill>
                            <a:sysClr val="windowText" lastClr="000000"/>
                          </a:solidFill>
                          <a:latin typeface="Century Gothic" panose="020B0502020202020204" pitchFamily="34" charset="0"/>
                        </a:rPr>
                        <a:t>Lessons Learned</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CE54"/>
                    </a:solidFill>
                  </a:tcPr>
                </a:tc>
                <a:extLst>
                  <a:ext uri="{0D108BD9-81ED-4DB2-BD59-A6C34878D82A}">
                    <a16:rowId xmlns:a16="http://schemas.microsoft.com/office/drawing/2014/main" val="1606059568"/>
                  </a:ext>
                </a:extLst>
              </a:tr>
              <a:tr h="1137468">
                <a:tc>
                  <a:txBody>
                    <a:bodyPr/>
                    <a:lstStyle/>
                    <a:p>
                      <a:endParaRPr lang="en-US" sz="1600" dirty="0">
                        <a:solidFill>
                          <a:sysClr val="windowText" lastClr="000000"/>
                        </a:solidFill>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2731913"/>
                  </a:ext>
                </a:extLst>
              </a:tr>
            </a:tbl>
          </a:graphicData>
        </a:graphic>
      </p:graphicFrame>
      <p:graphicFrame>
        <p:nvGraphicFramePr>
          <p:cNvPr id="11" name="Table 10">
            <a:extLst>
              <a:ext uri="{FF2B5EF4-FFF2-40B4-BE49-F238E27FC236}">
                <a16:creationId xmlns:a16="http://schemas.microsoft.com/office/drawing/2014/main" id="{EAA97D7C-867A-5F3E-95EB-B7584E4874E0}"/>
              </a:ext>
            </a:extLst>
          </p:cNvPr>
          <p:cNvGraphicFramePr>
            <a:graphicFrameLocks noGrp="1"/>
          </p:cNvGraphicFramePr>
          <p:nvPr>
            <p:extLst>
              <p:ext uri="{D42A27DB-BD31-4B8C-83A1-F6EECF244321}">
                <p14:modId xmlns:p14="http://schemas.microsoft.com/office/powerpoint/2010/main" val="2109997827"/>
              </p:ext>
            </p:extLst>
          </p:nvPr>
        </p:nvGraphicFramePr>
        <p:xfrm>
          <a:off x="480502" y="4701933"/>
          <a:ext cx="11230995" cy="1512353"/>
        </p:xfrm>
        <a:graphic>
          <a:graphicData uri="http://schemas.openxmlformats.org/drawingml/2006/table">
            <a:tbl>
              <a:tblPr firstRow="1" bandRow="1">
                <a:tableStyleId>{5C22544A-7EE6-4342-B048-85BDC9FD1C3A}</a:tableStyleId>
              </a:tblPr>
              <a:tblGrid>
                <a:gridCol w="11230995">
                  <a:extLst>
                    <a:ext uri="{9D8B030D-6E8A-4147-A177-3AD203B41FA5}">
                      <a16:colId xmlns:a16="http://schemas.microsoft.com/office/drawing/2014/main" val="242692063"/>
                    </a:ext>
                  </a:extLst>
                </a:gridCol>
              </a:tblGrid>
              <a:tr h="374885">
                <a:tc>
                  <a:txBody>
                    <a:bodyPr/>
                    <a:lstStyle/>
                    <a:p>
                      <a:pPr algn="ctr"/>
                      <a:r>
                        <a:rPr lang="en-US" sz="1400" b="1" dirty="0">
                          <a:solidFill>
                            <a:sysClr val="windowText" lastClr="000000"/>
                          </a:solidFill>
                          <a:latin typeface="Century Gothic" panose="020B0502020202020204" pitchFamily="34" charset="0"/>
                        </a:rPr>
                        <a:t>Next Steps</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CE54"/>
                    </a:solidFill>
                  </a:tcPr>
                </a:tc>
                <a:extLst>
                  <a:ext uri="{0D108BD9-81ED-4DB2-BD59-A6C34878D82A}">
                    <a16:rowId xmlns:a16="http://schemas.microsoft.com/office/drawing/2014/main" val="1606059568"/>
                  </a:ext>
                </a:extLst>
              </a:tr>
              <a:tr h="1137468">
                <a:tc>
                  <a:txBody>
                    <a:bodyPr/>
                    <a:lstStyle/>
                    <a:p>
                      <a:endParaRPr lang="en-US" sz="1600" dirty="0">
                        <a:solidFill>
                          <a:sysClr val="windowText" lastClr="000000"/>
                        </a:solidFill>
                        <a:latin typeface="Century Gothic" panose="020B0502020202020204"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2731913"/>
                  </a:ext>
                </a:extLst>
              </a:tr>
            </a:tbl>
          </a:graphicData>
        </a:graphic>
      </p:graphicFrame>
    </p:spTree>
    <p:extLst>
      <p:ext uri="{BB962C8B-B14F-4D97-AF65-F5344CB8AC3E}">
        <p14:creationId xmlns:p14="http://schemas.microsoft.com/office/powerpoint/2010/main" val="594755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2"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5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5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BCF3B-299D-8C70-5F94-AD2230E1D5FB}"/>
              </a:ext>
            </a:extLst>
          </p:cNvPr>
          <p:cNvSpPr>
            <a:spLocks noGrp="1"/>
          </p:cNvSpPr>
          <p:nvPr>
            <p:ph type="title"/>
          </p:nvPr>
        </p:nvSpPr>
        <p:spPr>
          <a:xfrm>
            <a:off x="3852867" y="1"/>
            <a:ext cx="4486275" cy="990600"/>
          </a:xfrm>
        </p:spPr>
        <p:txBody>
          <a:bodyPr>
            <a:normAutofit/>
          </a:bodyPr>
          <a:lstStyle/>
          <a:p>
            <a:pPr algn="ctr"/>
            <a:r>
              <a:rPr lang="en-US" sz="4000" b="1" dirty="0">
                <a:latin typeface="Century Gothic" panose="020B0502020202020204" pitchFamily="34" charset="0"/>
              </a:rPr>
              <a:t>Project Charter</a:t>
            </a:r>
          </a:p>
        </p:txBody>
      </p:sp>
      <p:graphicFrame>
        <p:nvGraphicFramePr>
          <p:cNvPr id="5" name="Table 4">
            <a:extLst>
              <a:ext uri="{FF2B5EF4-FFF2-40B4-BE49-F238E27FC236}">
                <a16:creationId xmlns:a16="http://schemas.microsoft.com/office/drawing/2014/main" id="{EF156EF0-8B6C-6333-A4F0-11210E63B2F7}"/>
              </a:ext>
            </a:extLst>
          </p:cNvPr>
          <p:cNvGraphicFramePr>
            <a:graphicFrameLocks noGrp="1"/>
          </p:cNvGraphicFramePr>
          <p:nvPr>
            <p:extLst>
              <p:ext uri="{D42A27DB-BD31-4B8C-83A1-F6EECF244321}">
                <p14:modId xmlns:p14="http://schemas.microsoft.com/office/powerpoint/2010/main" val="4046187390"/>
              </p:ext>
            </p:extLst>
          </p:nvPr>
        </p:nvGraphicFramePr>
        <p:xfrm>
          <a:off x="476249" y="1047751"/>
          <a:ext cx="5457826" cy="1097280"/>
        </p:xfrm>
        <a:graphic>
          <a:graphicData uri="http://schemas.openxmlformats.org/drawingml/2006/table">
            <a:tbl>
              <a:tblPr firstRow="1" firstCol="1" bandRow="1"/>
              <a:tblGrid>
                <a:gridCol w="5457826">
                  <a:extLst>
                    <a:ext uri="{9D8B030D-6E8A-4147-A177-3AD203B41FA5}">
                      <a16:colId xmlns:a16="http://schemas.microsoft.com/office/drawing/2014/main" val="506917477"/>
                    </a:ext>
                  </a:extLst>
                </a:gridCol>
              </a:tblGrid>
              <a:tr h="251899">
                <a:tc>
                  <a:txBody>
                    <a:bodyPr/>
                    <a:lstStyle/>
                    <a:p>
                      <a:pPr marL="0" marR="0" algn="ctr">
                        <a:lnSpc>
                          <a:spcPct val="107000"/>
                        </a:lnSpc>
                        <a:spcBef>
                          <a:spcPts val="0"/>
                        </a:spcBef>
                        <a:spcAft>
                          <a:spcPts val="0"/>
                        </a:spcAft>
                      </a:pPr>
                      <a:r>
                        <a:rPr lang="en-US" sz="1200" b="1" dirty="0">
                          <a:solidFill>
                            <a:schemeClr val="tx1"/>
                          </a:solidFill>
                          <a:effectLst/>
                          <a:latin typeface="Century Gothic" panose="020B0502020202020204" pitchFamily="34" charset="0"/>
                          <a:ea typeface="Calibri" panose="020F0502020204030204" pitchFamily="34" charset="0"/>
                          <a:cs typeface="Calibri" panose="020F0502020204030204" pitchFamily="34" charset="0"/>
                        </a:rPr>
                        <a:t>Problem Statement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1" marR="6858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C92C8"/>
                    </a:solidFill>
                  </a:tcPr>
                </a:tc>
                <a:extLst>
                  <a:ext uri="{0D108BD9-81ED-4DB2-BD59-A6C34878D82A}">
                    <a16:rowId xmlns:a16="http://schemas.microsoft.com/office/drawing/2014/main" val="40438514"/>
                  </a:ext>
                </a:extLst>
              </a:tr>
              <a:tr h="845381">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78242182"/>
                  </a:ext>
                </a:extLst>
              </a:tr>
            </a:tbl>
          </a:graphicData>
        </a:graphic>
      </p:graphicFrame>
      <p:graphicFrame>
        <p:nvGraphicFramePr>
          <p:cNvPr id="7" name="Table 6">
            <a:extLst>
              <a:ext uri="{FF2B5EF4-FFF2-40B4-BE49-F238E27FC236}">
                <a16:creationId xmlns:a16="http://schemas.microsoft.com/office/drawing/2014/main" id="{7B8CBC11-5646-48D5-219C-DE4051E83ED9}"/>
              </a:ext>
            </a:extLst>
          </p:cNvPr>
          <p:cNvGraphicFramePr>
            <a:graphicFrameLocks noGrp="1"/>
          </p:cNvGraphicFramePr>
          <p:nvPr>
            <p:extLst>
              <p:ext uri="{D42A27DB-BD31-4B8C-83A1-F6EECF244321}">
                <p14:modId xmlns:p14="http://schemas.microsoft.com/office/powerpoint/2010/main" val="649278394"/>
              </p:ext>
            </p:extLst>
          </p:nvPr>
        </p:nvGraphicFramePr>
        <p:xfrm>
          <a:off x="476249" y="2283144"/>
          <a:ext cx="5457826" cy="1188720"/>
        </p:xfrm>
        <a:graphic>
          <a:graphicData uri="http://schemas.openxmlformats.org/drawingml/2006/table">
            <a:tbl>
              <a:tblPr firstRow="1" firstCol="1" bandRow="1"/>
              <a:tblGrid>
                <a:gridCol w="5457826">
                  <a:extLst>
                    <a:ext uri="{9D8B030D-6E8A-4147-A177-3AD203B41FA5}">
                      <a16:colId xmlns:a16="http://schemas.microsoft.com/office/drawing/2014/main" val="506917477"/>
                    </a:ext>
                  </a:extLst>
                </a:gridCol>
              </a:tblGrid>
              <a:tr h="272891">
                <a:tc>
                  <a:txBody>
                    <a:bodyPr/>
                    <a:lstStyle/>
                    <a:p>
                      <a:pPr marL="0" marR="0" algn="ctr">
                        <a:lnSpc>
                          <a:spcPct val="107000"/>
                        </a:lnSpc>
                        <a:spcBef>
                          <a:spcPts val="0"/>
                        </a:spcBef>
                        <a:spcAft>
                          <a:spcPts val="0"/>
                        </a:spcAft>
                      </a:pPr>
                      <a:r>
                        <a:rPr lang="en-US" sz="1200" b="1" dirty="0">
                          <a:solidFill>
                            <a:schemeClr val="tx1"/>
                          </a:solidFill>
                          <a:effectLst/>
                          <a:latin typeface="Century Gothic" panose="020B0502020202020204" pitchFamily="34" charset="0"/>
                          <a:ea typeface="Calibri" panose="020F0502020204030204" pitchFamily="34" charset="0"/>
                          <a:cs typeface="Calibri" panose="020F0502020204030204" pitchFamily="34" charset="0"/>
                        </a:rPr>
                        <a:t>Goal Statement</a:t>
                      </a:r>
                      <a:endParaRPr lang="en-US" sz="110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1" marR="6858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C92C8"/>
                    </a:solidFill>
                  </a:tcPr>
                </a:tc>
                <a:extLst>
                  <a:ext uri="{0D108BD9-81ED-4DB2-BD59-A6C34878D82A}">
                    <a16:rowId xmlns:a16="http://schemas.microsoft.com/office/drawing/2014/main" val="40438514"/>
                  </a:ext>
                </a:extLst>
              </a:tr>
              <a:tr h="915829">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78242182"/>
                  </a:ext>
                </a:extLst>
              </a:tr>
            </a:tbl>
          </a:graphicData>
        </a:graphic>
      </p:graphicFrame>
      <p:graphicFrame>
        <p:nvGraphicFramePr>
          <p:cNvPr id="8" name="Table 7">
            <a:extLst>
              <a:ext uri="{FF2B5EF4-FFF2-40B4-BE49-F238E27FC236}">
                <a16:creationId xmlns:a16="http://schemas.microsoft.com/office/drawing/2014/main" id="{C83CFA1B-C945-C3D0-C25A-A4B6DC182215}"/>
              </a:ext>
            </a:extLst>
          </p:cNvPr>
          <p:cNvGraphicFramePr>
            <a:graphicFrameLocks noGrp="1"/>
          </p:cNvGraphicFramePr>
          <p:nvPr>
            <p:extLst>
              <p:ext uri="{D42A27DB-BD31-4B8C-83A1-F6EECF244321}">
                <p14:modId xmlns:p14="http://schemas.microsoft.com/office/powerpoint/2010/main" val="1477593800"/>
              </p:ext>
            </p:extLst>
          </p:nvPr>
        </p:nvGraphicFramePr>
        <p:xfrm>
          <a:off x="476249" y="3609977"/>
          <a:ext cx="5457826" cy="2676525"/>
        </p:xfrm>
        <a:graphic>
          <a:graphicData uri="http://schemas.openxmlformats.org/drawingml/2006/table">
            <a:tbl>
              <a:tblPr firstRow="1" firstCol="1" bandRow="1"/>
              <a:tblGrid>
                <a:gridCol w="1343026">
                  <a:extLst>
                    <a:ext uri="{9D8B030D-6E8A-4147-A177-3AD203B41FA5}">
                      <a16:colId xmlns:a16="http://schemas.microsoft.com/office/drawing/2014/main" val="506917477"/>
                    </a:ext>
                  </a:extLst>
                </a:gridCol>
                <a:gridCol w="4114800">
                  <a:extLst>
                    <a:ext uri="{9D8B030D-6E8A-4147-A177-3AD203B41FA5}">
                      <a16:colId xmlns:a16="http://schemas.microsoft.com/office/drawing/2014/main" val="32713809"/>
                    </a:ext>
                  </a:extLst>
                </a:gridCol>
              </a:tblGrid>
              <a:tr h="249275">
                <a:tc gridSpan="2">
                  <a:txBody>
                    <a:bodyPr/>
                    <a:lstStyle/>
                    <a:p>
                      <a:pPr marL="0" marR="0" algn="ctr">
                        <a:lnSpc>
                          <a:spcPct val="107000"/>
                        </a:lnSpc>
                        <a:spcBef>
                          <a:spcPts val="0"/>
                        </a:spcBef>
                        <a:spcAft>
                          <a:spcPts val="0"/>
                        </a:spcAft>
                      </a:pPr>
                      <a:r>
                        <a:rPr lang="en-US" sz="1200" b="1" dirty="0">
                          <a:solidFill>
                            <a:schemeClr val="tx1"/>
                          </a:solidFill>
                          <a:effectLst/>
                          <a:latin typeface="Century Gothic" panose="020B0502020202020204" pitchFamily="34" charset="0"/>
                          <a:ea typeface="Calibri" panose="020F0502020204030204" pitchFamily="34" charset="0"/>
                          <a:cs typeface="Calibri" panose="020F0502020204030204" pitchFamily="34" charset="0"/>
                        </a:rPr>
                        <a:t>Scope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1" marR="6858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C92C8"/>
                    </a:solidFill>
                  </a:tcPr>
                </a:tc>
                <a:tc hMerge="1">
                  <a:txBody>
                    <a:bodyPr/>
                    <a:lstStyle/>
                    <a:p>
                      <a:endParaRPr lang="en-US"/>
                    </a:p>
                  </a:txBody>
                  <a:tcPr/>
                </a:tc>
                <a:extLst>
                  <a:ext uri="{0D108BD9-81ED-4DB2-BD59-A6C34878D82A}">
                    <a16:rowId xmlns:a16="http://schemas.microsoft.com/office/drawing/2014/main" val="40438514"/>
                  </a:ext>
                </a:extLst>
              </a:tr>
              <a:tr h="606812">
                <a:tc>
                  <a:txBody>
                    <a:bodyPr/>
                    <a:lstStyle/>
                    <a:p>
                      <a:pPr marL="0" marR="0" indent="0">
                        <a:lnSpc>
                          <a:spcPct val="107000"/>
                        </a:lnSpc>
                        <a:spcBef>
                          <a:spcPts val="0"/>
                        </a:spcBef>
                        <a:spcAft>
                          <a:spcPts val="0"/>
                        </a:spcAft>
                        <a:buFont typeface="Arial" panose="020B0604020202020204" pitchFamily="34" charset="0"/>
                        <a:buNone/>
                      </a:pPr>
                      <a:r>
                        <a:rPr lang="en-US" sz="11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1</a:t>
                      </a:r>
                      <a:r>
                        <a:rPr lang="en-US" sz="1100" b="1" baseline="3000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st</a:t>
                      </a:r>
                      <a:r>
                        <a:rPr lang="en-US" sz="1100" b="1" dirty="0">
                          <a:effectLst/>
                          <a:latin typeface="Century Gothic" panose="020B0502020202020204" pitchFamily="34" charset="0"/>
                          <a:ea typeface="Calibri" panose="020F0502020204030204" pitchFamily="34" charset="0"/>
                          <a:cs typeface="Times New Roman" panose="02020603050405020304" pitchFamily="18" charset="0"/>
                        </a:rPr>
                        <a:t> Process Step</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78242182"/>
                  </a:ext>
                </a:extLst>
              </a:tr>
              <a:tr h="606813">
                <a:tc>
                  <a:txBody>
                    <a:bodyPr/>
                    <a:lstStyle/>
                    <a:p>
                      <a:pPr marL="0" marR="0" lvl="0" indent="0">
                        <a:lnSpc>
                          <a:spcPct val="107000"/>
                        </a:lnSpc>
                        <a:spcBef>
                          <a:spcPts val="0"/>
                        </a:spcBef>
                        <a:spcAft>
                          <a:spcPts val="0"/>
                        </a:spcAft>
                        <a:buFont typeface="Arial" panose="020B0604020202020204" pitchFamily="34" charset="0"/>
                        <a:buNone/>
                      </a:pPr>
                      <a:r>
                        <a:rPr lang="en-US" sz="1100" b="1" dirty="0">
                          <a:effectLst/>
                          <a:latin typeface="Century Gothic" panose="020B0502020202020204" pitchFamily="34" charset="0"/>
                          <a:ea typeface="Calibri" panose="020F0502020204030204" pitchFamily="34" charset="0"/>
                          <a:cs typeface="Times New Roman" panose="02020603050405020304" pitchFamily="18" charset="0"/>
                        </a:rPr>
                        <a:t>Last Process Step</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06455147"/>
                  </a:ext>
                </a:extLst>
              </a:tr>
              <a:tr h="606813">
                <a:tc>
                  <a:txBody>
                    <a:bodyPr/>
                    <a:lstStyle/>
                    <a:p>
                      <a:pPr marL="0" marR="0" indent="0">
                        <a:lnSpc>
                          <a:spcPct val="107000"/>
                        </a:lnSpc>
                        <a:spcBef>
                          <a:spcPts val="0"/>
                        </a:spcBef>
                        <a:spcAft>
                          <a:spcPts val="0"/>
                        </a:spcAft>
                        <a:buFont typeface="Arial" panose="020B0604020202020204" pitchFamily="34" charset="0"/>
                        <a:buNone/>
                      </a:pPr>
                      <a:r>
                        <a:rPr lang="en-US" sz="1100" b="1" dirty="0">
                          <a:effectLst/>
                          <a:latin typeface="Century Gothic" panose="020B0502020202020204" pitchFamily="34" charset="0"/>
                          <a:ea typeface="Calibri" panose="020F0502020204030204" pitchFamily="34" charset="0"/>
                          <a:cs typeface="Times New Roman" panose="02020603050405020304" pitchFamily="18" charset="0"/>
                        </a:rPr>
                        <a:t>In Scope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37213819"/>
                  </a:ext>
                </a:extLst>
              </a:tr>
              <a:tr h="606812">
                <a:tc>
                  <a:txBody>
                    <a:bodyPr/>
                    <a:lstStyle/>
                    <a:p>
                      <a:pPr marL="0" marR="0" indent="0">
                        <a:lnSpc>
                          <a:spcPct val="107000"/>
                        </a:lnSpc>
                        <a:spcBef>
                          <a:spcPts val="0"/>
                        </a:spcBef>
                        <a:spcAft>
                          <a:spcPts val="0"/>
                        </a:spcAft>
                        <a:buFont typeface="Arial" panose="020B0604020202020204" pitchFamily="34" charset="0"/>
                        <a:buNone/>
                      </a:pPr>
                      <a:r>
                        <a:rPr lang="en-US" sz="1100" b="1" dirty="0">
                          <a:effectLst/>
                          <a:latin typeface="Century Gothic" panose="020B0502020202020204" pitchFamily="34" charset="0"/>
                          <a:ea typeface="Calibri" panose="020F0502020204030204" pitchFamily="34" charset="0"/>
                          <a:cs typeface="Times New Roman" panose="02020603050405020304" pitchFamily="18" charset="0"/>
                        </a:rPr>
                        <a:t>Out of Scope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09813566"/>
                  </a:ext>
                </a:extLst>
              </a:tr>
            </a:tbl>
          </a:graphicData>
        </a:graphic>
      </p:graphicFrame>
      <p:graphicFrame>
        <p:nvGraphicFramePr>
          <p:cNvPr id="11" name="Table 10">
            <a:extLst>
              <a:ext uri="{FF2B5EF4-FFF2-40B4-BE49-F238E27FC236}">
                <a16:creationId xmlns:a16="http://schemas.microsoft.com/office/drawing/2014/main" id="{8C926E7F-50E5-C98A-122F-838C39055480}"/>
              </a:ext>
            </a:extLst>
          </p:cNvPr>
          <p:cNvGraphicFramePr>
            <a:graphicFrameLocks noGrp="1"/>
          </p:cNvGraphicFramePr>
          <p:nvPr>
            <p:extLst>
              <p:ext uri="{D42A27DB-BD31-4B8C-83A1-F6EECF244321}">
                <p14:modId xmlns:p14="http://schemas.microsoft.com/office/powerpoint/2010/main" val="3533232981"/>
              </p:ext>
            </p:extLst>
          </p:nvPr>
        </p:nvGraphicFramePr>
        <p:xfrm>
          <a:off x="6276974" y="1047750"/>
          <a:ext cx="5457827" cy="2424113"/>
        </p:xfrm>
        <a:graphic>
          <a:graphicData uri="http://schemas.openxmlformats.org/drawingml/2006/table">
            <a:tbl>
              <a:tblPr firstRow="1" firstCol="1" bandRow="1"/>
              <a:tblGrid>
                <a:gridCol w="1009651">
                  <a:extLst>
                    <a:ext uri="{9D8B030D-6E8A-4147-A177-3AD203B41FA5}">
                      <a16:colId xmlns:a16="http://schemas.microsoft.com/office/drawing/2014/main" val="506917477"/>
                    </a:ext>
                  </a:extLst>
                </a:gridCol>
                <a:gridCol w="2224088">
                  <a:extLst>
                    <a:ext uri="{9D8B030D-6E8A-4147-A177-3AD203B41FA5}">
                      <a16:colId xmlns:a16="http://schemas.microsoft.com/office/drawing/2014/main" val="32713809"/>
                    </a:ext>
                  </a:extLst>
                </a:gridCol>
                <a:gridCol w="2224088">
                  <a:extLst>
                    <a:ext uri="{9D8B030D-6E8A-4147-A177-3AD203B41FA5}">
                      <a16:colId xmlns:a16="http://schemas.microsoft.com/office/drawing/2014/main" val="2405124328"/>
                    </a:ext>
                  </a:extLst>
                </a:gridCol>
              </a:tblGrid>
              <a:tr h="258430">
                <a:tc gridSpan="3">
                  <a:txBody>
                    <a:bodyPr/>
                    <a:lstStyle/>
                    <a:p>
                      <a:pPr marL="0" marR="0" algn="ctr">
                        <a:lnSpc>
                          <a:spcPct val="107000"/>
                        </a:lnSpc>
                        <a:spcBef>
                          <a:spcPts val="0"/>
                        </a:spcBef>
                        <a:spcAft>
                          <a:spcPts val="0"/>
                        </a:spcAft>
                      </a:pPr>
                      <a:r>
                        <a:rPr lang="en-US" sz="1200" b="1" dirty="0">
                          <a:solidFill>
                            <a:schemeClr val="tx1"/>
                          </a:solidFill>
                          <a:effectLst/>
                          <a:latin typeface="Century Gothic" panose="020B0502020202020204" pitchFamily="34" charset="0"/>
                          <a:ea typeface="Calibri" panose="020F0502020204030204" pitchFamily="34" charset="0"/>
                          <a:cs typeface="Calibri" panose="020F0502020204030204" pitchFamily="34" charset="0"/>
                        </a:rPr>
                        <a:t>Timeline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1" marR="6858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C92C8"/>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438514"/>
                  </a:ext>
                </a:extLst>
              </a:tr>
              <a:tr h="360453">
                <a:tc>
                  <a:txBody>
                    <a:bodyPr/>
                    <a:lstStyle/>
                    <a:p>
                      <a:pPr marL="0" marR="0" indent="0" algn="ctr">
                        <a:lnSpc>
                          <a:spcPct val="107000"/>
                        </a:lnSpc>
                        <a:spcBef>
                          <a:spcPts val="0"/>
                        </a:spcBef>
                        <a:spcAft>
                          <a:spcPts val="0"/>
                        </a:spcAft>
                        <a:buFont typeface="Arial" panose="020B0604020202020204" pitchFamily="34" charset="0"/>
                        <a:buNone/>
                      </a:pPr>
                      <a:r>
                        <a:rPr lang="en-US" sz="11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Phase</a:t>
                      </a:r>
                      <a:endParaRPr lang="en-US"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100" b="1" dirty="0">
                          <a:effectLst/>
                          <a:latin typeface="Century Gothic" panose="020B0502020202020204" pitchFamily="34" charset="0"/>
                          <a:ea typeface="Calibri" panose="020F0502020204030204" pitchFamily="34" charset="0"/>
                          <a:cs typeface="Times New Roman" panose="02020603050405020304" pitchFamily="18" charset="0"/>
                        </a:rPr>
                        <a:t>Planned Completion Date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100" b="1" dirty="0">
                          <a:effectLst/>
                          <a:latin typeface="Century Gothic" panose="020B0502020202020204" pitchFamily="34" charset="0"/>
                          <a:ea typeface="Calibri" panose="020F0502020204030204" pitchFamily="34" charset="0"/>
                          <a:cs typeface="Times New Roman" panose="02020603050405020304" pitchFamily="18" charset="0"/>
                        </a:rPr>
                        <a:t>Actual Completion Date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78242182"/>
                  </a:ext>
                </a:extLst>
              </a:tr>
              <a:tr h="361046">
                <a:tc>
                  <a:txBody>
                    <a:bodyPr/>
                    <a:lstStyle/>
                    <a:p>
                      <a:pPr marL="0" marR="0" lvl="0" indent="0">
                        <a:lnSpc>
                          <a:spcPct val="107000"/>
                        </a:lnSpc>
                        <a:spcBef>
                          <a:spcPts val="0"/>
                        </a:spcBef>
                        <a:spcAft>
                          <a:spcPts val="0"/>
                        </a:spcAft>
                        <a:buFont typeface="Arial" panose="020B0604020202020204" pitchFamily="34" charset="0"/>
                        <a:buNone/>
                      </a:pPr>
                      <a:r>
                        <a:rPr lang="en-US" sz="1100" b="0" dirty="0">
                          <a:effectLst/>
                          <a:latin typeface="Century Gothic" panose="020B0502020202020204" pitchFamily="34" charset="0"/>
                          <a:ea typeface="Calibri" panose="020F0502020204030204" pitchFamily="34" charset="0"/>
                          <a:cs typeface="Times New Roman" panose="02020603050405020304" pitchFamily="18" charset="0"/>
                        </a:rPr>
                        <a:t>Define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06455147"/>
                  </a:ext>
                </a:extLst>
              </a:tr>
              <a:tr h="361046">
                <a:tc>
                  <a:txBody>
                    <a:bodyPr/>
                    <a:lstStyle/>
                    <a:p>
                      <a:pPr marL="0" marR="0" indent="0">
                        <a:lnSpc>
                          <a:spcPct val="107000"/>
                        </a:lnSpc>
                        <a:spcBef>
                          <a:spcPts val="0"/>
                        </a:spcBef>
                        <a:spcAft>
                          <a:spcPts val="0"/>
                        </a:spcAft>
                        <a:buFont typeface="Arial" panose="020B0604020202020204" pitchFamily="34" charset="0"/>
                        <a:buNone/>
                      </a:pPr>
                      <a:r>
                        <a:rPr lang="en-US" sz="1100" b="0" dirty="0">
                          <a:effectLst/>
                          <a:latin typeface="Century Gothic" panose="020B0502020202020204" pitchFamily="34" charset="0"/>
                          <a:ea typeface="Calibri" panose="020F0502020204030204" pitchFamily="34" charset="0"/>
                          <a:cs typeface="Times New Roman" panose="02020603050405020304" pitchFamily="18" charset="0"/>
                        </a:rPr>
                        <a:t>Measure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37213819"/>
                  </a:ext>
                </a:extLst>
              </a:tr>
              <a:tr h="361046">
                <a:tc>
                  <a:txBody>
                    <a:bodyPr/>
                    <a:lstStyle/>
                    <a:p>
                      <a:pPr marL="0" marR="0" indent="0">
                        <a:lnSpc>
                          <a:spcPct val="107000"/>
                        </a:lnSpc>
                        <a:spcBef>
                          <a:spcPts val="0"/>
                        </a:spcBef>
                        <a:spcAft>
                          <a:spcPts val="0"/>
                        </a:spcAft>
                        <a:buFont typeface="Arial" panose="020B0604020202020204" pitchFamily="34" charset="0"/>
                        <a:buNone/>
                      </a:pPr>
                      <a:r>
                        <a:rPr lang="en-US" sz="1100" b="0" dirty="0">
                          <a:effectLst/>
                          <a:latin typeface="Century Gothic" panose="020B0502020202020204" pitchFamily="34" charset="0"/>
                          <a:ea typeface="Calibri" panose="020F0502020204030204" pitchFamily="34" charset="0"/>
                          <a:cs typeface="Times New Roman" panose="02020603050405020304" pitchFamily="18" charset="0"/>
                        </a:rPr>
                        <a:t>Analyze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09813566"/>
                  </a:ext>
                </a:extLst>
              </a:tr>
              <a:tr h="361046">
                <a:tc>
                  <a:txBody>
                    <a:bodyPr/>
                    <a:lstStyle/>
                    <a:p>
                      <a:pPr marL="0" marR="0" indent="0">
                        <a:lnSpc>
                          <a:spcPct val="107000"/>
                        </a:lnSpc>
                        <a:spcBef>
                          <a:spcPts val="0"/>
                        </a:spcBef>
                        <a:spcAft>
                          <a:spcPts val="0"/>
                        </a:spcAft>
                        <a:buFont typeface="Arial" panose="020B0604020202020204" pitchFamily="34" charset="0"/>
                        <a:buNone/>
                      </a:pPr>
                      <a:r>
                        <a:rPr lang="en-US" sz="1100" b="0" dirty="0">
                          <a:effectLst/>
                          <a:latin typeface="Century Gothic" panose="020B0502020202020204" pitchFamily="34" charset="0"/>
                          <a:ea typeface="Calibri" panose="020F0502020204030204" pitchFamily="34" charset="0"/>
                          <a:cs typeface="Times New Roman" panose="02020603050405020304" pitchFamily="18" charset="0"/>
                        </a:rPr>
                        <a:t>Improve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62029694"/>
                  </a:ext>
                </a:extLst>
              </a:tr>
              <a:tr h="361046">
                <a:tc>
                  <a:txBody>
                    <a:bodyPr/>
                    <a:lstStyle/>
                    <a:p>
                      <a:pPr marL="0" marR="0" indent="0">
                        <a:lnSpc>
                          <a:spcPct val="107000"/>
                        </a:lnSpc>
                        <a:spcBef>
                          <a:spcPts val="0"/>
                        </a:spcBef>
                        <a:spcAft>
                          <a:spcPts val="0"/>
                        </a:spcAft>
                        <a:buFont typeface="Arial" panose="020B0604020202020204" pitchFamily="34" charset="0"/>
                        <a:buNone/>
                      </a:pPr>
                      <a:r>
                        <a:rPr lang="en-US" sz="1100" b="0" dirty="0">
                          <a:effectLst/>
                          <a:latin typeface="Century Gothic" panose="020B0502020202020204" pitchFamily="34" charset="0"/>
                          <a:ea typeface="Calibri" panose="020F0502020204030204" pitchFamily="34" charset="0"/>
                          <a:cs typeface="Times New Roman" panose="02020603050405020304" pitchFamily="18" charset="0"/>
                        </a:rPr>
                        <a:t>Control</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89199185"/>
                  </a:ext>
                </a:extLst>
              </a:tr>
            </a:tbl>
          </a:graphicData>
        </a:graphic>
      </p:graphicFrame>
      <p:graphicFrame>
        <p:nvGraphicFramePr>
          <p:cNvPr id="12" name="Table 11">
            <a:extLst>
              <a:ext uri="{FF2B5EF4-FFF2-40B4-BE49-F238E27FC236}">
                <a16:creationId xmlns:a16="http://schemas.microsoft.com/office/drawing/2014/main" id="{0FC3B96E-2C23-BAD6-8266-BAD22DC6923D}"/>
              </a:ext>
            </a:extLst>
          </p:cNvPr>
          <p:cNvGraphicFramePr>
            <a:graphicFrameLocks noGrp="1"/>
          </p:cNvGraphicFramePr>
          <p:nvPr>
            <p:extLst>
              <p:ext uri="{D42A27DB-BD31-4B8C-83A1-F6EECF244321}">
                <p14:modId xmlns:p14="http://schemas.microsoft.com/office/powerpoint/2010/main" val="295040556"/>
              </p:ext>
            </p:extLst>
          </p:nvPr>
        </p:nvGraphicFramePr>
        <p:xfrm>
          <a:off x="6276975" y="3609977"/>
          <a:ext cx="5457826" cy="2676525"/>
        </p:xfrm>
        <a:graphic>
          <a:graphicData uri="http://schemas.openxmlformats.org/drawingml/2006/table">
            <a:tbl>
              <a:tblPr firstRow="1" firstCol="1" bandRow="1"/>
              <a:tblGrid>
                <a:gridCol w="1485900">
                  <a:extLst>
                    <a:ext uri="{9D8B030D-6E8A-4147-A177-3AD203B41FA5}">
                      <a16:colId xmlns:a16="http://schemas.microsoft.com/office/drawing/2014/main" val="506917477"/>
                    </a:ext>
                  </a:extLst>
                </a:gridCol>
                <a:gridCol w="1485900">
                  <a:extLst>
                    <a:ext uri="{9D8B030D-6E8A-4147-A177-3AD203B41FA5}">
                      <a16:colId xmlns:a16="http://schemas.microsoft.com/office/drawing/2014/main" val="32713809"/>
                    </a:ext>
                  </a:extLst>
                </a:gridCol>
                <a:gridCol w="1485900">
                  <a:extLst>
                    <a:ext uri="{9D8B030D-6E8A-4147-A177-3AD203B41FA5}">
                      <a16:colId xmlns:a16="http://schemas.microsoft.com/office/drawing/2014/main" val="2549715731"/>
                    </a:ext>
                  </a:extLst>
                </a:gridCol>
                <a:gridCol w="1000126">
                  <a:extLst>
                    <a:ext uri="{9D8B030D-6E8A-4147-A177-3AD203B41FA5}">
                      <a16:colId xmlns:a16="http://schemas.microsoft.com/office/drawing/2014/main" val="2405124328"/>
                    </a:ext>
                  </a:extLst>
                </a:gridCol>
              </a:tblGrid>
              <a:tr h="244845">
                <a:tc gridSpan="4">
                  <a:txBody>
                    <a:bodyPr/>
                    <a:lstStyle/>
                    <a:p>
                      <a:pPr marL="0" marR="0" algn="ctr">
                        <a:lnSpc>
                          <a:spcPct val="107000"/>
                        </a:lnSpc>
                        <a:spcBef>
                          <a:spcPts val="0"/>
                        </a:spcBef>
                        <a:spcAft>
                          <a:spcPts val="0"/>
                        </a:spcAft>
                      </a:pPr>
                      <a:r>
                        <a:rPr lang="en-US" sz="1200" b="1" dirty="0">
                          <a:solidFill>
                            <a:schemeClr val="tx1"/>
                          </a:solidFill>
                          <a:effectLst/>
                          <a:latin typeface="Century Gothic" panose="020B0502020202020204" pitchFamily="34" charset="0"/>
                          <a:ea typeface="Calibri" panose="020F0502020204030204" pitchFamily="34" charset="0"/>
                          <a:cs typeface="Calibri" panose="020F0502020204030204" pitchFamily="34" charset="0"/>
                        </a:rPr>
                        <a:t>Timeline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1" marR="6858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9C92C8"/>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438514"/>
                  </a:ext>
                </a:extLst>
              </a:tr>
              <a:tr h="405280">
                <a:tc>
                  <a:txBody>
                    <a:bodyPr/>
                    <a:lstStyle/>
                    <a:p>
                      <a:pPr marL="0" marR="0" indent="0" algn="ctr">
                        <a:lnSpc>
                          <a:spcPct val="107000"/>
                        </a:lnSpc>
                        <a:spcBef>
                          <a:spcPts val="0"/>
                        </a:spcBef>
                        <a:spcAft>
                          <a:spcPts val="0"/>
                        </a:spcAft>
                        <a:buFont typeface="Arial" panose="020B0604020202020204" pitchFamily="34" charset="0"/>
                        <a:buNone/>
                      </a:pPr>
                      <a:r>
                        <a:rPr lang="en-US" sz="11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Position</a:t>
                      </a:r>
                      <a:endParaRPr lang="en-US" sz="11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100" b="1" dirty="0">
                          <a:effectLst/>
                          <a:latin typeface="Century Gothic" panose="020B0502020202020204" pitchFamily="34" charset="0"/>
                          <a:ea typeface="Calibri" panose="020F0502020204030204" pitchFamily="34" charset="0"/>
                          <a:cs typeface="Times New Roman" panose="02020603050405020304" pitchFamily="18" charset="0"/>
                        </a:rPr>
                        <a:t>Person</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100" b="1" dirty="0">
                          <a:effectLst/>
                          <a:latin typeface="Century Gothic" panose="020B0502020202020204" pitchFamily="34" charset="0"/>
                          <a:ea typeface="Calibri" panose="020F0502020204030204" pitchFamily="34" charset="0"/>
                          <a:cs typeface="Times New Roman" panose="02020603050405020304" pitchFamily="18" charset="0"/>
                        </a:rPr>
                        <a:t>Title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100" b="1" dirty="0">
                          <a:effectLst/>
                          <a:latin typeface="Century Gothic" panose="020B0502020202020204" pitchFamily="34" charset="0"/>
                          <a:ea typeface="Calibri" panose="020F0502020204030204" pitchFamily="34" charset="0"/>
                          <a:cs typeface="Times New Roman" panose="02020603050405020304" pitchFamily="18" charset="0"/>
                        </a:rPr>
                        <a:t> % of Time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78242182"/>
                  </a:ext>
                </a:extLst>
              </a:tr>
              <a:tr h="405280">
                <a:tc>
                  <a:txBody>
                    <a:bodyPr/>
                    <a:lstStyle/>
                    <a:p>
                      <a:pPr marL="0" marR="0" lvl="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06455147"/>
                  </a:ext>
                </a:extLst>
              </a:tr>
              <a:tr h="405280">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37213819"/>
                  </a:ext>
                </a:extLst>
              </a:tr>
              <a:tr h="405280">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09813566"/>
                  </a:ext>
                </a:extLst>
              </a:tr>
              <a:tr h="405280">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62029694"/>
                  </a:ext>
                </a:extLst>
              </a:tr>
              <a:tr h="405280">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89199185"/>
                  </a:ext>
                </a:extLst>
              </a:tr>
            </a:tbl>
          </a:graphicData>
        </a:graphic>
      </p:graphicFrame>
    </p:spTree>
    <p:extLst>
      <p:ext uri="{BB962C8B-B14F-4D97-AF65-F5344CB8AC3E}">
        <p14:creationId xmlns:p14="http://schemas.microsoft.com/office/powerpoint/2010/main" val="3295549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BCF3B-299D-8C70-5F94-AD2230E1D5FB}"/>
              </a:ext>
            </a:extLst>
          </p:cNvPr>
          <p:cNvSpPr>
            <a:spLocks noGrp="1"/>
          </p:cNvSpPr>
          <p:nvPr>
            <p:ph type="title"/>
          </p:nvPr>
        </p:nvSpPr>
        <p:spPr>
          <a:xfrm>
            <a:off x="2139552" y="0"/>
            <a:ext cx="7912896" cy="990600"/>
          </a:xfrm>
        </p:spPr>
        <p:txBody>
          <a:bodyPr>
            <a:normAutofit/>
          </a:bodyPr>
          <a:lstStyle/>
          <a:p>
            <a:pPr algn="ctr"/>
            <a:r>
              <a:rPr lang="en-US" sz="4000" b="1" dirty="0">
                <a:latin typeface="Century Gothic" panose="020B0502020202020204" pitchFamily="34" charset="0"/>
              </a:rPr>
              <a:t>Voice of the Customer (VOC)</a:t>
            </a:r>
          </a:p>
        </p:txBody>
      </p:sp>
      <p:graphicFrame>
        <p:nvGraphicFramePr>
          <p:cNvPr id="11" name="Table 10">
            <a:extLst>
              <a:ext uri="{FF2B5EF4-FFF2-40B4-BE49-F238E27FC236}">
                <a16:creationId xmlns:a16="http://schemas.microsoft.com/office/drawing/2014/main" id="{8C926E7F-50E5-C98A-122F-838C39055480}"/>
              </a:ext>
            </a:extLst>
          </p:cNvPr>
          <p:cNvGraphicFramePr>
            <a:graphicFrameLocks noGrp="1"/>
          </p:cNvGraphicFramePr>
          <p:nvPr>
            <p:extLst>
              <p:ext uri="{D42A27DB-BD31-4B8C-83A1-F6EECF244321}">
                <p14:modId xmlns:p14="http://schemas.microsoft.com/office/powerpoint/2010/main" val="1642740746"/>
              </p:ext>
            </p:extLst>
          </p:nvPr>
        </p:nvGraphicFramePr>
        <p:xfrm>
          <a:off x="647700" y="1047750"/>
          <a:ext cx="10896600" cy="4966188"/>
        </p:xfrm>
        <a:graphic>
          <a:graphicData uri="http://schemas.openxmlformats.org/drawingml/2006/table">
            <a:tbl>
              <a:tblPr firstRow="1" firstCol="1" bandRow="1"/>
              <a:tblGrid>
                <a:gridCol w="3632200">
                  <a:extLst>
                    <a:ext uri="{9D8B030D-6E8A-4147-A177-3AD203B41FA5}">
                      <a16:colId xmlns:a16="http://schemas.microsoft.com/office/drawing/2014/main" val="506917477"/>
                    </a:ext>
                  </a:extLst>
                </a:gridCol>
                <a:gridCol w="3632200">
                  <a:extLst>
                    <a:ext uri="{9D8B030D-6E8A-4147-A177-3AD203B41FA5}">
                      <a16:colId xmlns:a16="http://schemas.microsoft.com/office/drawing/2014/main" val="32713809"/>
                    </a:ext>
                  </a:extLst>
                </a:gridCol>
                <a:gridCol w="3632200">
                  <a:extLst>
                    <a:ext uri="{9D8B030D-6E8A-4147-A177-3AD203B41FA5}">
                      <a16:colId xmlns:a16="http://schemas.microsoft.com/office/drawing/2014/main" val="2405124328"/>
                    </a:ext>
                  </a:extLst>
                </a:gridCol>
              </a:tblGrid>
              <a:tr h="352425">
                <a:tc>
                  <a:txBody>
                    <a:bodyPr/>
                    <a:lstStyle/>
                    <a:p>
                      <a:pPr marL="0" marR="0" indent="0" algn="ctr">
                        <a:lnSpc>
                          <a:spcPct val="107000"/>
                        </a:lnSpc>
                        <a:spcBef>
                          <a:spcPts val="0"/>
                        </a:spcBef>
                        <a:spcAft>
                          <a:spcPts val="0"/>
                        </a:spcAft>
                        <a:buFont typeface="Arial" panose="020B0604020202020204" pitchFamily="34" charset="0"/>
                        <a:buNone/>
                      </a:pPr>
                      <a:r>
                        <a:rPr lang="en-US" sz="1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Customer Requirements</a:t>
                      </a:r>
                      <a:endParaRPr lang="en-US" sz="14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6">
                        <a:lumMod val="60000"/>
                        <a:lumOff val="40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Survey / Interview Data</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6">
                        <a:lumMod val="60000"/>
                        <a:lumOff val="40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Voice of the Customer Analysis</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978242182"/>
                  </a:ext>
                </a:extLst>
              </a:tr>
              <a:tr h="457325">
                <a:tc>
                  <a:txBody>
                    <a:bodyPr/>
                    <a:lstStyle/>
                    <a:p>
                      <a:pPr marL="0" marR="0" lvl="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06455147"/>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37213819"/>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48753273"/>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40372832"/>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05993485"/>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77880546"/>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73497"/>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09813566"/>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62029694"/>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89199185"/>
                  </a:ext>
                </a:extLst>
              </a:tr>
            </a:tbl>
          </a:graphicData>
        </a:graphic>
      </p:graphicFrame>
    </p:spTree>
    <p:extLst>
      <p:ext uri="{BB962C8B-B14F-4D97-AF65-F5344CB8AC3E}">
        <p14:creationId xmlns:p14="http://schemas.microsoft.com/office/powerpoint/2010/main" val="2704616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a:extLst>
              <a:ext uri="{FF2B5EF4-FFF2-40B4-BE49-F238E27FC236}">
                <a16:creationId xmlns:a16="http://schemas.microsoft.com/office/drawing/2014/main" id="{7C4534D1-4938-F53A-ED02-6FCAF95B484C}"/>
              </a:ext>
            </a:extLst>
          </p:cNvPr>
          <p:cNvGraphicFramePr>
            <a:graphicFrameLocks noGrp="1"/>
          </p:cNvGraphicFramePr>
          <p:nvPr>
            <p:extLst>
              <p:ext uri="{D42A27DB-BD31-4B8C-83A1-F6EECF244321}">
                <p14:modId xmlns:p14="http://schemas.microsoft.com/office/powerpoint/2010/main" val="1076953495"/>
              </p:ext>
            </p:extLst>
          </p:nvPr>
        </p:nvGraphicFramePr>
        <p:xfrm>
          <a:off x="1254647" y="933245"/>
          <a:ext cx="9664868" cy="424952"/>
        </p:xfrm>
        <a:graphic>
          <a:graphicData uri="http://schemas.openxmlformats.org/drawingml/2006/table">
            <a:tbl>
              <a:tblPr>
                <a:tableStyleId>{5C22544A-7EE6-4342-B048-85BDC9FD1C3A}</a:tableStyleId>
              </a:tblPr>
              <a:tblGrid>
                <a:gridCol w="9664868">
                  <a:extLst>
                    <a:ext uri="{9D8B030D-6E8A-4147-A177-3AD203B41FA5}">
                      <a16:colId xmlns:a16="http://schemas.microsoft.com/office/drawing/2014/main" val="1975801559"/>
                    </a:ext>
                  </a:extLst>
                </a:gridCol>
              </a:tblGrid>
              <a:tr h="424952">
                <a:tc>
                  <a:txBody>
                    <a:bodyPr/>
                    <a:lstStyle/>
                    <a:p>
                      <a:pPr algn="l" fontAlgn="ctr"/>
                      <a:r>
                        <a:rPr lang="en-US" sz="1800" u="none" strike="noStrike" dirty="0">
                          <a:effectLst/>
                          <a:latin typeface="Century Gothic" panose="020B0502020202020204" pitchFamily="34" charset="0"/>
                        </a:rPr>
                        <a:t>Process Title</a:t>
                      </a:r>
                      <a:endParaRPr lang="en-US" sz="18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06890580"/>
                  </a:ext>
                </a:extLst>
              </a:tr>
            </a:tbl>
          </a:graphicData>
        </a:graphic>
      </p:graphicFrame>
      <p:graphicFrame>
        <p:nvGraphicFramePr>
          <p:cNvPr id="17" name="Table 16">
            <a:extLst>
              <a:ext uri="{FF2B5EF4-FFF2-40B4-BE49-F238E27FC236}">
                <a16:creationId xmlns:a16="http://schemas.microsoft.com/office/drawing/2014/main" id="{1C87DC5D-0D2E-B7B4-CEB2-4ECC999D84C8}"/>
              </a:ext>
            </a:extLst>
          </p:cNvPr>
          <p:cNvGraphicFramePr>
            <a:graphicFrameLocks noGrp="1"/>
          </p:cNvGraphicFramePr>
          <p:nvPr>
            <p:extLst>
              <p:ext uri="{D42A27DB-BD31-4B8C-83A1-F6EECF244321}">
                <p14:modId xmlns:p14="http://schemas.microsoft.com/office/powerpoint/2010/main" val="414178353"/>
              </p:ext>
            </p:extLst>
          </p:nvPr>
        </p:nvGraphicFramePr>
        <p:xfrm>
          <a:off x="1263569" y="1473202"/>
          <a:ext cx="9647025" cy="4924894"/>
        </p:xfrm>
        <a:graphic>
          <a:graphicData uri="http://schemas.openxmlformats.org/drawingml/2006/table">
            <a:tbl>
              <a:tblPr>
                <a:tableStyleId>{5C22544A-7EE6-4342-B048-85BDC9FD1C3A}</a:tableStyleId>
              </a:tblPr>
              <a:tblGrid>
                <a:gridCol w="1929405">
                  <a:extLst>
                    <a:ext uri="{9D8B030D-6E8A-4147-A177-3AD203B41FA5}">
                      <a16:colId xmlns:a16="http://schemas.microsoft.com/office/drawing/2014/main" val="2573400681"/>
                    </a:ext>
                  </a:extLst>
                </a:gridCol>
                <a:gridCol w="1929405">
                  <a:extLst>
                    <a:ext uri="{9D8B030D-6E8A-4147-A177-3AD203B41FA5}">
                      <a16:colId xmlns:a16="http://schemas.microsoft.com/office/drawing/2014/main" val="1497378630"/>
                    </a:ext>
                  </a:extLst>
                </a:gridCol>
                <a:gridCol w="1929405">
                  <a:extLst>
                    <a:ext uri="{9D8B030D-6E8A-4147-A177-3AD203B41FA5}">
                      <a16:colId xmlns:a16="http://schemas.microsoft.com/office/drawing/2014/main" val="493523356"/>
                    </a:ext>
                  </a:extLst>
                </a:gridCol>
                <a:gridCol w="1929405">
                  <a:extLst>
                    <a:ext uri="{9D8B030D-6E8A-4147-A177-3AD203B41FA5}">
                      <a16:colId xmlns:a16="http://schemas.microsoft.com/office/drawing/2014/main" val="1106842569"/>
                    </a:ext>
                  </a:extLst>
                </a:gridCol>
                <a:gridCol w="1929405">
                  <a:extLst>
                    <a:ext uri="{9D8B030D-6E8A-4147-A177-3AD203B41FA5}">
                      <a16:colId xmlns:a16="http://schemas.microsoft.com/office/drawing/2014/main" val="2962152006"/>
                    </a:ext>
                  </a:extLst>
                </a:gridCol>
              </a:tblGrid>
              <a:tr h="967504">
                <a:tc>
                  <a:txBody>
                    <a:bodyPr/>
                    <a:lstStyle/>
                    <a:p>
                      <a:pPr algn="ctr" fontAlgn="b"/>
                      <a:r>
                        <a:rPr lang="en-US" sz="6000" b="1" u="none" strike="noStrike" dirty="0">
                          <a:effectLst/>
                          <a:latin typeface="Century Gothic" panose="020B0502020202020204" pitchFamily="34" charset="0"/>
                        </a:rPr>
                        <a:t> S</a:t>
                      </a:r>
                      <a:endParaRPr lang="en-US" sz="6600" b="1"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AEAF6"/>
                    </a:solidFill>
                  </a:tcPr>
                </a:tc>
                <a:tc>
                  <a:txBody>
                    <a:bodyPr/>
                    <a:lstStyle/>
                    <a:p>
                      <a:pPr algn="ctr" fontAlgn="b"/>
                      <a:r>
                        <a:rPr lang="en-US" sz="6000" b="1" u="none" strike="noStrike" dirty="0">
                          <a:effectLst/>
                          <a:latin typeface="Century Gothic" panose="020B0502020202020204" pitchFamily="34" charset="0"/>
                        </a:rPr>
                        <a:t> I</a:t>
                      </a:r>
                      <a:endParaRPr lang="en-US" sz="6600" b="1"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7EC4CF"/>
                    </a:solidFill>
                  </a:tcPr>
                </a:tc>
                <a:tc>
                  <a:txBody>
                    <a:bodyPr/>
                    <a:lstStyle/>
                    <a:p>
                      <a:pPr algn="ctr" fontAlgn="b"/>
                      <a:r>
                        <a:rPr lang="en-US" sz="6000" b="1" u="none" strike="noStrike" dirty="0">
                          <a:effectLst/>
                          <a:latin typeface="Century Gothic" panose="020B0502020202020204" pitchFamily="34" charset="0"/>
                        </a:rPr>
                        <a:t>P</a:t>
                      </a:r>
                      <a:endParaRPr lang="en-US" sz="6600" b="1"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9CADCE"/>
                    </a:solidFill>
                  </a:tcPr>
                </a:tc>
                <a:tc>
                  <a:txBody>
                    <a:bodyPr/>
                    <a:lstStyle/>
                    <a:p>
                      <a:pPr algn="ctr" fontAlgn="b"/>
                      <a:r>
                        <a:rPr lang="en-US" sz="6000" b="1" u="none" strike="noStrike" dirty="0">
                          <a:effectLst/>
                          <a:latin typeface="Century Gothic" panose="020B0502020202020204" pitchFamily="34" charset="0"/>
                        </a:rPr>
                        <a:t>O</a:t>
                      </a:r>
                      <a:endParaRPr lang="en-US" sz="6600" b="1"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1CFE2"/>
                    </a:solidFill>
                  </a:tcPr>
                </a:tc>
                <a:tc>
                  <a:txBody>
                    <a:bodyPr/>
                    <a:lstStyle/>
                    <a:p>
                      <a:pPr algn="ctr" fontAlgn="b"/>
                      <a:r>
                        <a:rPr lang="en-US" sz="6000" b="1" u="none" strike="noStrike" dirty="0">
                          <a:effectLst/>
                          <a:latin typeface="Century Gothic" panose="020B0502020202020204" pitchFamily="34" charset="0"/>
                        </a:rPr>
                        <a:t>C</a:t>
                      </a:r>
                      <a:endParaRPr lang="en-US" sz="6600" b="1"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4AFB9"/>
                    </a:solidFill>
                  </a:tcPr>
                </a:tc>
                <a:extLst>
                  <a:ext uri="{0D108BD9-81ED-4DB2-BD59-A6C34878D82A}">
                    <a16:rowId xmlns:a16="http://schemas.microsoft.com/office/drawing/2014/main" val="596165000"/>
                  </a:ext>
                </a:extLst>
              </a:tr>
              <a:tr h="365760">
                <a:tc>
                  <a:txBody>
                    <a:bodyPr/>
                    <a:lstStyle/>
                    <a:p>
                      <a:pPr algn="ctr" fontAlgn="ctr"/>
                      <a:r>
                        <a:rPr lang="en-US" sz="2000" u="none" strike="noStrike" dirty="0">
                          <a:effectLst/>
                          <a:latin typeface="Century Gothic" panose="020B0502020202020204" pitchFamily="34" charset="0"/>
                        </a:rPr>
                        <a:t>SUPPLIERS</a:t>
                      </a: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DAEAF6"/>
                    </a:solidFill>
                  </a:tcPr>
                </a:tc>
                <a:tc>
                  <a:txBody>
                    <a:bodyPr/>
                    <a:lstStyle/>
                    <a:p>
                      <a:pPr algn="ctr" fontAlgn="ctr"/>
                      <a:r>
                        <a:rPr lang="en-US" sz="2000" u="none" strike="noStrike" dirty="0">
                          <a:effectLst/>
                          <a:latin typeface="Century Gothic" panose="020B0502020202020204" pitchFamily="34" charset="0"/>
                        </a:rPr>
                        <a:t>INPUT</a:t>
                      </a: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7EC4CF"/>
                    </a:solidFill>
                  </a:tcPr>
                </a:tc>
                <a:tc>
                  <a:txBody>
                    <a:bodyPr/>
                    <a:lstStyle/>
                    <a:p>
                      <a:pPr algn="ctr" fontAlgn="ctr"/>
                      <a:r>
                        <a:rPr lang="en-US" sz="2000" u="none" strike="noStrike" dirty="0">
                          <a:effectLst/>
                          <a:latin typeface="Century Gothic" panose="020B0502020202020204" pitchFamily="34" charset="0"/>
                        </a:rPr>
                        <a:t>PROCESS</a:t>
                      </a: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9CADCE"/>
                    </a:solidFill>
                  </a:tcPr>
                </a:tc>
                <a:tc>
                  <a:txBody>
                    <a:bodyPr/>
                    <a:lstStyle/>
                    <a:p>
                      <a:pPr algn="ctr" fontAlgn="ctr"/>
                      <a:r>
                        <a:rPr lang="en-US" sz="2000" u="none" strike="noStrike" dirty="0">
                          <a:effectLst/>
                          <a:latin typeface="Century Gothic" panose="020B0502020202020204" pitchFamily="34" charset="0"/>
                        </a:rPr>
                        <a:t>OUTPUT</a:t>
                      </a: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D1CFE2"/>
                    </a:solidFill>
                  </a:tcPr>
                </a:tc>
                <a:tc>
                  <a:txBody>
                    <a:bodyPr/>
                    <a:lstStyle/>
                    <a:p>
                      <a:pPr algn="ctr" fontAlgn="ctr"/>
                      <a:r>
                        <a:rPr lang="en-US" sz="2000" u="none" strike="noStrike" dirty="0">
                          <a:effectLst/>
                          <a:latin typeface="Century Gothic" panose="020B0502020202020204" pitchFamily="34" charset="0"/>
                        </a:rPr>
                        <a:t>CUSTOMER</a:t>
                      </a:r>
                      <a:endParaRPr lang="en-US" sz="20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mpd="sng">
                      <a:noFill/>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D4AFB9"/>
                    </a:solidFill>
                  </a:tcPr>
                </a:tc>
                <a:extLst>
                  <a:ext uri="{0D108BD9-81ED-4DB2-BD59-A6C34878D82A}">
                    <a16:rowId xmlns:a16="http://schemas.microsoft.com/office/drawing/2014/main" val="935210863"/>
                  </a:ext>
                </a:extLst>
              </a:tr>
              <a:tr h="515815">
                <a:tc>
                  <a:txBody>
                    <a:bodyPr/>
                    <a:lstStyle/>
                    <a:p>
                      <a:pPr algn="ctr" fontAlgn="ctr"/>
                      <a:r>
                        <a:rPr lang="en-US" sz="1100" u="none" strike="noStrike" dirty="0">
                          <a:effectLst/>
                          <a:latin typeface="Century Gothic" panose="020B0502020202020204" pitchFamily="34" charset="0"/>
                        </a:rPr>
                        <a:t>who is providing </a:t>
                      </a:r>
                      <a:br>
                        <a:rPr lang="en-US" sz="1100" u="none" strike="noStrike" dirty="0">
                          <a:effectLst/>
                          <a:latin typeface="Century Gothic" panose="020B0502020202020204" pitchFamily="34" charset="0"/>
                        </a:rPr>
                      </a:br>
                      <a:r>
                        <a:rPr lang="en-US" sz="1100" u="none" strike="noStrike" dirty="0">
                          <a:effectLst/>
                          <a:latin typeface="Century Gothic" panose="020B0502020202020204" pitchFamily="34" charset="0"/>
                        </a:rPr>
                        <a:t>input to a process</a:t>
                      </a:r>
                      <a:endParaRPr lang="en-US" sz="11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AEAF6"/>
                    </a:solidFill>
                  </a:tcPr>
                </a:tc>
                <a:tc>
                  <a:txBody>
                    <a:bodyPr/>
                    <a:lstStyle/>
                    <a:p>
                      <a:pPr algn="ctr" fontAlgn="ctr"/>
                      <a:r>
                        <a:rPr lang="en-US" sz="1100" u="none" strike="noStrike" dirty="0">
                          <a:effectLst/>
                          <a:latin typeface="Century Gothic" panose="020B0502020202020204" pitchFamily="34" charset="0"/>
                        </a:rPr>
                        <a:t>resource provided by supplier for incorporation to process</a:t>
                      </a:r>
                      <a:endParaRPr lang="en-US" sz="11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7EC4CF"/>
                    </a:solidFill>
                  </a:tcPr>
                </a:tc>
                <a:tc>
                  <a:txBody>
                    <a:bodyPr/>
                    <a:lstStyle/>
                    <a:p>
                      <a:pPr algn="ctr" fontAlgn="ctr"/>
                      <a:r>
                        <a:rPr lang="en-US" sz="1100" u="none" strike="noStrike" dirty="0">
                          <a:effectLst/>
                          <a:latin typeface="Century Gothic" panose="020B0502020202020204" pitchFamily="34" charset="0"/>
                        </a:rPr>
                        <a:t>steps taken to convert </a:t>
                      </a:r>
                      <a:br>
                        <a:rPr lang="en-US" sz="1100" u="none" strike="noStrike" dirty="0">
                          <a:effectLst/>
                          <a:latin typeface="Century Gothic" panose="020B0502020202020204" pitchFamily="34" charset="0"/>
                        </a:rPr>
                      </a:br>
                      <a:r>
                        <a:rPr lang="en-US" sz="1100" u="none" strike="noStrike" dirty="0">
                          <a:effectLst/>
                          <a:latin typeface="Century Gothic" panose="020B0502020202020204" pitchFamily="34" charset="0"/>
                        </a:rPr>
                        <a:t>input to output</a:t>
                      </a:r>
                      <a:endParaRPr lang="en-US" sz="11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9CADCE"/>
                    </a:solidFill>
                  </a:tcPr>
                </a:tc>
                <a:tc>
                  <a:txBody>
                    <a:bodyPr/>
                    <a:lstStyle/>
                    <a:p>
                      <a:pPr algn="ctr" fontAlgn="ctr"/>
                      <a:r>
                        <a:rPr lang="en-US" sz="1100" u="none" strike="noStrike" dirty="0">
                          <a:effectLst/>
                          <a:latin typeface="Century Gothic" panose="020B0502020202020204" pitchFamily="34" charset="0"/>
                        </a:rPr>
                        <a:t>resource resulting </a:t>
                      </a:r>
                      <a:br>
                        <a:rPr lang="en-US" sz="1100" u="none" strike="noStrike" dirty="0">
                          <a:effectLst/>
                          <a:latin typeface="Century Gothic" panose="020B0502020202020204" pitchFamily="34" charset="0"/>
                        </a:rPr>
                      </a:br>
                      <a:r>
                        <a:rPr lang="en-US" sz="1100" u="none" strike="noStrike" dirty="0">
                          <a:effectLst/>
                          <a:latin typeface="Century Gothic" panose="020B0502020202020204" pitchFamily="34" charset="0"/>
                        </a:rPr>
                        <a:t>from process</a:t>
                      </a:r>
                      <a:endParaRPr lang="en-US" sz="11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1CFE2"/>
                    </a:solidFill>
                  </a:tcPr>
                </a:tc>
                <a:tc>
                  <a:txBody>
                    <a:bodyPr/>
                    <a:lstStyle/>
                    <a:p>
                      <a:pPr algn="ctr" fontAlgn="ctr"/>
                      <a:r>
                        <a:rPr lang="en-US" sz="1100" u="none" strike="noStrike" dirty="0">
                          <a:effectLst/>
                          <a:latin typeface="Century Gothic" panose="020B0502020202020204" pitchFamily="34" charset="0"/>
                        </a:rPr>
                        <a:t>receiver of newly </a:t>
                      </a:r>
                      <a:br>
                        <a:rPr lang="en-US" sz="1100" u="none" strike="noStrike" dirty="0">
                          <a:effectLst/>
                          <a:latin typeface="Century Gothic" panose="020B0502020202020204" pitchFamily="34" charset="0"/>
                        </a:rPr>
                      </a:br>
                      <a:r>
                        <a:rPr lang="en-US" sz="1100" u="none" strike="noStrike" dirty="0">
                          <a:effectLst/>
                          <a:latin typeface="Century Gothic" panose="020B0502020202020204" pitchFamily="34" charset="0"/>
                        </a:rPr>
                        <a:t>created output</a:t>
                      </a:r>
                      <a:endParaRPr lang="en-US" sz="1100" b="0" i="0" u="none" strike="noStrike" dirty="0">
                        <a:solidFill>
                          <a:srgbClr val="000000"/>
                        </a:solidFill>
                        <a:effectLst/>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4AFB9"/>
                    </a:solidFill>
                  </a:tcPr>
                </a:tc>
                <a:extLst>
                  <a:ext uri="{0D108BD9-81ED-4DB2-BD59-A6C34878D82A}">
                    <a16:rowId xmlns:a16="http://schemas.microsoft.com/office/drawing/2014/main" val="1200707619"/>
                  </a:ext>
                </a:extLst>
              </a:tr>
              <a:tr h="294209">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63545883"/>
                  </a:ext>
                </a:extLst>
              </a:tr>
              <a:tr h="294209">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5592786"/>
                  </a:ext>
                </a:extLst>
              </a:tr>
              <a:tr h="294209">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05936381"/>
                  </a:ext>
                </a:extLst>
              </a:tr>
              <a:tr h="294209">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63662114"/>
                  </a:ext>
                </a:extLst>
              </a:tr>
              <a:tr h="294209">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544290076"/>
                  </a:ext>
                </a:extLst>
              </a:tr>
              <a:tr h="294209">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237333816"/>
                  </a:ext>
                </a:extLst>
              </a:tr>
              <a:tr h="294209">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14741324"/>
                  </a:ext>
                </a:extLst>
              </a:tr>
              <a:tr h="343877">
                <a:tc>
                  <a:txBody>
                    <a:bodyPr/>
                    <a:lstStyle/>
                    <a:p>
                      <a:pPr algn="l" fontAlgn="ctr"/>
                      <a:r>
                        <a:rPr lang="en-US" sz="1100" u="none" strike="noStrike" dirty="0">
                          <a:effectLst/>
                          <a:latin typeface="Century Gothic" panose="020B0502020202020204" pitchFamily="34" charset="0"/>
                        </a:rPr>
                        <a:t>Suppliers</a:t>
                      </a:r>
                      <a:br>
                        <a:rPr lang="en-US" sz="1100" u="none" strike="noStrike" dirty="0">
                          <a:effectLst/>
                          <a:latin typeface="Century Gothic" panose="020B0502020202020204" pitchFamily="34" charset="0"/>
                        </a:rPr>
                      </a:br>
                      <a:r>
                        <a:rPr lang="en-US" sz="1100" u="none" strike="noStrike" dirty="0">
                          <a:effectLst/>
                          <a:latin typeface="Century Gothic" panose="020B0502020202020204" pitchFamily="34" charset="0"/>
                        </a:rPr>
                        <a:t>Customer Requirements</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DAEAF6"/>
                    </a:solidFill>
                  </a:tcPr>
                </a:tc>
                <a:tc>
                  <a:txBody>
                    <a:bodyPr/>
                    <a:lstStyle/>
                    <a:p>
                      <a:pPr algn="l" fontAlgn="ctr"/>
                      <a:r>
                        <a:rPr lang="en-US" sz="1100" u="none" strike="noStrike" dirty="0">
                          <a:effectLst/>
                          <a:latin typeface="Century Gothic" panose="020B0502020202020204" pitchFamily="34" charset="0"/>
                        </a:rPr>
                        <a:t>Input</a:t>
                      </a:r>
                      <a:br>
                        <a:rPr lang="en-US" sz="1100" u="none" strike="noStrike" dirty="0">
                          <a:effectLst/>
                          <a:latin typeface="Century Gothic" panose="020B0502020202020204" pitchFamily="34" charset="0"/>
                        </a:rPr>
                      </a:br>
                      <a:r>
                        <a:rPr lang="en-US" sz="1100" u="none" strike="noStrike" dirty="0">
                          <a:effectLst/>
                          <a:latin typeface="Century Gothic" panose="020B0502020202020204" pitchFamily="34" charset="0"/>
                        </a:rPr>
                        <a:t>Customer Requirements</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7EC4CF"/>
                    </a:solidFill>
                  </a:tcPr>
                </a:tc>
                <a:tc>
                  <a:txBody>
                    <a:bodyPr/>
                    <a:lstStyle/>
                    <a:p>
                      <a:pPr algn="l" fontAlgn="ctr"/>
                      <a:r>
                        <a:rPr lang="en-US" sz="1100" u="none" strike="noStrike" dirty="0">
                          <a:effectLst/>
                          <a:latin typeface="Century Gothic" panose="020B0502020202020204" pitchFamily="34" charset="0"/>
                        </a:rPr>
                        <a:t>Process</a:t>
                      </a:r>
                      <a:br>
                        <a:rPr lang="en-US" sz="1100" u="none" strike="noStrike" dirty="0">
                          <a:effectLst/>
                          <a:latin typeface="Century Gothic" panose="020B0502020202020204" pitchFamily="34" charset="0"/>
                        </a:rPr>
                      </a:br>
                      <a:r>
                        <a:rPr lang="en-US" sz="1100" u="none" strike="noStrike" dirty="0">
                          <a:effectLst/>
                          <a:latin typeface="Century Gothic" panose="020B0502020202020204" pitchFamily="34" charset="0"/>
                        </a:rPr>
                        <a:t>Customer Requirements</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9CADCE"/>
                    </a:solidFill>
                  </a:tcPr>
                </a:tc>
                <a:tc>
                  <a:txBody>
                    <a:bodyPr/>
                    <a:lstStyle/>
                    <a:p>
                      <a:pPr algn="l" fontAlgn="ctr"/>
                      <a:r>
                        <a:rPr lang="en-US" sz="1100" u="none" strike="noStrike" dirty="0">
                          <a:effectLst/>
                          <a:latin typeface="Century Gothic" panose="020B0502020202020204" pitchFamily="34" charset="0"/>
                        </a:rPr>
                        <a:t>Output</a:t>
                      </a:r>
                      <a:br>
                        <a:rPr lang="en-US" sz="1100" u="none" strike="noStrike" dirty="0">
                          <a:effectLst/>
                          <a:latin typeface="Century Gothic" panose="020B0502020202020204" pitchFamily="34" charset="0"/>
                        </a:rPr>
                      </a:br>
                      <a:r>
                        <a:rPr lang="en-US" sz="1100" u="none" strike="noStrike" dirty="0">
                          <a:effectLst/>
                          <a:latin typeface="Century Gothic" panose="020B0502020202020204" pitchFamily="34" charset="0"/>
                        </a:rPr>
                        <a:t>Customer Requirements</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D1CFE2"/>
                    </a:solidFill>
                  </a:tcPr>
                </a:tc>
                <a:tc>
                  <a:txBody>
                    <a:bodyPr/>
                    <a:lstStyle/>
                    <a:p>
                      <a:pPr algn="l" fontAlgn="ctr"/>
                      <a:r>
                        <a:rPr lang="en-US" sz="1100" u="none" strike="noStrike" dirty="0">
                          <a:effectLst/>
                          <a:latin typeface="Century Gothic" panose="020B0502020202020204" pitchFamily="34" charset="0"/>
                        </a:rPr>
                        <a:t>Customer</a:t>
                      </a:r>
                      <a:br>
                        <a:rPr lang="en-US" sz="1100" u="none" strike="noStrike" dirty="0">
                          <a:effectLst/>
                          <a:latin typeface="Century Gothic" panose="020B0502020202020204" pitchFamily="34" charset="0"/>
                        </a:rPr>
                      </a:br>
                      <a:r>
                        <a:rPr lang="en-US" sz="1100" u="none" strike="noStrike" dirty="0">
                          <a:effectLst/>
                          <a:latin typeface="Century Gothic" panose="020B0502020202020204" pitchFamily="34" charset="0"/>
                        </a:rPr>
                        <a:t>Customer Requirements</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lnTlToBr w="12700" cmpd="sng">
                      <a:noFill/>
                      <a:prstDash val="solid"/>
                    </a:lnTlToBr>
                    <a:lnBlToTr w="12700" cmpd="sng">
                      <a:noFill/>
                      <a:prstDash val="solid"/>
                    </a:lnBlToTr>
                    <a:solidFill>
                      <a:srgbClr val="D4AFB9"/>
                    </a:solidFill>
                  </a:tcPr>
                </a:tc>
                <a:extLst>
                  <a:ext uri="{0D108BD9-81ED-4DB2-BD59-A6C34878D82A}">
                    <a16:rowId xmlns:a16="http://schemas.microsoft.com/office/drawing/2014/main" val="1960811303"/>
                  </a:ext>
                </a:extLst>
              </a:tr>
              <a:tr h="672475">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L="54696"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7010753"/>
                  </a:ext>
                </a:extLst>
              </a:tr>
            </a:tbl>
          </a:graphicData>
        </a:graphic>
      </p:graphicFrame>
      <p:sp>
        <p:nvSpPr>
          <p:cNvPr id="23" name="Title 1">
            <a:extLst>
              <a:ext uri="{FF2B5EF4-FFF2-40B4-BE49-F238E27FC236}">
                <a16:creationId xmlns:a16="http://schemas.microsoft.com/office/drawing/2014/main" id="{9E6A2482-E7D2-60E0-4446-08B4848D7B06}"/>
              </a:ext>
            </a:extLst>
          </p:cNvPr>
          <p:cNvSpPr>
            <a:spLocks noGrp="1"/>
          </p:cNvSpPr>
          <p:nvPr>
            <p:ph type="title"/>
          </p:nvPr>
        </p:nvSpPr>
        <p:spPr>
          <a:xfrm>
            <a:off x="4974434" y="1"/>
            <a:ext cx="2243133" cy="990600"/>
          </a:xfrm>
        </p:spPr>
        <p:txBody>
          <a:bodyPr>
            <a:normAutofit/>
          </a:bodyPr>
          <a:lstStyle/>
          <a:p>
            <a:pPr algn="ctr"/>
            <a:r>
              <a:rPr lang="en-US" sz="4000" b="1" dirty="0">
                <a:latin typeface="Century Gothic" panose="020B0502020202020204" pitchFamily="34" charset="0"/>
              </a:rPr>
              <a:t>SIPOC</a:t>
            </a:r>
          </a:p>
        </p:txBody>
      </p:sp>
    </p:spTree>
    <p:extLst>
      <p:ext uri="{BB962C8B-B14F-4D97-AF65-F5344CB8AC3E}">
        <p14:creationId xmlns:p14="http://schemas.microsoft.com/office/powerpoint/2010/main" val="2930169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74DAEA9-AE22-D7E2-2BCA-5EAD82D3056A}"/>
              </a:ext>
            </a:extLst>
          </p:cNvPr>
          <p:cNvSpPr>
            <a:spLocks noGrp="1"/>
          </p:cNvSpPr>
          <p:nvPr>
            <p:ph type="title"/>
          </p:nvPr>
        </p:nvSpPr>
        <p:spPr>
          <a:xfrm>
            <a:off x="3212041" y="1"/>
            <a:ext cx="5767918" cy="990600"/>
          </a:xfrm>
        </p:spPr>
        <p:txBody>
          <a:bodyPr>
            <a:normAutofit fontScale="90000"/>
          </a:bodyPr>
          <a:lstStyle/>
          <a:p>
            <a:pPr algn="ctr"/>
            <a:r>
              <a:rPr lang="en-US" b="1" dirty="0">
                <a:latin typeface="Century Gothic" panose="020B0502020202020204" pitchFamily="34" charset="0"/>
              </a:rPr>
              <a:t>Detailed Process Map</a:t>
            </a:r>
            <a:br>
              <a:rPr lang="en-US" b="1" dirty="0">
                <a:latin typeface="Century Gothic" panose="020B0502020202020204" pitchFamily="34" charset="0"/>
              </a:rPr>
            </a:br>
            <a:r>
              <a:rPr lang="en-US" sz="1600" i="1" kern="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Overview of the current process flow</a:t>
            </a:r>
            <a:endParaRPr lang="en-US" b="1" dirty="0">
              <a:latin typeface="Century Gothic" panose="020B0502020202020204" pitchFamily="34" charset="0"/>
            </a:endParaRPr>
          </a:p>
        </p:txBody>
      </p:sp>
      <p:graphicFrame>
        <p:nvGraphicFramePr>
          <p:cNvPr id="6" name="Table 5">
            <a:extLst>
              <a:ext uri="{FF2B5EF4-FFF2-40B4-BE49-F238E27FC236}">
                <a16:creationId xmlns:a16="http://schemas.microsoft.com/office/drawing/2014/main" id="{F17B0CDC-B56E-2D22-51C4-78A46F795688}"/>
              </a:ext>
            </a:extLst>
          </p:cNvPr>
          <p:cNvGraphicFramePr>
            <a:graphicFrameLocks noGrp="1"/>
          </p:cNvGraphicFramePr>
          <p:nvPr>
            <p:extLst>
              <p:ext uri="{D42A27DB-BD31-4B8C-83A1-F6EECF244321}">
                <p14:modId xmlns:p14="http://schemas.microsoft.com/office/powerpoint/2010/main" val="2888020421"/>
              </p:ext>
            </p:extLst>
          </p:nvPr>
        </p:nvGraphicFramePr>
        <p:xfrm>
          <a:off x="721453" y="1192442"/>
          <a:ext cx="10947633" cy="5244905"/>
        </p:xfrm>
        <a:graphic>
          <a:graphicData uri="http://schemas.openxmlformats.org/drawingml/2006/table">
            <a:tbl>
              <a:tblPr firstRow="1" bandRow="1">
                <a:tableStyleId>{5C22544A-7EE6-4342-B048-85BDC9FD1C3A}</a:tableStyleId>
              </a:tblPr>
              <a:tblGrid>
                <a:gridCol w="10947633">
                  <a:extLst>
                    <a:ext uri="{9D8B030D-6E8A-4147-A177-3AD203B41FA5}">
                      <a16:colId xmlns:a16="http://schemas.microsoft.com/office/drawing/2014/main" val="1659455668"/>
                    </a:ext>
                  </a:extLst>
                </a:gridCol>
              </a:tblGrid>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D4AFB9">
                        <a:alpha val="89804"/>
                      </a:srgbClr>
                    </a:solidFill>
                  </a:tcPr>
                </a:tc>
                <a:extLst>
                  <a:ext uri="{0D108BD9-81ED-4DB2-BD59-A6C34878D82A}">
                    <a16:rowId xmlns:a16="http://schemas.microsoft.com/office/drawing/2014/main" val="2176967288"/>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D1CFE2">
                        <a:alpha val="89804"/>
                      </a:srgbClr>
                    </a:solidFill>
                  </a:tcPr>
                </a:tc>
                <a:extLst>
                  <a:ext uri="{0D108BD9-81ED-4DB2-BD59-A6C34878D82A}">
                    <a16:rowId xmlns:a16="http://schemas.microsoft.com/office/drawing/2014/main" val="1536297261"/>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5">
                        <a:lumMod val="40000"/>
                        <a:lumOff val="60000"/>
                        <a:alpha val="89804"/>
                      </a:schemeClr>
                    </a:solidFill>
                  </a:tcPr>
                </a:tc>
                <a:extLst>
                  <a:ext uri="{0D108BD9-81ED-4DB2-BD59-A6C34878D82A}">
                    <a16:rowId xmlns:a16="http://schemas.microsoft.com/office/drawing/2014/main" val="1460201265"/>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7EC4CF">
                        <a:alpha val="89804"/>
                      </a:srgbClr>
                    </a:solidFill>
                  </a:tcPr>
                </a:tc>
                <a:extLst>
                  <a:ext uri="{0D108BD9-81ED-4DB2-BD59-A6C34878D82A}">
                    <a16:rowId xmlns:a16="http://schemas.microsoft.com/office/drawing/2014/main" val="3902556499"/>
                  </a:ext>
                </a:extLst>
              </a:tr>
              <a:tr h="1048981">
                <a:tc>
                  <a:txBody>
                    <a:bodyPr/>
                    <a:lstStyle/>
                    <a:p>
                      <a:endParaRPr lang="en-US" dirty="0"/>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DAEAF6">
                        <a:alpha val="89804"/>
                      </a:srgbClr>
                    </a:solidFill>
                  </a:tcPr>
                </a:tc>
                <a:extLst>
                  <a:ext uri="{0D108BD9-81ED-4DB2-BD59-A6C34878D82A}">
                    <a16:rowId xmlns:a16="http://schemas.microsoft.com/office/drawing/2014/main" val="1608540713"/>
                  </a:ext>
                </a:extLst>
              </a:tr>
            </a:tbl>
          </a:graphicData>
        </a:graphic>
      </p:graphicFrame>
      <p:sp>
        <p:nvSpPr>
          <p:cNvPr id="7" name="Rectangle: Rounded Corners 6">
            <a:extLst>
              <a:ext uri="{FF2B5EF4-FFF2-40B4-BE49-F238E27FC236}">
                <a16:creationId xmlns:a16="http://schemas.microsoft.com/office/drawing/2014/main" id="{62E57B91-C72D-4083-9764-0A5C29C04DA5}"/>
              </a:ext>
            </a:extLst>
          </p:cNvPr>
          <p:cNvSpPr/>
          <p:nvPr/>
        </p:nvSpPr>
        <p:spPr>
          <a:xfrm>
            <a:off x="1291904" y="130896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grpSp>
        <p:nvGrpSpPr>
          <p:cNvPr id="13" name="Group 12">
            <a:extLst>
              <a:ext uri="{FF2B5EF4-FFF2-40B4-BE49-F238E27FC236}">
                <a16:creationId xmlns:a16="http://schemas.microsoft.com/office/drawing/2014/main" id="{525BA87A-84CC-A77D-8895-9D7E4A440863}"/>
              </a:ext>
            </a:extLst>
          </p:cNvPr>
          <p:cNvGrpSpPr/>
          <p:nvPr/>
        </p:nvGrpSpPr>
        <p:grpSpPr>
          <a:xfrm>
            <a:off x="370190" y="1356182"/>
            <a:ext cx="702524" cy="4900240"/>
            <a:chOff x="370190" y="1356182"/>
            <a:chExt cx="702524" cy="4900240"/>
          </a:xfrm>
        </p:grpSpPr>
        <p:sp>
          <p:nvSpPr>
            <p:cNvPr id="8" name="Rectangle: Rounded Corners 3">
              <a:extLst>
                <a:ext uri="{FF2B5EF4-FFF2-40B4-BE49-F238E27FC236}">
                  <a16:creationId xmlns:a16="http://schemas.microsoft.com/office/drawing/2014/main" id="{2AF16876-EFE3-B90E-EF5D-259710B3F017}"/>
                </a:ext>
              </a:extLst>
            </p:cNvPr>
            <p:cNvSpPr>
              <a:spLocks noChangeAspect="1"/>
            </p:cNvSpPr>
            <p:nvPr/>
          </p:nvSpPr>
          <p:spPr>
            <a:xfrm>
              <a:off x="370190" y="1356182"/>
              <a:ext cx="702523" cy="702523"/>
            </a:xfrm>
            <a:prstGeom prst="ellipse">
              <a:avLst/>
            </a:prstGeom>
            <a:solidFill>
              <a:srgbClr val="D4AFB9"/>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D</a:t>
              </a:r>
              <a:endParaRPr lang="en-US" sz="3600" kern="100" dirty="0">
                <a:solidFill>
                  <a:schemeClr val="tx1">
                    <a:lumMod val="75000"/>
                    <a:lumOff val="2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21AB4191-75D9-E210-888E-7126E85E57DE}"/>
                </a:ext>
              </a:extLst>
            </p:cNvPr>
            <p:cNvSpPr>
              <a:spLocks noChangeAspect="1"/>
            </p:cNvSpPr>
            <p:nvPr/>
          </p:nvSpPr>
          <p:spPr>
            <a:xfrm>
              <a:off x="370191" y="2420437"/>
              <a:ext cx="702523" cy="702523"/>
            </a:xfrm>
            <a:prstGeom prst="ellipse">
              <a:avLst/>
            </a:prstGeom>
            <a:solidFill>
              <a:srgbClr val="D1CFE2"/>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M</a:t>
              </a:r>
              <a:endParaRPr lang="en-US" sz="3600" kern="100" dirty="0">
                <a:solidFill>
                  <a:schemeClr val="tx1">
                    <a:lumMod val="75000"/>
                    <a:lumOff val="2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10" name="Rectangle: Rounded Corners 10">
              <a:extLst>
                <a:ext uri="{FF2B5EF4-FFF2-40B4-BE49-F238E27FC236}">
                  <a16:creationId xmlns:a16="http://schemas.microsoft.com/office/drawing/2014/main" id="{92483A45-A356-223E-EC0F-C9B815B9A19D}"/>
                </a:ext>
              </a:extLst>
            </p:cNvPr>
            <p:cNvSpPr>
              <a:spLocks noChangeAspect="1"/>
            </p:cNvSpPr>
            <p:nvPr/>
          </p:nvSpPr>
          <p:spPr>
            <a:xfrm>
              <a:off x="370191" y="3463632"/>
              <a:ext cx="702523" cy="702523"/>
            </a:xfrm>
            <a:prstGeom prst="ellipse">
              <a:avLst/>
            </a:prstGeom>
            <a:solidFill>
              <a:schemeClr val="accent5">
                <a:lumMod val="40000"/>
                <a:lumOff val="60000"/>
              </a:schemeClr>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A</a:t>
              </a:r>
              <a:endParaRPr lang="en-US" sz="3600" kern="100" dirty="0">
                <a:solidFill>
                  <a:schemeClr val="tx1">
                    <a:lumMod val="75000"/>
                    <a:lumOff val="2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sp>
          <p:nvSpPr>
            <p:cNvPr id="11" name="Rectangle: Rounded Corners 11">
              <a:extLst>
                <a:ext uri="{FF2B5EF4-FFF2-40B4-BE49-F238E27FC236}">
                  <a16:creationId xmlns:a16="http://schemas.microsoft.com/office/drawing/2014/main" id="{1C4BEBD3-5983-A0C3-8C41-9C084755781E}"/>
                </a:ext>
              </a:extLst>
            </p:cNvPr>
            <p:cNvSpPr>
              <a:spLocks noChangeAspect="1"/>
            </p:cNvSpPr>
            <p:nvPr/>
          </p:nvSpPr>
          <p:spPr>
            <a:xfrm>
              <a:off x="370190" y="4506827"/>
              <a:ext cx="702523" cy="702523"/>
            </a:xfrm>
            <a:prstGeom prst="ellipse">
              <a:avLst/>
            </a:prstGeom>
            <a:solidFill>
              <a:srgbClr val="7EC4CF"/>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tx1">
                      <a:lumMod val="75000"/>
                      <a:lumOff val="25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I</a:t>
              </a:r>
            </a:p>
          </p:txBody>
        </p:sp>
        <p:sp>
          <p:nvSpPr>
            <p:cNvPr id="12" name="Rectangle: Rounded Corners 12">
              <a:extLst>
                <a:ext uri="{FF2B5EF4-FFF2-40B4-BE49-F238E27FC236}">
                  <a16:creationId xmlns:a16="http://schemas.microsoft.com/office/drawing/2014/main" id="{487CC4FF-BD84-3A19-1490-A06797EAF91B}"/>
                </a:ext>
              </a:extLst>
            </p:cNvPr>
            <p:cNvSpPr>
              <a:spLocks noChangeAspect="1"/>
            </p:cNvSpPr>
            <p:nvPr/>
          </p:nvSpPr>
          <p:spPr>
            <a:xfrm>
              <a:off x="370190" y="5553899"/>
              <a:ext cx="702523" cy="702523"/>
            </a:xfrm>
            <a:prstGeom prst="ellipse">
              <a:avLst/>
            </a:prstGeom>
            <a:solidFill>
              <a:srgbClr val="DAEAF6"/>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marL="0" marR="0" algn="ctr">
                <a:lnSpc>
                  <a:spcPct val="115000"/>
                </a:lnSpc>
                <a:spcBef>
                  <a:spcPts val="0"/>
                </a:spcBef>
                <a:spcAft>
                  <a:spcPts val="0"/>
                </a:spcAft>
              </a:pPr>
              <a:r>
                <a:rPr lang="en-US" sz="3600" b="1" kern="0" dirty="0">
                  <a:solidFill>
                    <a:schemeClr val="tx1">
                      <a:lumMod val="75000"/>
                      <a:lumOff val="25000"/>
                    </a:schemeClr>
                  </a:solidFill>
                  <a:latin typeface="Century Gothic" panose="020B0502020202020204" pitchFamily="34" charset="0"/>
                  <a:ea typeface="Times New Roman" panose="02020603050405020304" pitchFamily="18" charset="0"/>
                  <a:cs typeface="Times New Roman" panose="02020603050405020304" pitchFamily="18" charset="0"/>
                </a:rPr>
                <a:t>C</a:t>
              </a:r>
              <a:endParaRPr lang="en-US" sz="3600" kern="100" dirty="0">
                <a:solidFill>
                  <a:schemeClr val="tx1">
                    <a:lumMod val="75000"/>
                    <a:lumOff val="25000"/>
                  </a:schemeClr>
                </a:solidFill>
                <a:effectLst/>
                <a:latin typeface="Century Gothic" panose="020B0502020202020204" pitchFamily="34" charset="0"/>
                <a:ea typeface="Aptos" panose="020B0004020202020204" pitchFamily="34" charset="0"/>
                <a:cs typeface="Times New Roman" panose="02020603050405020304" pitchFamily="18" charset="0"/>
              </a:endParaRPr>
            </a:p>
          </p:txBody>
        </p:sp>
      </p:grpSp>
      <p:sp>
        <p:nvSpPr>
          <p:cNvPr id="14" name="Rectangle: Rounded Corners 13">
            <a:extLst>
              <a:ext uri="{FF2B5EF4-FFF2-40B4-BE49-F238E27FC236}">
                <a16:creationId xmlns:a16="http://schemas.microsoft.com/office/drawing/2014/main" id="{358459A1-FC9F-B724-745F-570DF81C12A5}"/>
              </a:ext>
            </a:extLst>
          </p:cNvPr>
          <p:cNvSpPr/>
          <p:nvPr/>
        </p:nvSpPr>
        <p:spPr>
          <a:xfrm>
            <a:off x="2571224" y="130896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sp>
        <p:nvSpPr>
          <p:cNvPr id="15" name="Rectangle: Rounded Corners 14">
            <a:extLst>
              <a:ext uri="{FF2B5EF4-FFF2-40B4-BE49-F238E27FC236}">
                <a16:creationId xmlns:a16="http://schemas.microsoft.com/office/drawing/2014/main" id="{549D8C83-3B84-CEBF-ED80-A3731F2464B8}"/>
              </a:ext>
            </a:extLst>
          </p:cNvPr>
          <p:cNvSpPr/>
          <p:nvPr/>
        </p:nvSpPr>
        <p:spPr>
          <a:xfrm>
            <a:off x="3747241" y="130896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sp>
        <p:nvSpPr>
          <p:cNvPr id="16" name="Rectangle: Rounded Corners 15">
            <a:extLst>
              <a:ext uri="{FF2B5EF4-FFF2-40B4-BE49-F238E27FC236}">
                <a16:creationId xmlns:a16="http://schemas.microsoft.com/office/drawing/2014/main" id="{673523DE-6E0F-B842-D507-65239ADE0A45}"/>
              </a:ext>
            </a:extLst>
          </p:cNvPr>
          <p:cNvSpPr/>
          <p:nvPr/>
        </p:nvSpPr>
        <p:spPr>
          <a:xfrm>
            <a:off x="5075656" y="2373221"/>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sp>
        <p:nvSpPr>
          <p:cNvPr id="17" name="Rectangle: Rounded Corners 16">
            <a:extLst>
              <a:ext uri="{FF2B5EF4-FFF2-40B4-BE49-F238E27FC236}">
                <a16:creationId xmlns:a16="http://schemas.microsoft.com/office/drawing/2014/main" id="{DD937948-BFB7-2839-2267-46DF50227751}"/>
              </a:ext>
            </a:extLst>
          </p:cNvPr>
          <p:cNvSpPr/>
          <p:nvPr/>
        </p:nvSpPr>
        <p:spPr>
          <a:xfrm>
            <a:off x="6351863" y="341641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sp>
        <p:nvSpPr>
          <p:cNvPr id="18" name="Rectangle: Rounded Corners 17">
            <a:extLst>
              <a:ext uri="{FF2B5EF4-FFF2-40B4-BE49-F238E27FC236}">
                <a16:creationId xmlns:a16="http://schemas.microsoft.com/office/drawing/2014/main" id="{CAD9C637-E040-BC82-DDB6-C57C9D84058A}"/>
              </a:ext>
            </a:extLst>
          </p:cNvPr>
          <p:cNvSpPr/>
          <p:nvPr/>
        </p:nvSpPr>
        <p:spPr>
          <a:xfrm>
            <a:off x="7636777" y="4459611"/>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sp>
        <p:nvSpPr>
          <p:cNvPr id="19" name="Rectangle: Rounded Corners 18">
            <a:extLst>
              <a:ext uri="{FF2B5EF4-FFF2-40B4-BE49-F238E27FC236}">
                <a16:creationId xmlns:a16="http://schemas.microsoft.com/office/drawing/2014/main" id="{9CC01C35-65F5-C239-1622-22DE0A02AA50}"/>
              </a:ext>
            </a:extLst>
          </p:cNvPr>
          <p:cNvSpPr/>
          <p:nvPr/>
        </p:nvSpPr>
        <p:spPr>
          <a:xfrm>
            <a:off x="10255541" y="5506683"/>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cxnSp>
        <p:nvCxnSpPr>
          <p:cNvPr id="21" name="Straight Arrow Connector 20">
            <a:extLst>
              <a:ext uri="{FF2B5EF4-FFF2-40B4-BE49-F238E27FC236}">
                <a16:creationId xmlns:a16="http://schemas.microsoft.com/office/drawing/2014/main" id="{73921D17-7EFC-5DDD-A94C-1C4B4C8822B1}"/>
              </a:ext>
            </a:extLst>
          </p:cNvPr>
          <p:cNvCxnSpPr>
            <a:cxnSpLocks/>
            <a:stCxn id="7" idx="3"/>
            <a:endCxn id="14" idx="1"/>
          </p:cNvCxnSpPr>
          <p:nvPr/>
        </p:nvCxnSpPr>
        <p:spPr>
          <a:xfrm>
            <a:off x="2306972" y="1707443"/>
            <a:ext cx="26425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66698153-F6AC-3B3A-99DD-C0D0F713A0FF}"/>
              </a:ext>
            </a:extLst>
          </p:cNvPr>
          <p:cNvCxnSpPr>
            <a:cxnSpLocks/>
            <a:stCxn id="14" idx="3"/>
            <a:endCxn id="15" idx="1"/>
          </p:cNvCxnSpPr>
          <p:nvPr/>
        </p:nvCxnSpPr>
        <p:spPr>
          <a:xfrm>
            <a:off x="3586292" y="1707443"/>
            <a:ext cx="16094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Connector: Elbow 27">
            <a:extLst>
              <a:ext uri="{FF2B5EF4-FFF2-40B4-BE49-F238E27FC236}">
                <a16:creationId xmlns:a16="http://schemas.microsoft.com/office/drawing/2014/main" id="{5D7328E0-F4F4-E328-D642-8D63870F6845}"/>
              </a:ext>
            </a:extLst>
          </p:cNvPr>
          <p:cNvCxnSpPr>
            <a:cxnSpLocks/>
            <a:stCxn id="15" idx="3"/>
            <a:endCxn id="16" idx="1"/>
          </p:cNvCxnSpPr>
          <p:nvPr/>
        </p:nvCxnSpPr>
        <p:spPr>
          <a:xfrm>
            <a:off x="4762309" y="1707443"/>
            <a:ext cx="313347" cy="1064255"/>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 name="Connector: Elbow 31">
            <a:extLst>
              <a:ext uri="{FF2B5EF4-FFF2-40B4-BE49-F238E27FC236}">
                <a16:creationId xmlns:a16="http://schemas.microsoft.com/office/drawing/2014/main" id="{D6418158-F877-4274-92F2-334DC14682D6}"/>
              </a:ext>
            </a:extLst>
          </p:cNvPr>
          <p:cNvCxnSpPr>
            <a:cxnSpLocks/>
            <a:stCxn id="16" idx="3"/>
            <a:endCxn id="17" idx="1"/>
          </p:cNvCxnSpPr>
          <p:nvPr/>
        </p:nvCxnSpPr>
        <p:spPr>
          <a:xfrm>
            <a:off x="6090724" y="2771698"/>
            <a:ext cx="261139" cy="1043195"/>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8" name="Connector: Elbow 37">
            <a:extLst>
              <a:ext uri="{FF2B5EF4-FFF2-40B4-BE49-F238E27FC236}">
                <a16:creationId xmlns:a16="http://schemas.microsoft.com/office/drawing/2014/main" id="{44AF0A99-3ADE-F815-646E-E7625F635D09}"/>
              </a:ext>
            </a:extLst>
          </p:cNvPr>
          <p:cNvCxnSpPr>
            <a:cxnSpLocks/>
            <a:stCxn id="17" idx="3"/>
            <a:endCxn id="18" idx="1"/>
          </p:cNvCxnSpPr>
          <p:nvPr/>
        </p:nvCxnSpPr>
        <p:spPr>
          <a:xfrm>
            <a:off x="7366931" y="3814893"/>
            <a:ext cx="269846" cy="1043195"/>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41" name="Rectangle: Rounded Corners 40">
            <a:extLst>
              <a:ext uri="{FF2B5EF4-FFF2-40B4-BE49-F238E27FC236}">
                <a16:creationId xmlns:a16="http://schemas.microsoft.com/office/drawing/2014/main" id="{8F30A39F-21B5-0BEF-A3C7-FB5CED3CD08C}"/>
              </a:ext>
            </a:extLst>
          </p:cNvPr>
          <p:cNvSpPr/>
          <p:nvPr/>
        </p:nvSpPr>
        <p:spPr>
          <a:xfrm>
            <a:off x="9010474" y="3410456"/>
            <a:ext cx="1015068" cy="796954"/>
          </a:xfrm>
          <a:prstGeom prst="roundRect">
            <a:avLst/>
          </a:prstGeom>
          <a:solidFill>
            <a:schemeClr val="accent4">
              <a:lumMod val="40000"/>
              <a:lumOff val="60000"/>
            </a:schemeClr>
          </a:solidFill>
          <a:ln w="31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1"/>
                </a:solidFill>
                <a:latin typeface="Century Gothic" panose="020B0502020202020204" pitchFamily="34" charset="0"/>
              </a:rPr>
              <a:t>Text</a:t>
            </a:r>
          </a:p>
        </p:txBody>
      </p:sp>
      <p:cxnSp>
        <p:nvCxnSpPr>
          <p:cNvPr id="43" name="Connector: Elbow 42">
            <a:extLst>
              <a:ext uri="{FF2B5EF4-FFF2-40B4-BE49-F238E27FC236}">
                <a16:creationId xmlns:a16="http://schemas.microsoft.com/office/drawing/2014/main" id="{0C212C1B-1497-8263-611E-2D8FD91BFAD1}"/>
              </a:ext>
            </a:extLst>
          </p:cNvPr>
          <p:cNvCxnSpPr>
            <a:cxnSpLocks/>
            <a:stCxn id="18" idx="3"/>
            <a:endCxn id="41" idx="1"/>
          </p:cNvCxnSpPr>
          <p:nvPr/>
        </p:nvCxnSpPr>
        <p:spPr>
          <a:xfrm flipV="1">
            <a:off x="8651845" y="3808933"/>
            <a:ext cx="358629" cy="1049155"/>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8" name="Connector: Elbow 47">
            <a:extLst>
              <a:ext uri="{FF2B5EF4-FFF2-40B4-BE49-F238E27FC236}">
                <a16:creationId xmlns:a16="http://schemas.microsoft.com/office/drawing/2014/main" id="{F3ADDA99-D58E-1598-3CBC-95ED935745EF}"/>
              </a:ext>
            </a:extLst>
          </p:cNvPr>
          <p:cNvCxnSpPr>
            <a:cxnSpLocks/>
            <a:stCxn id="41" idx="3"/>
            <a:endCxn id="19" idx="1"/>
          </p:cNvCxnSpPr>
          <p:nvPr/>
        </p:nvCxnSpPr>
        <p:spPr>
          <a:xfrm>
            <a:off x="10025542" y="3808933"/>
            <a:ext cx="229999" cy="2096227"/>
          </a:xfrm>
          <a:prstGeom prst="bent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06314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75705DE-9425-0352-D6F0-4DD1D4A16A5D}"/>
              </a:ext>
            </a:extLst>
          </p:cNvPr>
          <p:cNvGrpSpPr/>
          <p:nvPr/>
        </p:nvGrpSpPr>
        <p:grpSpPr>
          <a:xfrm>
            <a:off x="2506753" y="1685837"/>
            <a:ext cx="7178494" cy="3517108"/>
            <a:chOff x="3065363" y="1775925"/>
            <a:chExt cx="7178495" cy="3517106"/>
          </a:xfrm>
        </p:grpSpPr>
        <p:sp>
          <p:nvSpPr>
            <p:cNvPr id="38" name="TextBox 37">
              <a:extLst>
                <a:ext uri="{FF2B5EF4-FFF2-40B4-BE49-F238E27FC236}">
                  <a16:creationId xmlns:a16="http://schemas.microsoft.com/office/drawing/2014/main" id="{AA4C8D8F-13AF-B75F-BBC0-DE949D79AFD7}"/>
                </a:ext>
              </a:extLst>
            </p:cNvPr>
            <p:cNvSpPr txBox="1"/>
            <p:nvPr/>
          </p:nvSpPr>
          <p:spPr>
            <a:xfrm>
              <a:off x="3065363" y="4061925"/>
              <a:ext cx="7178495" cy="1231106"/>
            </a:xfrm>
            <a:prstGeom prst="rect">
              <a:avLst/>
            </a:prstGeom>
            <a:noFill/>
          </p:spPr>
          <p:txBody>
            <a:bodyPr wrap="none" rtlCol="0">
              <a:spAutoFit/>
            </a:bodyPr>
            <a:lstStyle/>
            <a:p>
              <a:r>
                <a:rPr lang="en-US" sz="7200" b="1" dirty="0">
                  <a:latin typeface="Century Gothic" panose="020B0502020202020204" pitchFamily="34" charset="0"/>
                </a:rPr>
                <a:t>Measure Phase</a:t>
              </a:r>
            </a:p>
          </p:txBody>
        </p:sp>
        <p:pic>
          <p:nvPicPr>
            <p:cNvPr id="7" name="Graphic 6" descr="Ruler with solid fill">
              <a:extLst>
                <a:ext uri="{FF2B5EF4-FFF2-40B4-BE49-F238E27FC236}">
                  <a16:creationId xmlns:a16="http://schemas.microsoft.com/office/drawing/2014/main" id="{B2F44A0F-7A29-3456-AE7F-2B6303E1212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28291" y="1775925"/>
              <a:ext cx="2286000" cy="2286000"/>
            </a:xfrm>
            <a:prstGeom prst="rect">
              <a:avLst/>
            </a:prstGeom>
          </p:spPr>
        </p:pic>
      </p:grpSp>
    </p:spTree>
    <p:extLst>
      <p:ext uri="{BB962C8B-B14F-4D97-AF65-F5344CB8AC3E}">
        <p14:creationId xmlns:p14="http://schemas.microsoft.com/office/powerpoint/2010/main" val="4041866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BCF3B-299D-8C70-5F94-AD2230E1D5FB}"/>
              </a:ext>
            </a:extLst>
          </p:cNvPr>
          <p:cNvSpPr>
            <a:spLocks noGrp="1"/>
          </p:cNvSpPr>
          <p:nvPr>
            <p:ph type="title"/>
          </p:nvPr>
        </p:nvSpPr>
        <p:spPr>
          <a:xfrm>
            <a:off x="3453471" y="0"/>
            <a:ext cx="5285059" cy="990600"/>
          </a:xfrm>
        </p:spPr>
        <p:txBody>
          <a:bodyPr>
            <a:normAutofit/>
          </a:bodyPr>
          <a:lstStyle/>
          <a:p>
            <a:pPr algn="ctr"/>
            <a:r>
              <a:rPr lang="en-US" sz="4000" b="1" dirty="0">
                <a:latin typeface="Century Gothic" panose="020B0502020202020204" pitchFamily="34" charset="0"/>
              </a:rPr>
              <a:t>Data Collection Plan</a:t>
            </a:r>
            <a:endParaRPr lang="en-US" sz="3200" b="1" dirty="0">
              <a:latin typeface="Century Gothic" panose="020B0502020202020204" pitchFamily="34" charset="0"/>
            </a:endParaRPr>
          </a:p>
        </p:txBody>
      </p:sp>
      <p:graphicFrame>
        <p:nvGraphicFramePr>
          <p:cNvPr id="11" name="Table 10">
            <a:extLst>
              <a:ext uri="{FF2B5EF4-FFF2-40B4-BE49-F238E27FC236}">
                <a16:creationId xmlns:a16="http://schemas.microsoft.com/office/drawing/2014/main" id="{8C926E7F-50E5-C98A-122F-838C39055480}"/>
              </a:ext>
            </a:extLst>
          </p:cNvPr>
          <p:cNvGraphicFramePr>
            <a:graphicFrameLocks noGrp="1"/>
          </p:cNvGraphicFramePr>
          <p:nvPr>
            <p:extLst>
              <p:ext uri="{D42A27DB-BD31-4B8C-83A1-F6EECF244321}">
                <p14:modId xmlns:p14="http://schemas.microsoft.com/office/powerpoint/2010/main" val="4195046744"/>
              </p:ext>
            </p:extLst>
          </p:nvPr>
        </p:nvGraphicFramePr>
        <p:xfrm>
          <a:off x="647700" y="1076325"/>
          <a:ext cx="10896600" cy="4966188"/>
        </p:xfrm>
        <a:graphic>
          <a:graphicData uri="http://schemas.openxmlformats.org/drawingml/2006/table">
            <a:tbl>
              <a:tblPr firstRow="1" firstCol="1" bandRow="1"/>
              <a:tblGrid>
                <a:gridCol w="2724150">
                  <a:extLst>
                    <a:ext uri="{9D8B030D-6E8A-4147-A177-3AD203B41FA5}">
                      <a16:colId xmlns:a16="http://schemas.microsoft.com/office/drawing/2014/main" val="506917477"/>
                    </a:ext>
                  </a:extLst>
                </a:gridCol>
                <a:gridCol w="2724150">
                  <a:extLst>
                    <a:ext uri="{9D8B030D-6E8A-4147-A177-3AD203B41FA5}">
                      <a16:colId xmlns:a16="http://schemas.microsoft.com/office/drawing/2014/main" val="32713809"/>
                    </a:ext>
                  </a:extLst>
                </a:gridCol>
                <a:gridCol w="2724150">
                  <a:extLst>
                    <a:ext uri="{9D8B030D-6E8A-4147-A177-3AD203B41FA5}">
                      <a16:colId xmlns:a16="http://schemas.microsoft.com/office/drawing/2014/main" val="2405124328"/>
                    </a:ext>
                  </a:extLst>
                </a:gridCol>
                <a:gridCol w="2724150">
                  <a:extLst>
                    <a:ext uri="{9D8B030D-6E8A-4147-A177-3AD203B41FA5}">
                      <a16:colId xmlns:a16="http://schemas.microsoft.com/office/drawing/2014/main" val="1003869103"/>
                    </a:ext>
                  </a:extLst>
                </a:gridCol>
              </a:tblGrid>
              <a:tr h="352425">
                <a:tc>
                  <a:txBody>
                    <a:bodyPr/>
                    <a:lstStyle/>
                    <a:p>
                      <a:pPr marL="0" marR="0" indent="0" algn="ctr">
                        <a:lnSpc>
                          <a:spcPct val="107000"/>
                        </a:lnSpc>
                        <a:spcBef>
                          <a:spcPts val="0"/>
                        </a:spcBef>
                        <a:spcAft>
                          <a:spcPts val="0"/>
                        </a:spcAft>
                        <a:buFont typeface="Arial" panose="020B0604020202020204" pitchFamily="34" charset="0"/>
                        <a:buNone/>
                      </a:pPr>
                      <a:r>
                        <a:rPr lang="en-US" sz="1400" b="1"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Performance Measure</a:t>
                      </a:r>
                      <a:endParaRPr lang="en-US" sz="14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6">
                        <a:lumMod val="60000"/>
                        <a:lumOff val="40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Operational Definitions</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6">
                        <a:lumMod val="60000"/>
                        <a:lumOff val="40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Who Will Collect Data?</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6">
                        <a:lumMod val="60000"/>
                        <a:lumOff val="40000"/>
                      </a:schemeClr>
                    </a:solidFill>
                  </a:tcPr>
                </a:tc>
                <a:tc>
                  <a:txBody>
                    <a:bodyPr/>
                    <a:lstStyle/>
                    <a:p>
                      <a:pPr marL="0" marR="0" indent="0" algn="ctr">
                        <a:lnSpc>
                          <a:spcPct val="107000"/>
                        </a:lnSpc>
                        <a:spcBef>
                          <a:spcPts val="0"/>
                        </a:spcBef>
                        <a:spcAft>
                          <a:spcPts val="0"/>
                        </a:spcAft>
                        <a:buFont typeface="Arial" panose="020B0604020202020204" pitchFamily="34" charset="0"/>
                        <a:buNone/>
                      </a:pPr>
                      <a:r>
                        <a:rPr lang="en-US" sz="1400" b="1" dirty="0">
                          <a:effectLst/>
                          <a:latin typeface="Century Gothic" panose="020B0502020202020204" pitchFamily="34" charset="0"/>
                          <a:ea typeface="Calibri" panose="020F0502020204030204" pitchFamily="34" charset="0"/>
                          <a:cs typeface="Times New Roman" panose="02020603050405020304" pitchFamily="18" charset="0"/>
                        </a:rPr>
                        <a:t>When and Where?</a:t>
                      </a: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978242182"/>
                  </a:ext>
                </a:extLst>
              </a:tr>
              <a:tr h="457325">
                <a:tc>
                  <a:txBody>
                    <a:bodyPr/>
                    <a:lstStyle/>
                    <a:p>
                      <a:pPr marL="0" marR="0" lvl="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06455147"/>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37213819"/>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48753273"/>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40372832"/>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05993485"/>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77880546"/>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73497"/>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09813566"/>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62029694"/>
                  </a:ext>
                </a:extLst>
              </a:tr>
              <a:tr h="457325">
                <a:tc>
                  <a:txBody>
                    <a:bodyPr/>
                    <a:lstStyle/>
                    <a:p>
                      <a:pPr marL="0" marR="0" indent="0">
                        <a:lnSpc>
                          <a:spcPct val="107000"/>
                        </a:lnSpc>
                        <a:spcBef>
                          <a:spcPts val="0"/>
                        </a:spcBef>
                        <a:spcAft>
                          <a:spcPts val="0"/>
                        </a:spcAft>
                        <a:buFont typeface="Arial" panose="020B0604020202020204" pitchFamily="34" charset="0"/>
                        <a:buNone/>
                      </a:pPr>
                      <a:endParaRPr lang="en-US" sz="11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tc>
                  <a:txBody>
                    <a:bodyPr/>
                    <a:lstStyle/>
                    <a:p>
                      <a:pPr marL="0" marR="0" indent="0">
                        <a:lnSpc>
                          <a:spcPct val="107000"/>
                        </a:lnSpc>
                        <a:spcBef>
                          <a:spcPts val="0"/>
                        </a:spcBef>
                        <a:spcAft>
                          <a:spcPts val="0"/>
                        </a:spcAft>
                        <a:buFont typeface="Arial" panose="020B0604020202020204" pitchFamily="34" charset="0"/>
                        <a:buNone/>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T="91440" marB="91440" anchor="ctr">
                    <a:lnL w="12700" cap="flat" cmpd="sng" algn="ctr">
                      <a:solidFill>
                        <a:srgbClr val="808080"/>
                      </a:solidFill>
                      <a:prstDash val="solid"/>
                      <a:round/>
                      <a:headEnd type="none" w="med" len="med"/>
                      <a:tailEnd type="none" w="med" len="med"/>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89199185"/>
                  </a:ext>
                </a:extLst>
              </a:tr>
            </a:tbl>
          </a:graphicData>
        </a:graphic>
      </p:graphicFrame>
    </p:spTree>
    <p:extLst>
      <p:ext uri="{BB962C8B-B14F-4D97-AF65-F5344CB8AC3E}">
        <p14:creationId xmlns:p14="http://schemas.microsoft.com/office/powerpoint/2010/main" val="3742478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74DAEA9-AE22-D7E2-2BCA-5EAD82D3056A}"/>
              </a:ext>
            </a:extLst>
          </p:cNvPr>
          <p:cNvSpPr>
            <a:spLocks noGrp="1"/>
          </p:cNvSpPr>
          <p:nvPr>
            <p:ph type="title"/>
          </p:nvPr>
        </p:nvSpPr>
        <p:spPr>
          <a:xfrm>
            <a:off x="3212041" y="1"/>
            <a:ext cx="5767918" cy="990600"/>
          </a:xfrm>
        </p:spPr>
        <p:txBody>
          <a:bodyPr>
            <a:normAutofit fontScale="90000"/>
          </a:bodyPr>
          <a:lstStyle/>
          <a:p>
            <a:pPr algn="ctr"/>
            <a:r>
              <a:rPr lang="en-US" b="1" dirty="0">
                <a:latin typeface="Century Gothic" panose="020B0502020202020204" pitchFamily="34" charset="0"/>
              </a:rPr>
              <a:t>Baseline Performance</a:t>
            </a:r>
            <a:br>
              <a:rPr lang="en-US" b="1" dirty="0">
                <a:latin typeface="Century Gothic" panose="020B0502020202020204" pitchFamily="34" charset="0"/>
              </a:rPr>
            </a:br>
            <a:r>
              <a:rPr lang="en-US" sz="1600" i="1" kern="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Chart or image to illustrate baseline data</a:t>
            </a:r>
            <a:endParaRPr lang="en-US" b="1" dirty="0">
              <a:latin typeface="Century Gothic" panose="020B0502020202020204" pitchFamily="34" charset="0"/>
            </a:endParaRPr>
          </a:p>
        </p:txBody>
      </p:sp>
      <p:sp>
        <p:nvSpPr>
          <p:cNvPr id="5" name="Rectangle: Rounded Corners 4">
            <a:extLst>
              <a:ext uri="{FF2B5EF4-FFF2-40B4-BE49-F238E27FC236}">
                <a16:creationId xmlns:a16="http://schemas.microsoft.com/office/drawing/2014/main" id="{2409F041-7BD3-F4A5-98E6-0EBE6EBB7820}"/>
              </a:ext>
            </a:extLst>
          </p:cNvPr>
          <p:cNvSpPr/>
          <p:nvPr/>
        </p:nvSpPr>
        <p:spPr>
          <a:xfrm>
            <a:off x="722852" y="1327559"/>
            <a:ext cx="10746297" cy="4756557"/>
          </a:xfrm>
          <a:prstGeom prst="roundRect">
            <a:avLst/>
          </a:prstGeom>
          <a:noFill/>
          <a:ln w="28575">
            <a:solidFill>
              <a:srgbClr val="4FC1E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9001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5372</TotalTime>
  <Words>758</Words>
  <Application>Microsoft Macintosh PowerPoint</Application>
  <PresentationFormat>Widescreen</PresentationFormat>
  <Paragraphs>340</Paragraphs>
  <Slides>24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Aptos</vt:lpstr>
      <vt:lpstr>Aptos Display</vt:lpstr>
      <vt:lpstr>Arial</vt:lpstr>
      <vt:lpstr>Calibri</vt:lpstr>
      <vt:lpstr>Century Gothic</vt:lpstr>
      <vt:lpstr>Office Theme</vt:lpstr>
      <vt:lpstr>PowerPoint Presentation</vt:lpstr>
      <vt:lpstr>PowerPoint Presentation</vt:lpstr>
      <vt:lpstr>Project Charter</vt:lpstr>
      <vt:lpstr>Voice of the Customer (VOC)</vt:lpstr>
      <vt:lpstr>SIPOC</vt:lpstr>
      <vt:lpstr>Detailed Process Map Overview of the current process flow</vt:lpstr>
      <vt:lpstr>PowerPoint Presentation</vt:lpstr>
      <vt:lpstr>Data Collection Plan</vt:lpstr>
      <vt:lpstr>Baseline Performance Chart or image to illustrate baseline data</vt:lpstr>
      <vt:lpstr>Gage R&amp;R Study Results Analysis of Measurement System Variation</vt:lpstr>
      <vt:lpstr>PowerPoint Presentation</vt:lpstr>
      <vt:lpstr>Pareto Chart Visual showing the most significant factors contributing to the problem</vt:lpstr>
      <vt:lpstr>PowerPoint Presentation</vt:lpstr>
      <vt:lpstr>Process Map Overview of the current process flow</vt:lpstr>
      <vt:lpstr>Hypothesis Confirmation</vt:lpstr>
      <vt:lpstr>PowerPoint Presentation</vt:lpstr>
      <vt:lpstr>Solution Prioritization Chart Each solution ranked on a scale of1–5</vt:lpstr>
      <vt:lpstr>Improvement Plan</vt:lpstr>
      <vt:lpstr>Improved Process Map Updated process flow reflecting improvements</vt:lpstr>
      <vt:lpstr>PowerPoint Presentation</vt:lpstr>
      <vt:lpstr>Control Plan</vt:lpstr>
      <vt:lpstr>Control Chart Control chart showing improvement</vt:lpstr>
      <vt:lpstr>Project 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Office81</cp:lastModifiedBy>
  <cp:revision>127</cp:revision>
  <dcterms:created xsi:type="dcterms:W3CDTF">2024-06-23T02:36:30Z</dcterms:created>
  <dcterms:modified xsi:type="dcterms:W3CDTF">2024-07-30T14:46:09Z</dcterms:modified>
</cp:coreProperties>
</file>