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89"/>
    <a:srgbClr val="84BA99"/>
    <a:srgbClr val="62A87C"/>
    <a:srgbClr val="FF5964"/>
    <a:srgbClr val="FF7D86"/>
    <a:srgbClr val="BEA670"/>
    <a:srgbClr val="CF5417"/>
    <a:srgbClr val="968440"/>
    <a:srgbClr val="76673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3" autoAdjust="0"/>
    <p:restoredTop sz="94643"/>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rgbClr val="FFE389"/>
            </a:gs>
          </a:gsLst>
          <a:lin ang="135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Sample+Agile+Glad,+Sad,+Mad+Retrospective+Template-powerpoint-12151&amp;lpa=Sample+Agile+Glad,+Sad,+Mad+Retrospective+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428029"/>
            <a:ext cx="5664784" cy="4631396"/>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Apply this Agile glad, sad, mad retrospective template during retrospectives to discuss what made the team mad, sad, and glad during the sprint. It's useful for understanding emotional responses and team morale. </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This template includes three columns: Mad, Sad, and Glad, allowing team members to express their frustrations, disappointments, and positive experiences. This template helps in capturing emotional feedback, fostering open communication, and identifying areas for improvement.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450314" cy="1046410"/>
          </a:xfrm>
          <a:prstGeom prst="rect">
            <a:avLst/>
          </a:prstGeom>
          <a:noFill/>
          <a:ln>
            <a:noFill/>
          </a:ln>
        </p:spPr>
        <p:txBody>
          <a:bodyPr spcFirstLastPara="1" wrap="square" lIns="91425" tIns="91425" rIns="91425" bIns="91425" anchor="t" anchorCtr="0">
            <a:spAutoFit/>
          </a:bodyPr>
          <a:lstStyle/>
          <a:p>
            <a:r>
              <a:rPr lang="en-US" sz="2800" b="1" dirty="0">
                <a:solidFill>
                  <a:srgbClr val="011033"/>
                </a:solidFill>
                <a:latin typeface="Century Gothic"/>
                <a:ea typeface="Century Gothic"/>
                <a:cs typeface="Century Gothic"/>
                <a:sym typeface="Century Gothic"/>
              </a:rPr>
              <a:t>Agile Glad, Sad, Mad Retrospective Template Example</a:t>
            </a:r>
          </a:p>
        </p:txBody>
      </p:sp>
      <p:pic>
        <p:nvPicPr>
          <p:cNvPr id="4" name="Picture 3">
            <a:extLst>
              <a:ext uri="{FF2B5EF4-FFF2-40B4-BE49-F238E27FC236}">
                <a16:creationId xmlns:a16="http://schemas.microsoft.com/office/drawing/2014/main" id="{6B1B49DF-F90A-5D62-FE0B-824F8EC4DA8E}"/>
              </a:ext>
            </a:extLst>
          </p:cNvPr>
          <p:cNvPicPr>
            <a:picLocks noChangeAspect="1"/>
          </p:cNvPicPr>
          <p:nvPr/>
        </p:nvPicPr>
        <p:blipFill>
          <a:blip r:embed="rId5"/>
          <a:stretch>
            <a:fillRect/>
          </a:stretch>
        </p:blipFill>
        <p:spPr>
          <a:xfrm>
            <a:off x="6664781" y="2022761"/>
            <a:ext cx="4965890" cy="2812477"/>
          </a:xfrm>
          <a:prstGeom prst="rect">
            <a:avLst/>
          </a:prstGeom>
          <a:effectLst>
            <a:outerShdw blurRad="139700" sx="104000" sy="104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1" y="37862"/>
            <a:ext cx="9932566"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Agile Glad, Sad, Mad Retrospective Template Example</a:t>
            </a:r>
          </a:p>
        </p:txBody>
      </p:sp>
      <p:graphicFrame>
        <p:nvGraphicFramePr>
          <p:cNvPr id="5" name="Table 4">
            <a:extLst>
              <a:ext uri="{FF2B5EF4-FFF2-40B4-BE49-F238E27FC236}">
                <a16:creationId xmlns:a16="http://schemas.microsoft.com/office/drawing/2014/main" id="{11F6CCE4-955A-67C8-0F36-1B6A5C55D727}"/>
              </a:ext>
            </a:extLst>
          </p:cNvPr>
          <p:cNvGraphicFramePr>
            <a:graphicFrameLocks noGrp="1"/>
          </p:cNvGraphicFramePr>
          <p:nvPr>
            <p:extLst>
              <p:ext uri="{D42A27DB-BD31-4B8C-83A1-F6EECF244321}">
                <p14:modId xmlns:p14="http://schemas.microsoft.com/office/powerpoint/2010/main" val="2658201174"/>
              </p:ext>
            </p:extLst>
          </p:nvPr>
        </p:nvGraphicFramePr>
        <p:xfrm>
          <a:off x="765804" y="652093"/>
          <a:ext cx="10660391" cy="731520"/>
        </p:xfrm>
        <a:graphic>
          <a:graphicData uri="http://schemas.openxmlformats.org/drawingml/2006/table">
            <a:tbl>
              <a:tblPr firstRow="1" firstCol="1" bandRow="1"/>
              <a:tblGrid>
                <a:gridCol w="1358270">
                  <a:extLst>
                    <a:ext uri="{9D8B030D-6E8A-4147-A177-3AD203B41FA5}">
                      <a16:colId xmlns:a16="http://schemas.microsoft.com/office/drawing/2014/main" val="3026418218"/>
                    </a:ext>
                  </a:extLst>
                </a:gridCol>
                <a:gridCol w="6677025">
                  <a:extLst>
                    <a:ext uri="{9D8B030D-6E8A-4147-A177-3AD203B41FA5}">
                      <a16:colId xmlns:a16="http://schemas.microsoft.com/office/drawing/2014/main" val="2286392011"/>
                    </a:ext>
                  </a:extLst>
                </a:gridCol>
                <a:gridCol w="1085850">
                  <a:extLst>
                    <a:ext uri="{9D8B030D-6E8A-4147-A177-3AD203B41FA5}">
                      <a16:colId xmlns:a16="http://schemas.microsoft.com/office/drawing/2014/main" val="2001777224"/>
                    </a:ext>
                  </a:extLst>
                </a:gridCol>
                <a:gridCol w="1539246">
                  <a:extLst>
                    <a:ext uri="{9D8B030D-6E8A-4147-A177-3AD203B41FA5}">
                      <a16:colId xmlns:a16="http://schemas.microsoft.com/office/drawing/2014/main" val="3448731566"/>
                    </a:ext>
                  </a:extLst>
                </a:gridCol>
              </a:tblGrid>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NAME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ID</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495306633"/>
                  </a:ext>
                </a:extLst>
              </a:tr>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TEAM</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DATE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634715491"/>
                  </a:ext>
                </a:extLst>
              </a:tr>
            </a:tbl>
          </a:graphicData>
        </a:graphic>
      </p:graphicFrame>
      <p:graphicFrame>
        <p:nvGraphicFramePr>
          <p:cNvPr id="6" name="Table 5">
            <a:extLst>
              <a:ext uri="{FF2B5EF4-FFF2-40B4-BE49-F238E27FC236}">
                <a16:creationId xmlns:a16="http://schemas.microsoft.com/office/drawing/2014/main" id="{5913EDA1-1A59-AC7B-3E05-CCFB3538BB9A}"/>
              </a:ext>
            </a:extLst>
          </p:cNvPr>
          <p:cNvGraphicFramePr>
            <a:graphicFrameLocks noGrp="1"/>
          </p:cNvGraphicFramePr>
          <p:nvPr>
            <p:extLst>
              <p:ext uri="{D42A27DB-BD31-4B8C-83A1-F6EECF244321}">
                <p14:modId xmlns:p14="http://schemas.microsoft.com/office/powerpoint/2010/main" val="849436557"/>
              </p:ext>
            </p:extLst>
          </p:nvPr>
        </p:nvGraphicFramePr>
        <p:xfrm>
          <a:off x="765804" y="1600200"/>
          <a:ext cx="10660391" cy="4746067"/>
        </p:xfrm>
        <a:graphic>
          <a:graphicData uri="http://schemas.openxmlformats.org/drawingml/2006/table">
            <a:tbl>
              <a:tblPr firstRow="1" firstCol="1" bandRow="1"/>
              <a:tblGrid>
                <a:gridCol w="3553217">
                  <a:extLst>
                    <a:ext uri="{9D8B030D-6E8A-4147-A177-3AD203B41FA5}">
                      <a16:colId xmlns:a16="http://schemas.microsoft.com/office/drawing/2014/main" val="1467048372"/>
                    </a:ext>
                  </a:extLst>
                </a:gridCol>
                <a:gridCol w="3553217">
                  <a:extLst>
                    <a:ext uri="{9D8B030D-6E8A-4147-A177-3AD203B41FA5}">
                      <a16:colId xmlns:a16="http://schemas.microsoft.com/office/drawing/2014/main" val="393477132"/>
                    </a:ext>
                  </a:extLst>
                </a:gridCol>
                <a:gridCol w="3553957">
                  <a:extLst>
                    <a:ext uri="{9D8B030D-6E8A-4147-A177-3AD203B41FA5}">
                      <a16:colId xmlns:a16="http://schemas.microsoft.com/office/drawing/2014/main" val="3850614935"/>
                    </a:ext>
                  </a:extLst>
                </a:gridCol>
              </a:tblGrid>
              <a:tr h="541867">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i="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What made us mad?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9622" marR="59622" marT="0" marB="0" anchor="ctr">
                    <a:lnL w="12700" cap="flat" cmpd="sng" algn="ctr">
                      <a:solidFill>
                        <a:srgbClr val="7F7F7F"/>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F05C4F"/>
                    </a:solidFill>
                  </a:tcPr>
                </a:tc>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SAD</a:t>
                      </a:r>
                      <a:endParaRPr lang="en-US" sz="12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i="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What made us sad?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9622" marR="5962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A6C9EC"/>
                    </a:solidFill>
                  </a:tcPr>
                </a:tc>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GLAD</a:t>
                      </a:r>
                      <a:endParaRPr lang="en-US" sz="12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i="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What made us glad?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9622" marR="59622" marT="0" marB="0" anchor="ctr">
                    <a:lnL w="12700" cap="flat" cmpd="sng" algn="ctr">
                      <a:solidFill>
                        <a:srgbClr val="80808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92D050"/>
                    </a:solidFill>
                  </a:tcPr>
                </a:tc>
                <a:extLst>
                  <a:ext uri="{0D108BD9-81ED-4DB2-BD59-A6C34878D82A}">
                    <a16:rowId xmlns:a16="http://schemas.microsoft.com/office/drawing/2014/main" val="1575224928"/>
                  </a:ext>
                </a:extLst>
              </a:tr>
              <a:tr h="4204200">
                <a:tc>
                  <a:txBody>
                    <a:bodyPr/>
                    <a:lstStyle/>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Delays caused by reliance on external vendors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Repeated issues with the deployment pipeline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Unclear requirements leading to rework and wasted effort</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Frequent context switching disrupting productivity</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R="63487" marT="158993" marB="0">
                    <a:lnL w="12700" cap="flat" cmpd="sng" algn="ctr">
                      <a:solidFill>
                        <a:srgbClr val="7F7F7F"/>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Some team members feeling overworked and burned out</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Bugs discovered in production affecting user experience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Lack of timely feedback from stakeholders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Missed opportunities for team-building activities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R="63487" marT="158993"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Successful launch of new features well received by users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Strong team collaboration and support</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Efficient resolution of critical bugs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600"/>
                        </a:spcAft>
                        <a:buFont typeface="Arial" panose="020B0604020202020204" pitchFamily="34" charset="0"/>
                        <a:buChar char="•"/>
                        <a:tabLst>
                          <a:tab pos="2743200" algn="l"/>
                        </a:tabLst>
                      </a:pPr>
                      <a:r>
                        <a:rPr lang="en-AU"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Positive feedback from customers during feedback sessions</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R="63487" marT="158993" marB="0">
                    <a:lnL w="12700" cap="flat" cmpd="sng" algn="ctr">
                      <a:solidFill>
                        <a:srgbClr val="80808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68192353"/>
                  </a:ext>
                </a:extLst>
              </a:tr>
            </a:tbl>
          </a:graphicData>
        </a:graphic>
      </p:graphicFrame>
      <p:pic>
        <p:nvPicPr>
          <p:cNvPr id="7" name="Graphic 2" descr="Angry face with no fill">
            <a:extLst>
              <a:ext uri="{FF2B5EF4-FFF2-40B4-BE49-F238E27FC236}">
                <a16:creationId xmlns:a16="http://schemas.microsoft.com/office/drawing/2014/main" id="{297D993B-1CBB-4395-A849-8771823AAE07}"/>
              </a:ext>
            </a:extLst>
          </p:cNvPr>
          <p:cNvPicPr>
            <a:picLocks noChangeAspect="1"/>
          </p:cNvPicPr>
          <p:nvPr/>
        </p:nvPicPr>
        <p:blipFill>
          <a:blip r:embed="rId2">
            <a:alphaModFix/>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95074" y="5431867"/>
            <a:ext cx="914400" cy="914400"/>
          </a:xfrm>
          <a:prstGeom prst="rect">
            <a:avLst/>
          </a:prstGeom>
        </p:spPr>
      </p:pic>
      <p:pic>
        <p:nvPicPr>
          <p:cNvPr id="37" name="Graphic 4" descr="Sad face with no fill">
            <a:extLst>
              <a:ext uri="{FF2B5EF4-FFF2-40B4-BE49-F238E27FC236}">
                <a16:creationId xmlns:a16="http://schemas.microsoft.com/office/drawing/2014/main" id="{D081440F-3438-4155-BDA3-050045257C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48019" y="5431867"/>
            <a:ext cx="917575" cy="914400"/>
          </a:xfrm>
          <a:prstGeom prst="rect">
            <a:avLst/>
          </a:prstGeom>
        </p:spPr>
      </p:pic>
      <p:pic>
        <p:nvPicPr>
          <p:cNvPr id="41" name="Graphic 5" descr="Sunglasses face with no fill">
            <a:extLst>
              <a:ext uri="{FF2B5EF4-FFF2-40B4-BE49-F238E27FC236}">
                <a16:creationId xmlns:a16="http://schemas.microsoft.com/office/drawing/2014/main" id="{3278630F-6F21-488E-9291-D85BAF5EE08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503328" y="5431867"/>
            <a:ext cx="914400" cy="914400"/>
          </a:xfrm>
          <a:prstGeom prst="rect">
            <a:avLst/>
          </a:prstGeom>
        </p:spPr>
      </p:pic>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265</TotalTime>
  <Words>316</Words>
  <Application>Microsoft Office PowerPoint</Application>
  <PresentationFormat>Widescreen</PresentationFormat>
  <Paragraphs>35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108</cp:revision>
  <dcterms:created xsi:type="dcterms:W3CDTF">2024-08-04T17:37:47Z</dcterms:created>
  <dcterms:modified xsi:type="dcterms:W3CDTF">2024-08-25T19:02:30Z</dcterms:modified>
</cp:coreProperties>
</file>