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30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89"/>
    <a:srgbClr val="84BA99"/>
    <a:srgbClr val="62A87C"/>
    <a:srgbClr val="FF5964"/>
    <a:srgbClr val="FF7D86"/>
    <a:srgbClr val="BEA670"/>
    <a:srgbClr val="CF5417"/>
    <a:srgbClr val="968440"/>
    <a:srgbClr val="76673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3" autoAdjust="0"/>
    <p:restoredTop sz="94643"/>
  </p:normalViewPr>
  <p:slideViewPr>
    <p:cSldViewPr snapToGrid="0">
      <p:cViewPr varScale="1">
        <p:scale>
          <a:sx n="77" d="100"/>
          <a:sy n="77" d="100"/>
        </p:scale>
        <p:origin x="19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C32A1-FB45-4D43-A6F0-74C2B2968C3D}" type="datetimeFigureOut">
              <a:rPr lang="en-US" smtClean="0"/>
              <a:t>8/25/2024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EA255-364E-45DD-81DF-5DD2DBD79D95}" type="slidenum">
              <a:rPr lang="en-US" smtClean="0"/>
              <a:t>‹#›</a:t>
            </a:fld>
            <a:endParaRPr lang="en-US"/>
          </a:p>
        </p:txBody>
      </p:sp>
    </p:spTree>
    <p:extLst>
      <p:ext uri="{BB962C8B-B14F-4D97-AF65-F5344CB8AC3E}">
        <p14:creationId xmlns:p14="http://schemas.microsoft.com/office/powerpoint/2010/main" val="4018532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7CC3D-B375-EF1F-88B0-2BE92EF70E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0D66C5-3B95-7FEA-ED77-2F801444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E8D236-5979-4FA2-0118-9077C546B9A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602A9BE9-E24D-9126-1E59-487D46A16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AAA84-0E6B-D79D-1DC4-AB2D275348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9224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475F-2479-9CB0-2C52-57FBE144B3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CB6D4-C7BB-75AD-C986-6F6464FBA8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3C913-503A-EBAF-4D10-DB742B2A3A00}"/>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D2151C42-24B8-9F09-555F-8259D73A3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D6A46-EACD-4E7F-717C-C74F2B172724}"/>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86930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CF2068-AC5C-1014-C8B6-CDC5238BDA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8CC139-6ABA-681E-4C21-B27BE1D7A8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2CBD7-037A-6904-9D16-C8ABB0334EF9}"/>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3364D107-DC63-2D82-47D4-809CBB06D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303A-CA2B-AFC3-40F3-F8CE0FDB7CF2}"/>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46602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D065-F2AD-A004-25A8-8F0284904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6497F-4D2D-37A5-3760-EFB63B2E4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7284F-F3F5-A949-CBE2-FDAEB59F31F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5E6B044-15E5-68AC-8A5D-DC782CF23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52724-5F86-9082-1B1B-DC1019C582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27632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FA8B-6C6C-4918-96EE-2947CA1F88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5FBAFD-59F7-D33E-EFD0-DDA3D96700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1103E5-B435-E991-1778-6466DB7C7A5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8DD5AD4-22BB-03D0-AEEF-BCAF1BDD6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5413C-3EEE-B47A-2A22-DE5B10C8DADA}"/>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307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4BA0-9CE5-EBA4-56C9-8B5D220D5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787AC6-1CF9-91A5-2924-C39B3719B6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0A22F-1553-767F-2D5C-3931B6DDA8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D96DDC-2ECE-9952-6AF3-4EFA02D40FB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480F34D7-B931-EC31-CFE2-3DB0F659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BCE05-4D6B-D5E6-A4D8-A668BEC8F2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0510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7F2A-62A1-DDE4-16A5-124C7FE17F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BB576E-D2CE-130F-719F-E289A501A7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E96D5-DDBF-9C7C-9866-0A3B420133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0C345-EFA9-1BBA-DC44-0BF2844095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8D4AFC-1E32-5BD4-9DA8-CC9220A18D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5867C2-58F5-326E-200E-8671D731B28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8" name="Footer Placeholder 7">
            <a:extLst>
              <a:ext uri="{FF2B5EF4-FFF2-40B4-BE49-F238E27FC236}">
                <a16:creationId xmlns:a16="http://schemas.microsoft.com/office/drawing/2014/main" id="{73943FC8-5665-F40D-BA2E-7FD1E93D4E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9F1F25-220D-076F-9DD0-7A959A9F79F0}"/>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2221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DE799-0BF7-033A-0003-86D457F175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2F82F3-4551-FDA9-0B69-9E815F30B66C}"/>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4" name="Footer Placeholder 3">
            <a:extLst>
              <a:ext uri="{FF2B5EF4-FFF2-40B4-BE49-F238E27FC236}">
                <a16:creationId xmlns:a16="http://schemas.microsoft.com/office/drawing/2014/main" id="{4A3AFDB2-414C-302D-4E86-F5D98C2793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E111F4-82A1-D6E0-97A1-FF14D50D386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93582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C1786-EFF5-63B9-7E68-05D4E66AAAB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3" name="Footer Placeholder 2">
            <a:extLst>
              <a:ext uri="{FF2B5EF4-FFF2-40B4-BE49-F238E27FC236}">
                <a16:creationId xmlns:a16="http://schemas.microsoft.com/office/drawing/2014/main" id="{FFC1A8B8-24F4-C50F-998A-7BA9BA728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0844AF-B1C5-3850-F4B6-F469DB89B5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97484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1550-095B-AB83-BF58-3654DCF42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BC03E-9053-0F59-4E58-B03D279EC7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03672-612A-561E-6AEF-0F0A1933B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24A4A-0EA1-1903-1A5E-FBAA5528C408}"/>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7C4FC98E-2084-7189-2D2B-28B8192BC9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9F5F4-4DAA-0E3A-B489-1C53D2B1733D}"/>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58411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482C-3CC1-A2F8-4DBD-1B03F5361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C22B2-532C-9470-D49E-FC4CC5339F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FB5527-9F9B-AE65-F727-E81F30C52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E249B-65C8-BB84-D6BC-961B99EB810D}"/>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CC30BB2D-93B1-325A-5D43-9FCD83456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0BA10-8DB3-8B8E-133E-0821BD723C1E}"/>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79013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rgbClr val="FFE389"/>
            </a:gs>
          </a:gsLst>
          <a:lin ang="135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98A90-2BF8-932D-64AF-3A9D9A77D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A0B733-BB92-45FB-8F46-E7E194A8C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3F3108-7B89-B034-BAD3-027A16040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C17FF4C0-FF5C-6818-6A4B-9AEAB8B40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7C8BF4-6FCF-3C84-63B5-1AAB66B860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C980A8-BBA8-465B-B243-9C221E6A3A3C}" type="slidenum">
              <a:rPr lang="en-US" smtClean="0"/>
              <a:t>‹#›</a:t>
            </a:fld>
            <a:endParaRPr lang="en-US"/>
          </a:p>
        </p:txBody>
      </p:sp>
    </p:spTree>
    <p:extLst>
      <p:ext uri="{BB962C8B-B14F-4D97-AF65-F5344CB8AC3E}">
        <p14:creationId xmlns:p14="http://schemas.microsoft.com/office/powerpoint/2010/main" val="1933435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51&amp;utm_source=template-powerpoint&amp;utm_medium=content&amp;utm_campaign=Sample+Agile+Glad,+Sad,+Mad+Retrospective+Template-powerpoint-12151&amp;lpa=Sample+Agile+Glad,+Sad,+Mad+Retrospective+Template+powerpoint+1215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7" y="1428029"/>
            <a:ext cx="5664784" cy="4631396"/>
          </a:xfrm>
          <a:prstGeom prst="rect">
            <a:avLst/>
          </a:prstGeom>
          <a:noFill/>
        </p:spPr>
        <p:txBody>
          <a:bodyPr wrap="square" rtlCol="0">
            <a:spAutoFit/>
          </a:bodyPr>
          <a:lstStyle/>
          <a:p>
            <a:pPr>
              <a:lnSpc>
                <a:spcPct val="150000"/>
              </a:lnSpc>
              <a:spcAft>
                <a:spcPts val="1200"/>
              </a:spcAft>
            </a:pPr>
            <a:r>
              <a:rPr lang="en-US" sz="1600" b="1" dirty="0">
                <a:solidFill>
                  <a:srgbClr val="000000"/>
                </a:solidFill>
                <a:latin typeface="Century Gothic" panose="020B0502020202020204" pitchFamily="34" charset="0"/>
              </a:rPr>
              <a:t>When to Use This Template: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Apply this Agile glad, sad, mad retrospective template during retrospectives to discuss what made the team mad, sad, and glad during the sprint. It's useful for understanding emotional responses and team morale. </a:t>
            </a:r>
          </a:p>
          <a:p>
            <a:pPr>
              <a:lnSpc>
                <a:spcPct val="150000"/>
              </a:lnSpc>
              <a:spcAft>
                <a:spcPts val="1200"/>
              </a:spcAft>
            </a:pPr>
            <a:r>
              <a:rPr lang="en-US" sz="1600" b="1" dirty="0">
                <a:solidFill>
                  <a:srgbClr val="000000"/>
                </a:solidFill>
                <a:latin typeface="Century Gothic" panose="020B0502020202020204" pitchFamily="34" charset="0"/>
              </a:rPr>
              <a:t>Notable Templates Features: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This template includes three columns: Mad, Sad, and Glad, allowing team members to express their frustrations, disappointments, and positive experiences. This template helps in capturing emotional feedback, fostering open communication, and identifying areas for improvement. </a:t>
            </a:r>
          </a:p>
        </p:txBody>
      </p:sp>
      <p:pic>
        <p:nvPicPr>
          <p:cNvPr id="90" name="Google Shape;90;p13">
            <a:hlinkClick r:id="rId3"/>
          </p:cNvPr>
          <p:cNvPicPr preferRelativeResize="0"/>
          <p:nvPr/>
        </p:nvPicPr>
        <p:blipFill>
          <a:blip r:embed="rId4">
            <a:alphaModFix/>
          </a:blip>
          <a:stretch>
            <a:fillRect/>
          </a:stretch>
        </p:blipFill>
        <p:spPr>
          <a:xfrm>
            <a:off x="7886047" y="395765"/>
            <a:ext cx="3744624" cy="744775"/>
          </a:xfrm>
          <a:prstGeom prst="rect">
            <a:avLst/>
          </a:prstGeom>
          <a:noFill/>
          <a:ln>
            <a:noFill/>
          </a:ln>
        </p:spPr>
      </p:pic>
      <p:sp>
        <p:nvSpPr>
          <p:cNvPr id="91" name="Google Shape;91;p13"/>
          <p:cNvSpPr txBox="1"/>
          <p:nvPr/>
        </p:nvSpPr>
        <p:spPr>
          <a:xfrm>
            <a:off x="361547" y="258508"/>
            <a:ext cx="6450314" cy="1046410"/>
          </a:xfrm>
          <a:prstGeom prst="rect">
            <a:avLst/>
          </a:prstGeom>
          <a:noFill/>
          <a:ln>
            <a:noFill/>
          </a:ln>
        </p:spPr>
        <p:txBody>
          <a:bodyPr spcFirstLastPara="1" wrap="square" lIns="91425" tIns="91425" rIns="91425" bIns="91425" anchor="t" anchorCtr="0">
            <a:spAutoFit/>
          </a:bodyPr>
          <a:lstStyle/>
          <a:p>
            <a:r>
              <a:rPr lang="en-US" sz="2800" b="1" dirty="0">
                <a:solidFill>
                  <a:srgbClr val="011033"/>
                </a:solidFill>
                <a:latin typeface="Century Gothic"/>
                <a:ea typeface="Century Gothic"/>
                <a:cs typeface="Century Gothic"/>
                <a:sym typeface="Century Gothic"/>
              </a:rPr>
              <a:t>Agile Glad, Sad, Mad Retrospective Template Example</a:t>
            </a:r>
          </a:p>
        </p:txBody>
      </p:sp>
      <p:pic>
        <p:nvPicPr>
          <p:cNvPr id="4" name="Picture 3">
            <a:extLst>
              <a:ext uri="{FF2B5EF4-FFF2-40B4-BE49-F238E27FC236}">
                <a16:creationId xmlns:a16="http://schemas.microsoft.com/office/drawing/2014/main" id="{6B1B49DF-F90A-5D62-FE0B-824F8EC4DA8E}"/>
              </a:ext>
            </a:extLst>
          </p:cNvPr>
          <p:cNvPicPr>
            <a:picLocks noChangeAspect="1"/>
          </p:cNvPicPr>
          <p:nvPr/>
        </p:nvPicPr>
        <p:blipFill>
          <a:blip r:embed="rId5"/>
          <a:stretch>
            <a:fillRect/>
          </a:stretch>
        </p:blipFill>
        <p:spPr>
          <a:xfrm>
            <a:off x="6664781" y="2022761"/>
            <a:ext cx="4965890" cy="2812477"/>
          </a:xfrm>
          <a:prstGeom prst="rect">
            <a:avLst/>
          </a:prstGeom>
          <a:effectLst>
            <a:outerShdw blurRad="139700" sx="104000" sy="104000" algn="c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CA09F2-3826-BB90-349F-9C52EDB42204}"/>
              </a:ext>
            </a:extLst>
          </p:cNvPr>
          <p:cNvSpPr txBox="1"/>
          <p:nvPr/>
        </p:nvSpPr>
        <p:spPr>
          <a:xfrm>
            <a:off x="67111" y="37862"/>
            <a:ext cx="9932566" cy="523220"/>
          </a:xfrm>
          <a:prstGeom prst="rect">
            <a:avLst/>
          </a:prstGeom>
          <a:noFill/>
        </p:spPr>
        <p:txBody>
          <a:bodyPr wrap="square" rtlCol="0">
            <a:spAutoFit/>
          </a:bodyPr>
          <a:lstStyle/>
          <a:p>
            <a:r>
              <a:rPr lang="en-US" sz="2800" b="1" dirty="0">
                <a:solidFill>
                  <a:srgbClr val="011033"/>
                </a:solidFill>
                <a:latin typeface="Century Gothic"/>
                <a:ea typeface="Century Gothic"/>
                <a:cs typeface="Century Gothic"/>
                <a:sym typeface="Century Gothic"/>
              </a:rPr>
              <a:t>Agile Glad, Sad, Mad Retrospective Template Example</a:t>
            </a:r>
          </a:p>
        </p:txBody>
      </p:sp>
      <p:graphicFrame>
        <p:nvGraphicFramePr>
          <p:cNvPr id="5" name="Table 4">
            <a:extLst>
              <a:ext uri="{FF2B5EF4-FFF2-40B4-BE49-F238E27FC236}">
                <a16:creationId xmlns:a16="http://schemas.microsoft.com/office/drawing/2014/main" id="{11F6CCE4-955A-67C8-0F36-1B6A5C55D727}"/>
              </a:ext>
            </a:extLst>
          </p:cNvPr>
          <p:cNvGraphicFramePr>
            <a:graphicFrameLocks noGrp="1"/>
          </p:cNvGraphicFramePr>
          <p:nvPr>
            <p:extLst>
              <p:ext uri="{D42A27DB-BD31-4B8C-83A1-F6EECF244321}">
                <p14:modId xmlns:p14="http://schemas.microsoft.com/office/powerpoint/2010/main" val="2658201174"/>
              </p:ext>
            </p:extLst>
          </p:nvPr>
        </p:nvGraphicFramePr>
        <p:xfrm>
          <a:off x="765804" y="652093"/>
          <a:ext cx="10660391" cy="731520"/>
        </p:xfrm>
        <a:graphic>
          <a:graphicData uri="http://schemas.openxmlformats.org/drawingml/2006/table">
            <a:tbl>
              <a:tblPr firstRow="1" firstCol="1" bandRow="1"/>
              <a:tblGrid>
                <a:gridCol w="1358270">
                  <a:extLst>
                    <a:ext uri="{9D8B030D-6E8A-4147-A177-3AD203B41FA5}">
                      <a16:colId xmlns:a16="http://schemas.microsoft.com/office/drawing/2014/main" val="3026418218"/>
                    </a:ext>
                  </a:extLst>
                </a:gridCol>
                <a:gridCol w="6677025">
                  <a:extLst>
                    <a:ext uri="{9D8B030D-6E8A-4147-A177-3AD203B41FA5}">
                      <a16:colId xmlns:a16="http://schemas.microsoft.com/office/drawing/2014/main" val="2286392011"/>
                    </a:ext>
                  </a:extLst>
                </a:gridCol>
                <a:gridCol w="1085850">
                  <a:extLst>
                    <a:ext uri="{9D8B030D-6E8A-4147-A177-3AD203B41FA5}">
                      <a16:colId xmlns:a16="http://schemas.microsoft.com/office/drawing/2014/main" val="2001777224"/>
                    </a:ext>
                  </a:extLst>
                </a:gridCol>
                <a:gridCol w="1539246">
                  <a:extLst>
                    <a:ext uri="{9D8B030D-6E8A-4147-A177-3AD203B41FA5}">
                      <a16:colId xmlns:a16="http://schemas.microsoft.com/office/drawing/2014/main" val="3448731566"/>
                    </a:ext>
                  </a:extLst>
                </a:gridCol>
              </a:tblGrid>
              <a:tr h="365760">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PROJECT NAME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PROJECT ID</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495306633"/>
                  </a:ext>
                </a:extLst>
              </a:tr>
              <a:tr h="365760">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TEAM</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DATE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634715491"/>
                  </a:ext>
                </a:extLst>
              </a:tr>
            </a:tbl>
          </a:graphicData>
        </a:graphic>
      </p:graphicFrame>
      <p:graphicFrame>
        <p:nvGraphicFramePr>
          <p:cNvPr id="6" name="Table 5">
            <a:extLst>
              <a:ext uri="{FF2B5EF4-FFF2-40B4-BE49-F238E27FC236}">
                <a16:creationId xmlns:a16="http://schemas.microsoft.com/office/drawing/2014/main" id="{5913EDA1-1A59-AC7B-3E05-CCFB3538BB9A}"/>
              </a:ext>
            </a:extLst>
          </p:cNvPr>
          <p:cNvGraphicFramePr>
            <a:graphicFrameLocks noGrp="1"/>
          </p:cNvGraphicFramePr>
          <p:nvPr>
            <p:extLst>
              <p:ext uri="{D42A27DB-BD31-4B8C-83A1-F6EECF244321}">
                <p14:modId xmlns:p14="http://schemas.microsoft.com/office/powerpoint/2010/main" val="849436557"/>
              </p:ext>
            </p:extLst>
          </p:nvPr>
        </p:nvGraphicFramePr>
        <p:xfrm>
          <a:off x="765804" y="1600200"/>
          <a:ext cx="10660391" cy="4746067"/>
        </p:xfrm>
        <a:graphic>
          <a:graphicData uri="http://schemas.openxmlformats.org/drawingml/2006/table">
            <a:tbl>
              <a:tblPr firstRow="1" firstCol="1" bandRow="1"/>
              <a:tblGrid>
                <a:gridCol w="3553217">
                  <a:extLst>
                    <a:ext uri="{9D8B030D-6E8A-4147-A177-3AD203B41FA5}">
                      <a16:colId xmlns:a16="http://schemas.microsoft.com/office/drawing/2014/main" val="1467048372"/>
                    </a:ext>
                  </a:extLst>
                </a:gridCol>
                <a:gridCol w="3553217">
                  <a:extLst>
                    <a:ext uri="{9D8B030D-6E8A-4147-A177-3AD203B41FA5}">
                      <a16:colId xmlns:a16="http://schemas.microsoft.com/office/drawing/2014/main" val="393477132"/>
                    </a:ext>
                  </a:extLst>
                </a:gridCol>
                <a:gridCol w="3553957">
                  <a:extLst>
                    <a:ext uri="{9D8B030D-6E8A-4147-A177-3AD203B41FA5}">
                      <a16:colId xmlns:a16="http://schemas.microsoft.com/office/drawing/2014/main" val="3850614935"/>
                    </a:ext>
                  </a:extLst>
                </a:gridCol>
              </a:tblGrid>
              <a:tr h="541867">
                <a:tc>
                  <a:txBody>
                    <a:bodyPr/>
                    <a:lstStyle/>
                    <a:p>
                      <a:pPr marL="0" marR="0" algn="ctr">
                        <a:spcBef>
                          <a:spcPts val="0"/>
                        </a:spcBef>
                        <a:spcAft>
                          <a:spcPts val="0"/>
                        </a:spcAft>
                      </a:pPr>
                      <a:r>
                        <a:rPr lang="en-US" sz="14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i="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What made us mad?</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9622" marR="59622" marT="0" marB="0" anchor="ctr">
                    <a:lnL w="12700" cap="flat" cmpd="sng" algn="ctr">
                      <a:solidFill>
                        <a:srgbClr val="7F7F7F"/>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solidFill>
                      <a:srgbClr val="F05C4F"/>
                    </a:solidFill>
                  </a:tcPr>
                </a:tc>
                <a:tc>
                  <a:txBody>
                    <a:bodyPr/>
                    <a:lstStyle/>
                    <a:p>
                      <a:pPr marL="0" marR="0" algn="ctr">
                        <a:spcBef>
                          <a:spcPts val="0"/>
                        </a:spcBef>
                        <a:spcAft>
                          <a:spcPts val="0"/>
                        </a:spcAft>
                      </a:pPr>
                      <a:r>
                        <a:rPr lang="en-US" sz="14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SAD</a:t>
                      </a:r>
                      <a:endParaRPr lang="en-US" sz="12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i="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What made us sad?</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9622" marR="5962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solidFill>
                      <a:srgbClr val="A6C9EC"/>
                    </a:solidFill>
                  </a:tcPr>
                </a:tc>
                <a:tc>
                  <a:txBody>
                    <a:bodyPr/>
                    <a:lstStyle/>
                    <a:p>
                      <a:pPr marL="0" marR="0" algn="ctr">
                        <a:spcBef>
                          <a:spcPts val="0"/>
                        </a:spcBef>
                        <a:spcAft>
                          <a:spcPts val="0"/>
                        </a:spcAft>
                      </a:pPr>
                      <a:r>
                        <a:rPr lang="en-US" sz="14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GLAD</a:t>
                      </a:r>
                      <a:endParaRPr lang="en-US" sz="12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i="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What made us glad?</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9622" marR="59622" marT="0" marB="0" anchor="ctr">
                    <a:lnL w="12700" cap="flat" cmpd="sng" algn="ctr">
                      <a:solidFill>
                        <a:srgbClr val="80808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solidFill>
                      <a:srgbClr val="92D050"/>
                    </a:solidFill>
                  </a:tcPr>
                </a:tc>
                <a:extLst>
                  <a:ext uri="{0D108BD9-81ED-4DB2-BD59-A6C34878D82A}">
                    <a16:rowId xmlns:a16="http://schemas.microsoft.com/office/drawing/2014/main" val="1575224928"/>
                  </a:ext>
                </a:extLst>
              </a:tr>
              <a:tr h="4204200">
                <a:tc>
                  <a:txBody>
                    <a:bodyPr/>
                    <a:lstStyle/>
                    <a:p>
                      <a:pPr marL="171450" marR="0" lvl="0" indent="-171450">
                        <a:spcBef>
                          <a:spcPts val="0"/>
                        </a:spcBef>
                        <a:spcAft>
                          <a:spcPts val="60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Delays caused by reliance on external vendors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spcBef>
                          <a:spcPts val="0"/>
                        </a:spcBef>
                        <a:spcAft>
                          <a:spcPts val="60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Repeated issues with the deployment pipeline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spcBef>
                          <a:spcPts val="0"/>
                        </a:spcBef>
                        <a:spcAft>
                          <a:spcPts val="60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Unclear requirements leading to rework and wasted effort</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spcBef>
                          <a:spcPts val="0"/>
                        </a:spcBef>
                        <a:spcAft>
                          <a:spcPts val="60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Frequent context switching disrupting productivity</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R="63487" marT="158993" marB="0">
                    <a:lnL w="12700" cap="flat" cmpd="sng" algn="ctr">
                      <a:solidFill>
                        <a:srgbClr val="7F7F7F"/>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171450" marR="0" lvl="0" indent="-171450">
                        <a:spcBef>
                          <a:spcPts val="0"/>
                        </a:spcBef>
                        <a:spcAft>
                          <a:spcPts val="60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Some team members feeling overworked and burned out</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spcBef>
                          <a:spcPts val="0"/>
                        </a:spcBef>
                        <a:spcAft>
                          <a:spcPts val="60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Bugs discovered in production affecting user experience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spcBef>
                          <a:spcPts val="0"/>
                        </a:spcBef>
                        <a:spcAft>
                          <a:spcPts val="60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Lack of timely feedback from stakeholders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spcBef>
                          <a:spcPts val="0"/>
                        </a:spcBef>
                        <a:spcAft>
                          <a:spcPts val="60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Missed opportunities for team-building activities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R="63487" marT="158993"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171450" marR="0" lvl="0" indent="-171450">
                        <a:spcBef>
                          <a:spcPts val="0"/>
                        </a:spcBef>
                        <a:spcAft>
                          <a:spcPts val="60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Successful launch of new features well received by users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spcBef>
                          <a:spcPts val="0"/>
                        </a:spcBef>
                        <a:spcAft>
                          <a:spcPts val="60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Strong team collaboration and support</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spcBef>
                          <a:spcPts val="0"/>
                        </a:spcBef>
                        <a:spcAft>
                          <a:spcPts val="60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Efficient resolution of critical bugs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spcBef>
                          <a:spcPts val="0"/>
                        </a:spcBef>
                        <a:spcAft>
                          <a:spcPts val="60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Positive feedback from customers during feedback sessions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R="63487" marT="158993" marB="0">
                    <a:lnL w="12700" cap="flat" cmpd="sng" algn="ctr">
                      <a:solidFill>
                        <a:srgbClr val="80808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68192353"/>
                  </a:ext>
                </a:extLst>
              </a:tr>
            </a:tbl>
          </a:graphicData>
        </a:graphic>
      </p:graphicFrame>
      <p:pic>
        <p:nvPicPr>
          <p:cNvPr id="7" name="Graphic 2" descr="Angry face with no fill">
            <a:extLst>
              <a:ext uri="{FF2B5EF4-FFF2-40B4-BE49-F238E27FC236}">
                <a16:creationId xmlns:a16="http://schemas.microsoft.com/office/drawing/2014/main" id="{297D993B-1CBB-4395-A849-8771823AAE07}"/>
              </a:ext>
            </a:extLst>
          </p:cNvPr>
          <p:cNvPicPr>
            <a:picLocks noChangeAspect="1"/>
          </p:cNvPicPr>
          <p:nvPr/>
        </p:nvPicPr>
        <p:blipFill>
          <a:blip r:embed="rId2">
            <a:alphaModFix/>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95074" y="5431867"/>
            <a:ext cx="914400" cy="914400"/>
          </a:xfrm>
          <a:prstGeom prst="rect">
            <a:avLst/>
          </a:prstGeom>
        </p:spPr>
      </p:pic>
      <p:pic>
        <p:nvPicPr>
          <p:cNvPr id="37" name="Graphic 4" descr="Sad face with no fill">
            <a:extLst>
              <a:ext uri="{FF2B5EF4-FFF2-40B4-BE49-F238E27FC236}">
                <a16:creationId xmlns:a16="http://schemas.microsoft.com/office/drawing/2014/main" id="{D081440F-3438-4155-BDA3-050045257C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48019" y="5431867"/>
            <a:ext cx="917575" cy="914400"/>
          </a:xfrm>
          <a:prstGeom prst="rect">
            <a:avLst/>
          </a:prstGeom>
        </p:spPr>
      </p:pic>
      <p:pic>
        <p:nvPicPr>
          <p:cNvPr id="41" name="Graphic 5" descr="Sunglasses face with no fill">
            <a:extLst>
              <a:ext uri="{FF2B5EF4-FFF2-40B4-BE49-F238E27FC236}">
                <a16:creationId xmlns:a16="http://schemas.microsoft.com/office/drawing/2014/main" id="{3278630F-6F21-488E-9291-D85BAF5EE08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503328" y="5431867"/>
            <a:ext cx="914400" cy="914400"/>
          </a:xfrm>
          <a:prstGeom prst="rect">
            <a:avLst/>
          </a:prstGeom>
        </p:spPr>
      </p:pic>
    </p:spTree>
    <p:extLst>
      <p:ext uri="{BB962C8B-B14F-4D97-AF65-F5344CB8AC3E}">
        <p14:creationId xmlns:p14="http://schemas.microsoft.com/office/powerpoint/2010/main" val="10354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2"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5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5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265</TotalTime>
  <Words>316</Words>
  <Application>Microsoft Office PowerPoint</Application>
  <PresentationFormat>Widescreen</PresentationFormat>
  <Paragraphs>35</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Kayla Franssen</cp:lastModifiedBy>
  <cp:revision>108</cp:revision>
  <dcterms:created xsi:type="dcterms:W3CDTF">2024-08-04T17:37:47Z</dcterms:created>
  <dcterms:modified xsi:type="dcterms:W3CDTF">2024-08-25T19:02:30Z</dcterms:modified>
</cp:coreProperties>
</file>