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7" r:id="rId2"/>
    <p:sldId id="299"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BA99"/>
    <a:srgbClr val="FF7D86"/>
    <a:srgbClr val="FF5964"/>
    <a:srgbClr val="000000"/>
    <a:srgbClr val="62A87C"/>
    <a:srgbClr val="4D7FB7"/>
    <a:srgbClr val="38618C"/>
    <a:srgbClr val="B7E9F9"/>
    <a:srgbClr val="BEECF9"/>
    <a:srgbClr val="001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13" autoAdjust="0"/>
    <p:restoredTop sz="94665"/>
  </p:normalViewPr>
  <p:slideViewPr>
    <p:cSldViewPr snapToGrid="0">
      <p:cViewPr varScale="1">
        <p:scale>
          <a:sx n="77" d="100"/>
          <a:sy n="77" d="100"/>
        </p:scale>
        <p:origin x="192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9C32A1-FB45-4D43-A6F0-74C2B2968C3D}" type="datetimeFigureOut">
              <a:rPr lang="en-US" smtClean="0"/>
              <a:t>8/25/2024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1EA255-364E-45DD-81DF-5DD2DBD79D95}" type="slidenum">
              <a:rPr lang="en-US" smtClean="0"/>
              <a:t>‹#›</a:t>
            </a:fld>
            <a:endParaRPr lang="en-US"/>
          </a:p>
        </p:txBody>
      </p:sp>
    </p:spTree>
    <p:extLst>
      <p:ext uri="{BB962C8B-B14F-4D97-AF65-F5344CB8AC3E}">
        <p14:creationId xmlns:p14="http://schemas.microsoft.com/office/powerpoint/2010/main" val="4018532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7CC3D-B375-EF1F-88B0-2BE92EF70E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0D66C5-3B95-7FEA-ED77-2F801444FE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E8D236-5979-4FA2-0118-9077C546B9A5}"/>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602A9BE9-E24D-9126-1E59-487D46A168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4AAA84-0E6B-D79D-1DC4-AB2D275348FC}"/>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4192246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6475F-2479-9CB0-2C52-57FBE144B3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9CB6D4-C7BB-75AD-C986-6F6464FBA8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63C913-503A-EBAF-4D10-DB742B2A3A00}"/>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D2151C42-24B8-9F09-555F-8259D73A38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BD6A46-EACD-4E7F-717C-C74F2B172724}"/>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869305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CF2068-AC5C-1014-C8B6-CDC5238BDA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8CC139-6ABA-681E-4C21-B27BE1D7A8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E2CBD7-037A-6904-9D16-C8ABB0334EF9}"/>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3364D107-DC63-2D82-47D4-809CBB06D6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303A-CA2B-AFC3-40F3-F8CE0FDB7CF2}"/>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2466024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9D065-F2AD-A004-25A8-8F02849040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A6497F-4D2D-37A5-3760-EFB63B2E44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67284F-F3F5-A949-CBE2-FDAEB59F31FE}"/>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75E6B044-15E5-68AC-8A5D-DC782CF237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052724-5F86-9082-1B1B-DC1019C5821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276322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4FA8B-6C6C-4918-96EE-2947CA1F88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5FBAFD-59F7-D33E-EFD0-DDA3D967009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1103E5-B435-E991-1778-6466DB7C7A5A}"/>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78DD5AD4-22BB-03D0-AEEF-BCAF1BDD6F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85413C-3EEE-B47A-2A22-DE5B10C8DADA}"/>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413074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D4BA0-9CE5-EBA4-56C9-8B5D220D5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787AC6-1CF9-91A5-2924-C39B3719B6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40A22F-1553-767F-2D5C-3931B6DDA8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D96DDC-2ECE-9952-6AF3-4EFA02D40FB5}"/>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480F34D7-B931-EC31-CFE2-3DB0F659D6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1BCE05-4D6B-D5E6-A4D8-A668BEC8F2FC}"/>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605102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B7F2A-62A1-DDE4-16A5-124C7FE17F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7BB576E-D2CE-130F-719F-E289A501A7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9E96D5-DDBF-9C7C-9866-0A3B420133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60C345-EFA9-1BBA-DC44-0BF2844095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8D4AFC-1E32-5BD4-9DA8-CC9220A18D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5867C2-58F5-326E-200E-8671D731B28A}"/>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8" name="Footer Placeholder 7">
            <a:extLst>
              <a:ext uri="{FF2B5EF4-FFF2-40B4-BE49-F238E27FC236}">
                <a16:creationId xmlns:a16="http://schemas.microsoft.com/office/drawing/2014/main" id="{73943FC8-5665-F40D-BA2E-7FD1E93D4E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9F1F25-220D-076F-9DD0-7A959A9F79F0}"/>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622215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DE799-0BF7-033A-0003-86D457F175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2F82F3-4551-FDA9-0B69-9E815F30B66C}"/>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4" name="Footer Placeholder 3">
            <a:extLst>
              <a:ext uri="{FF2B5EF4-FFF2-40B4-BE49-F238E27FC236}">
                <a16:creationId xmlns:a16="http://schemas.microsoft.com/office/drawing/2014/main" id="{4A3AFDB2-414C-302D-4E86-F5D98C2793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E111F4-82A1-D6E0-97A1-FF14D50D386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2935828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0C1786-EFF5-63B9-7E68-05D4E66AAABE}"/>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3" name="Footer Placeholder 2">
            <a:extLst>
              <a:ext uri="{FF2B5EF4-FFF2-40B4-BE49-F238E27FC236}">
                <a16:creationId xmlns:a16="http://schemas.microsoft.com/office/drawing/2014/main" id="{FFC1A8B8-24F4-C50F-998A-7BA9BA7283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0844AF-B1C5-3850-F4B6-F469DB89B51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3974844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31550-095B-AB83-BF58-3654DCF42E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6BC03E-9053-0F59-4E58-B03D279EC7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E03672-612A-561E-6AEF-0F0A1933BA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124A4A-0EA1-1903-1A5E-FBAA5528C408}"/>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7C4FC98E-2084-7189-2D2B-28B8192BC9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09F5F4-4DAA-0E3A-B489-1C53D2B1733D}"/>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358411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A482C-3CC1-A2F8-4DBD-1B03F53611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9C22B2-532C-9470-D49E-FC4CC5339F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FB5527-9F9B-AE65-F727-E81F30C529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1E249B-65C8-BB84-D6BC-961B99EB810D}"/>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CC30BB2D-93B1-325A-5D43-9FCD834568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20BA10-8DB3-8B8E-133E-0821BD723C1E}"/>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790131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schemeClr>
            </a:gs>
            <a:gs pos="100000">
              <a:schemeClr val="accent6">
                <a:lumMod val="20000"/>
                <a:lumOff val="80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498A90-2BF8-932D-64AF-3A9D9A77DE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A0B733-BB92-45FB-8F46-E7E194A8C5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3F3108-7B89-B034-BAD3-027A16040F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C17FF4C0-FF5C-6818-6A4B-9AEAB8B408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07C8BF4-6FCF-3C84-63B5-1AAB66B860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4C980A8-BBA8-465B-B243-9C221E6A3A3C}" type="slidenum">
              <a:rPr lang="en-US" smtClean="0"/>
              <a:t>‹#›</a:t>
            </a:fld>
            <a:endParaRPr lang="en-US"/>
          </a:p>
        </p:txBody>
      </p:sp>
    </p:spTree>
    <p:extLst>
      <p:ext uri="{BB962C8B-B14F-4D97-AF65-F5344CB8AC3E}">
        <p14:creationId xmlns:p14="http://schemas.microsoft.com/office/powerpoint/2010/main" val="1933435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51&amp;utm_source=template-powerpoint&amp;utm_medium=content&amp;utm_campaign=Blank+Agile+Retrospective+DAKI+Template-powerpoint-12151&amp;lpa=Blank+Agile+Retrospective+DAKI+Template+powerpoint+1215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46311" y="1855760"/>
            <a:ext cx="6106248" cy="4262064"/>
          </a:xfrm>
          <a:prstGeom prst="rect">
            <a:avLst/>
          </a:prstGeom>
          <a:noFill/>
        </p:spPr>
        <p:txBody>
          <a:bodyPr wrap="square" rtlCol="0">
            <a:spAutoFit/>
          </a:bodyPr>
          <a:lstStyle/>
          <a:p>
            <a:pPr>
              <a:lnSpc>
                <a:spcPct val="150000"/>
              </a:lnSpc>
              <a:spcAft>
                <a:spcPts val="1200"/>
              </a:spcAft>
            </a:pPr>
            <a:r>
              <a:rPr lang="en-US" sz="1600" b="1" dirty="0">
                <a:solidFill>
                  <a:srgbClr val="000000"/>
                </a:solidFill>
                <a:latin typeface="Century Gothic" panose="020B0502020202020204" pitchFamily="34" charset="0"/>
              </a:rPr>
              <a:t>When To Use This Template: </a:t>
            </a:r>
            <a:br>
              <a:rPr lang="en-US" sz="1600" b="1" dirty="0">
                <a:solidFill>
                  <a:srgbClr val="000000"/>
                </a:solidFill>
                <a:latin typeface="Century Gothic" panose="020B0502020202020204" pitchFamily="34" charset="0"/>
              </a:rPr>
            </a:br>
            <a:r>
              <a:rPr lang="en-US" sz="1600" dirty="0">
                <a:solidFill>
                  <a:srgbClr val="000000"/>
                </a:solidFill>
                <a:latin typeface="Century Gothic" panose="020B0502020202020204" pitchFamily="34" charset="0"/>
              </a:rPr>
              <a:t>Use this Agile retrospective DAKI template in sprint retrospectives to decide what practices or processes to drop, add, keep, and improve. It's effective for refining team workflows and enhancing performance.</a:t>
            </a:r>
          </a:p>
          <a:p>
            <a:pPr>
              <a:lnSpc>
                <a:spcPct val="150000"/>
              </a:lnSpc>
              <a:spcAft>
                <a:spcPts val="1200"/>
              </a:spcAft>
            </a:pPr>
            <a:r>
              <a:rPr lang="en-US" sz="1600" b="1" dirty="0">
                <a:solidFill>
                  <a:srgbClr val="000000"/>
                </a:solidFill>
                <a:latin typeface="Century Gothic" panose="020B0502020202020204" pitchFamily="34" charset="0"/>
              </a:rPr>
              <a:t>Notable Templates Features: </a:t>
            </a:r>
            <a:br>
              <a:rPr lang="en-US" sz="1600" b="1" dirty="0">
                <a:solidFill>
                  <a:srgbClr val="000000"/>
                </a:solidFill>
                <a:latin typeface="Century Gothic" panose="020B0502020202020204" pitchFamily="34" charset="0"/>
              </a:rPr>
            </a:br>
            <a:r>
              <a:rPr lang="en-US" sz="1600" dirty="0">
                <a:solidFill>
                  <a:srgbClr val="000000"/>
                </a:solidFill>
                <a:latin typeface="Century Gothic" panose="020B0502020202020204" pitchFamily="34" charset="0"/>
              </a:rPr>
              <a:t>The template includes sections </a:t>
            </a:r>
            <a:r>
              <a:rPr lang="en-US" sz="1600">
                <a:solidFill>
                  <a:srgbClr val="000000"/>
                </a:solidFill>
                <a:latin typeface="Century Gothic" panose="020B0502020202020204" pitchFamily="34" charset="0"/>
              </a:rPr>
              <a:t>to record what </a:t>
            </a:r>
            <a:r>
              <a:rPr lang="en-US" sz="1600" dirty="0">
                <a:solidFill>
                  <a:srgbClr val="000000"/>
                </a:solidFill>
                <a:latin typeface="Century Gothic" panose="020B0502020202020204" pitchFamily="34" charset="0"/>
              </a:rPr>
              <a:t>to drop, add, keep, and improve, facilitating structured discussions on eliminating ineffective practices, introducing new methods, maintaining successful processes, and enhancing areas needing improvement. </a:t>
            </a:r>
          </a:p>
        </p:txBody>
      </p:sp>
      <p:pic>
        <p:nvPicPr>
          <p:cNvPr id="90" name="Google Shape;90;p13">
            <a:hlinkClick r:id="rId3"/>
          </p:cNvPr>
          <p:cNvPicPr preferRelativeResize="0"/>
          <p:nvPr/>
        </p:nvPicPr>
        <p:blipFill>
          <a:blip r:embed="rId4">
            <a:alphaModFix/>
          </a:blip>
          <a:stretch>
            <a:fillRect/>
          </a:stretch>
        </p:blipFill>
        <p:spPr>
          <a:xfrm>
            <a:off x="7886047" y="395765"/>
            <a:ext cx="3744624" cy="744775"/>
          </a:xfrm>
          <a:prstGeom prst="rect">
            <a:avLst/>
          </a:prstGeom>
          <a:noFill/>
          <a:ln>
            <a:noFill/>
          </a:ln>
        </p:spPr>
      </p:pic>
      <p:sp>
        <p:nvSpPr>
          <p:cNvPr id="91" name="Google Shape;91;p13"/>
          <p:cNvSpPr txBox="1"/>
          <p:nvPr/>
        </p:nvSpPr>
        <p:spPr>
          <a:xfrm>
            <a:off x="361547" y="258508"/>
            <a:ext cx="6801253" cy="1569630"/>
          </a:xfrm>
          <a:prstGeom prst="rect">
            <a:avLst/>
          </a:prstGeom>
          <a:noFill/>
          <a:ln>
            <a:noFill/>
          </a:ln>
        </p:spPr>
        <p:txBody>
          <a:bodyPr spcFirstLastPara="1" wrap="square" lIns="91425" tIns="91425" rIns="91425" bIns="91425" anchor="t" anchorCtr="0">
            <a:spAutoFit/>
          </a:bodyPr>
          <a:lstStyle/>
          <a:p>
            <a:r>
              <a:rPr lang="en-US" sz="3000" b="1" dirty="0">
                <a:solidFill>
                  <a:srgbClr val="011033"/>
                </a:solidFill>
                <a:latin typeface="Century Gothic"/>
                <a:ea typeface="Century Gothic"/>
                <a:cs typeface="Century Gothic"/>
                <a:sym typeface="Century Gothic"/>
              </a:rPr>
              <a:t>Agile Retrospective DAKI </a:t>
            </a:r>
            <a:br>
              <a:rPr lang="en-US" sz="3000" b="1" dirty="0">
                <a:solidFill>
                  <a:srgbClr val="011033"/>
                </a:solidFill>
                <a:latin typeface="Century Gothic"/>
                <a:ea typeface="Century Gothic"/>
                <a:cs typeface="Century Gothic"/>
                <a:sym typeface="Century Gothic"/>
              </a:rPr>
            </a:br>
            <a:r>
              <a:rPr lang="en-US" sz="3000" b="1" dirty="0">
                <a:solidFill>
                  <a:srgbClr val="011033"/>
                </a:solidFill>
                <a:latin typeface="Century Gothic"/>
                <a:ea typeface="Century Gothic"/>
                <a:cs typeface="Century Gothic"/>
                <a:sym typeface="Century Gothic"/>
              </a:rPr>
              <a:t>(Drop, Add, Keep, Improve) Template</a:t>
            </a:r>
          </a:p>
        </p:txBody>
      </p:sp>
      <p:pic>
        <p:nvPicPr>
          <p:cNvPr id="5" name="Picture 4">
            <a:extLst>
              <a:ext uri="{FF2B5EF4-FFF2-40B4-BE49-F238E27FC236}">
                <a16:creationId xmlns:a16="http://schemas.microsoft.com/office/drawing/2014/main" id="{A25C22FD-643D-512A-D4C1-A14CD9C35482}"/>
              </a:ext>
            </a:extLst>
          </p:cNvPr>
          <p:cNvPicPr>
            <a:picLocks noChangeAspect="1"/>
          </p:cNvPicPr>
          <p:nvPr/>
        </p:nvPicPr>
        <p:blipFill>
          <a:blip r:embed="rId5"/>
          <a:stretch>
            <a:fillRect/>
          </a:stretch>
        </p:blipFill>
        <p:spPr>
          <a:xfrm>
            <a:off x="6760029" y="2590288"/>
            <a:ext cx="4870642" cy="2761037"/>
          </a:xfrm>
          <a:prstGeom prst="rect">
            <a:avLst/>
          </a:prstGeom>
          <a:effectLst>
            <a:outerShdw blurRad="190500" sx="105000" sy="105000" algn="ctr"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CA09F2-3826-BB90-349F-9C52EDB42204}"/>
              </a:ext>
            </a:extLst>
          </p:cNvPr>
          <p:cNvSpPr txBox="1"/>
          <p:nvPr/>
        </p:nvSpPr>
        <p:spPr>
          <a:xfrm>
            <a:off x="0" y="37862"/>
            <a:ext cx="12192000" cy="523220"/>
          </a:xfrm>
          <a:prstGeom prst="rect">
            <a:avLst/>
          </a:prstGeom>
          <a:noFill/>
        </p:spPr>
        <p:txBody>
          <a:bodyPr wrap="square" rtlCol="0">
            <a:spAutoFit/>
          </a:bodyPr>
          <a:lstStyle/>
          <a:p>
            <a:r>
              <a:rPr lang="en-US" sz="2800" b="1" dirty="0">
                <a:solidFill>
                  <a:srgbClr val="011033"/>
                </a:solidFill>
                <a:latin typeface="Century Gothic"/>
                <a:ea typeface="Century Gothic"/>
                <a:cs typeface="Century Gothic"/>
                <a:sym typeface="Century Gothic"/>
              </a:rPr>
              <a:t>Agile Retrospective DAKI (Drop, Add, Keep, Improve) Template</a:t>
            </a:r>
          </a:p>
        </p:txBody>
      </p:sp>
      <p:sp>
        <p:nvSpPr>
          <p:cNvPr id="3" name="Rectangle: Rounded Corners 2">
            <a:extLst>
              <a:ext uri="{FF2B5EF4-FFF2-40B4-BE49-F238E27FC236}">
                <a16:creationId xmlns:a16="http://schemas.microsoft.com/office/drawing/2014/main" id="{555D1982-2848-2E5C-CF0E-0F6BDF7C61C0}"/>
              </a:ext>
            </a:extLst>
          </p:cNvPr>
          <p:cNvSpPr/>
          <p:nvPr/>
        </p:nvSpPr>
        <p:spPr>
          <a:xfrm>
            <a:off x="371378" y="743731"/>
            <a:ext cx="2743200" cy="5717453"/>
          </a:xfrm>
          <a:prstGeom prst="round2SameRect">
            <a:avLst/>
          </a:prstGeom>
          <a:solidFill>
            <a:srgbClr val="FF7D86">
              <a:alpha val="50000"/>
            </a:srgbClr>
          </a:solidFill>
          <a:ln w="6350">
            <a:noFill/>
          </a:ln>
        </p:spPr>
        <p:style>
          <a:lnRef idx="2">
            <a:schemeClr val="accent1">
              <a:shade val="15000"/>
            </a:schemeClr>
          </a:lnRef>
          <a:fillRef idx="1">
            <a:schemeClr val="accent1"/>
          </a:fillRef>
          <a:effectRef idx="0">
            <a:schemeClr val="accent1"/>
          </a:effectRef>
          <a:fontRef idx="minor">
            <a:schemeClr val="lt1"/>
          </a:fontRef>
        </p:style>
        <p:txBody>
          <a:bodyPr tIns="0" rtlCol="0" anchor="t"/>
          <a:lstStyle/>
          <a:p>
            <a:pPr algn="ctr"/>
            <a:r>
              <a:rPr lang="en-US" sz="2000" b="1" dirty="0">
                <a:solidFill>
                  <a:schemeClr val="tx1"/>
                </a:solidFill>
                <a:latin typeface="Century Gothic" panose="020B0502020202020204" pitchFamily="34" charset="0"/>
              </a:rPr>
              <a:t>Drop</a:t>
            </a:r>
          </a:p>
        </p:txBody>
      </p:sp>
      <p:sp>
        <p:nvSpPr>
          <p:cNvPr id="7" name="Rectangle: Rounded Corners 6">
            <a:extLst>
              <a:ext uri="{FF2B5EF4-FFF2-40B4-BE49-F238E27FC236}">
                <a16:creationId xmlns:a16="http://schemas.microsoft.com/office/drawing/2014/main" id="{E9C39422-2DE2-394E-A326-AE77F455C590}"/>
              </a:ext>
            </a:extLst>
          </p:cNvPr>
          <p:cNvSpPr/>
          <p:nvPr/>
        </p:nvSpPr>
        <p:spPr>
          <a:xfrm>
            <a:off x="522214" y="135918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i="0" u="none" strike="noStrike" dirty="0">
                <a:solidFill>
                  <a:schemeClr val="tx1"/>
                </a:solidFill>
                <a:effectLst/>
                <a:latin typeface="Century Gothic" panose="020B0502020202020204" pitchFamily="34" charset="0"/>
              </a:rPr>
              <a:t>Drop 1</a:t>
            </a:r>
            <a:endParaRPr lang="en-US" sz="1100" dirty="0">
              <a:solidFill>
                <a:schemeClr val="tx1"/>
              </a:solidFill>
              <a:latin typeface="Century Gothic" panose="020B0502020202020204" pitchFamily="34" charset="0"/>
            </a:endParaRPr>
          </a:p>
        </p:txBody>
      </p:sp>
      <p:sp>
        <p:nvSpPr>
          <p:cNvPr id="20" name="Rectangle: Rounded Corners 19">
            <a:extLst>
              <a:ext uri="{FF2B5EF4-FFF2-40B4-BE49-F238E27FC236}">
                <a16:creationId xmlns:a16="http://schemas.microsoft.com/office/drawing/2014/main" id="{A40F7E8F-4CE2-0752-E7ED-C5E582757A09}"/>
              </a:ext>
            </a:extLst>
          </p:cNvPr>
          <p:cNvSpPr/>
          <p:nvPr/>
        </p:nvSpPr>
        <p:spPr>
          <a:xfrm>
            <a:off x="522214" y="26244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i="0" u="none" strike="noStrike" dirty="0">
                <a:solidFill>
                  <a:schemeClr val="tx1"/>
                </a:solidFill>
                <a:effectLst/>
                <a:latin typeface="Century Gothic" panose="020B0502020202020204" pitchFamily="34" charset="0"/>
              </a:rPr>
              <a:t>Drop 2</a:t>
            </a:r>
            <a:endParaRPr lang="en-US" sz="1100" dirty="0">
              <a:solidFill>
                <a:schemeClr val="tx1"/>
              </a:solidFill>
              <a:latin typeface="Century Gothic" panose="020B0502020202020204" pitchFamily="34" charset="0"/>
            </a:endParaRPr>
          </a:p>
        </p:txBody>
      </p:sp>
      <p:sp>
        <p:nvSpPr>
          <p:cNvPr id="21" name="Rectangle: Rounded Corners 20">
            <a:extLst>
              <a:ext uri="{FF2B5EF4-FFF2-40B4-BE49-F238E27FC236}">
                <a16:creationId xmlns:a16="http://schemas.microsoft.com/office/drawing/2014/main" id="{86CF543D-0803-E2FE-D8FF-DC00B3C902EC}"/>
              </a:ext>
            </a:extLst>
          </p:cNvPr>
          <p:cNvSpPr/>
          <p:nvPr/>
        </p:nvSpPr>
        <p:spPr>
          <a:xfrm>
            <a:off x="522214" y="38869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i="0" u="none" strike="noStrike" dirty="0">
                <a:solidFill>
                  <a:schemeClr val="tx1"/>
                </a:solidFill>
                <a:effectLst/>
                <a:latin typeface="Century Gothic" panose="020B0502020202020204" pitchFamily="34" charset="0"/>
              </a:rPr>
              <a:t>Drop 3</a:t>
            </a:r>
            <a:endParaRPr lang="en-US" sz="1100" dirty="0">
              <a:solidFill>
                <a:schemeClr val="tx1"/>
              </a:solidFill>
              <a:latin typeface="Century Gothic" panose="020B0502020202020204" pitchFamily="34" charset="0"/>
            </a:endParaRPr>
          </a:p>
        </p:txBody>
      </p:sp>
      <p:sp>
        <p:nvSpPr>
          <p:cNvPr id="23" name="Rectangle: Rounded Corners 22">
            <a:extLst>
              <a:ext uri="{FF2B5EF4-FFF2-40B4-BE49-F238E27FC236}">
                <a16:creationId xmlns:a16="http://schemas.microsoft.com/office/drawing/2014/main" id="{BC7037D7-B00B-9907-3494-BD0ADC8239D8}"/>
              </a:ext>
            </a:extLst>
          </p:cNvPr>
          <p:cNvSpPr/>
          <p:nvPr/>
        </p:nvSpPr>
        <p:spPr>
          <a:xfrm>
            <a:off x="522214" y="51494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i="0" u="none" strike="noStrike" dirty="0">
                <a:solidFill>
                  <a:schemeClr val="tx1"/>
                </a:solidFill>
                <a:effectLst/>
                <a:latin typeface="Century Gothic" panose="020B0502020202020204" pitchFamily="34" charset="0"/>
              </a:rPr>
              <a:t>Drop 4</a:t>
            </a:r>
            <a:endParaRPr lang="en-US" sz="1100" dirty="0">
              <a:solidFill>
                <a:schemeClr val="tx1"/>
              </a:solidFill>
              <a:latin typeface="Century Gothic" panose="020B0502020202020204" pitchFamily="34" charset="0"/>
            </a:endParaRPr>
          </a:p>
        </p:txBody>
      </p:sp>
      <p:sp>
        <p:nvSpPr>
          <p:cNvPr id="4" name="Rectangle: Rounded Corners 3">
            <a:extLst>
              <a:ext uri="{FF2B5EF4-FFF2-40B4-BE49-F238E27FC236}">
                <a16:creationId xmlns:a16="http://schemas.microsoft.com/office/drawing/2014/main" id="{91872C32-32FE-B450-186D-788FC06B6947}"/>
              </a:ext>
            </a:extLst>
          </p:cNvPr>
          <p:cNvSpPr/>
          <p:nvPr/>
        </p:nvSpPr>
        <p:spPr>
          <a:xfrm>
            <a:off x="6177402" y="732648"/>
            <a:ext cx="2743200" cy="5717453"/>
          </a:xfrm>
          <a:prstGeom prst="round2SameRect">
            <a:avLst/>
          </a:prstGeom>
          <a:solidFill>
            <a:srgbClr val="4D7FB7">
              <a:alpha val="50000"/>
            </a:srgbClr>
          </a:solidFill>
          <a:ln w="6350">
            <a:noFill/>
          </a:ln>
        </p:spPr>
        <p:style>
          <a:lnRef idx="2">
            <a:schemeClr val="accent1">
              <a:shade val="15000"/>
            </a:schemeClr>
          </a:lnRef>
          <a:fillRef idx="1">
            <a:schemeClr val="accent1"/>
          </a:fillRef>
          <a:effectRef idx="0">
            <a:schemeClr val="accent1"/>
          </a:effectRef>
          <a:fontRef idx="minor">
            <a:schemeClr val="lt1"/>
          </a:fontRef>
        </p:style>
        <p:txBody>
          <a:bodyPr tIns="0" rtlCol="0" anchor="t"/>
          <a:lstStyle/>
          <a:p>
            <a:pPr algn="ctr"/>
            <a:r>
              <a:rPr lang="en-US" sz="2000" b="1" dirty="0">
                <a:solidFill>
                  <a:schemeClr val="tx1"/>
                </a:solidFill>
                <a:latin typeface="Century Gothic" panose="020B0502020202020204" pitchFamily="34" charset="0"/>
              </a:rPr>
              <a:t>Keep</a:t>
            </a:r>
          </a:p>
        </p:txBody>
      </p:sp>
      <p:sp>
        <p:nvSpPr>
          <p:cNvPr id="24" name="Rectangle: Rounded Corners 23">
            <a:extLst>
              <a:ext uri="{FF2B5EF4-FFF2-40B4-BE49-F238E27FC236}">
                <a16:creationId xmlns:a16="http://schemas.microsoft.com/office/drawing/2014/main" id="{1FBC0C34-E7C8-67AF-2576-7F61C6D7BF53}"/>
              </a:ext>
            </a:extLst>
          </p:cNvPr>
          <p:cNvSpPr/>
          <p:nvPr/>
        </p:nvSpPr>
        <p:spPr>
          <a:xfrm>
            <a:off x="6334223" y="135918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dirty="0">
                <a:solidFill>
                  <a:schemeClr val="tx1"/>
                </a:solidFill>
                <a:latin typeface="Century Gothic" panose="020B0502020202020204" pitchFamily="34" charset="0"/>
              </a:rPr>
              <a:t>Keep 1</a:t>
            </a:r>
          </a:p>
        </p:txBody>
      </p:sp>
      <p:sp>
        <p:nvSpPr>
          <p:cNvPr id="25" name="Rectangle: Rounded Corners 24">
            <a:extLst>
              <a:ext uri="{FF2B5EF4-FFF2-40B4-BE49-F238E27FC236}">
                <a16:creationId xmlns:a16="http://schemas.microsoft.com/office/drawing/2014/main" id="{4F165BD9-5201-44BB-F281-95CC3D05FCEF}"/>
              </a:ext>
            </a:extLst>
          </p:cNvPr>
          <p:cNvSpPr/>
          <p:nvPr/>
        </p:nvSpPr>
        <p:spPr>
          <a:xfrm>
            <a:off x="6334223" y="26244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dirty="0">
                <a:solidFill>
                  <a:schemeClr val="tx1"/>
                </a:solidFill>
                <a:latin typeface="Century Gothic" panose="020B0502020202020204" pitchFamily="34" charset="0"/>
              </a:rPr>
              <a:t>Keep 2</a:t>
            </a:r>
          </a:p>
        </p:txBody>
      </p:sp>
      <p:sp>
        <p:nvSpPr>
          <p:cNvPr id="26" name="Rectangle: Rounded Corners 25">
            <a:extLst>
              <a:ext uri="{FF2B5EF4-FFF2-40B4-BE49-F238E27FC236}">
                <a16:creationId xmlns:a16="http://schemas.microsoft.com/office/drawing/2014/main" id="{5EEFD037-3A93-AD26-E836-168FFC0F0328}"/>
              </a:ext>
            </a:extLst>
          </p:cNvPr>
          <p:cNvSpPr/>
          <p:nvPr/>
        </p:nvSpPr>
        <p:spPr>
          <a:xfrm>
            <a:off x="6334223" y="38869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dirty="0">
                <a:solidFill>
                  <a:schemeClr val="tx1"/>
                </a:solidFill>
                <a:latin typeface="Century Gothic" panose="020B0502020202020204" pitchFamily="34" charset="0"/>
              </a:rPr>
              <a:t>Keep 3</a:t>
            </a:r>
          </a:p>
        </p:txBody>
      </p:sp>
      <p:sp>
        <p:nvSpPr>
          <p:cNvPr id="27" name="Rectangle: Rounded Corners 26">
            <a:extLst>
              <a:ext uri="{FF2B5EF4-FFF2-40B4-BE49-F238E27FC236}">
                <a16:creationId xmlns:a16="http://schemas.microsoft.com/office/drawing/2014/main" id="{AD1087AA-662D-ADC8-EBAD-ACA98E664ED6}"/>
              </a:ext>
            </a:extLst>
          </p:cNvPr>
          <p:cNvSpPr/>
          <p:nvPr/>
        </p:nvSpPr>
        <p:spPr>
          <a:xfrm>
            <a:off x="6334223" y="51494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dirty="0">
                <a:solidFill>
                  <a:schemeClr val="tx1"/>
                </a:solidFill>
                <a:latin typeface="Century Gothic" panose="020B0502020202020204" pitchFamily="34" charset="0"/>
              </a:rPr>
              <a:t>Keep 4</a:t>
            </a:r>
          </a:p>
        </p:txBody>
      </p:sp>
      <p:sp>
        <p:nvSpPr>
          <p:cNvPr id="5" name="Rectangle: Rounded Corners 4">
            <a:extLst>
              <a:ext uri="{FF2B5EF4-FFF2-40B4-BE49-F238E27FC236}">
                <a16:creationId xmlns:a16="http://schemas.microsoft.com/office/drawing/2014/main" id="{4EA72596-9F5B-05BD-8AF5-CE4353FA28B1}"/>
              </a:ext>
            </a:extLst>
          </p:cNvPr>
          <p:cNvSpPr/>
          <p:nvPr/>
        </p:nvSpPr>
        <p:spPr>
          <a:xfrm>
            <a:off x="3277381" y="743731"/>
            <a:ext cx="2743200" cy="5717453"/>
          </a:xfrm>
          <a:prstGeom prst="round2SameRect">
            <a:avLst/>
          </a:prstGeom>
          <a:solidFill>
            <a:srgbClr val="84BA99">
              <a:alpha val="50000"/>
            </a:srgbClr>
          </a:solidFill>
          <a:ln w="6350">
            <a:noFill/>
          </a:ln>
        </p:spPr>
        <p:style>
          <a:lnRef idx="2">
            <a:schemeClr val="accent1">
              <a:shade val="15000"/>
            </a:schemeClr>
          </a:lnRef>
          <a:fillRef idx="1">
            <a:schemeClr val="accent1"/>
          </a:fillRef>
          <a:effectRef idx="0">
            <a:schemeClr val="accent1"/>
          </a:effectRef>
          <a:fontRef idx="minor">
            <a:schemeClr val="lt1"/>
          </a:fontRef>
        </p:style>
        <p:txBody>
          <a:bodyPr tIns="0" rtlCol="0" anchor="t"/>
          <a:lstStyle/>
          <a:p>
            <a:pPr algn="ctr"/>
            <a:r>
              <a:rPr lang="en-US" b="1" dirty="0">
                <a:solidFill>
                  <a:schemeClr val="tx1"/>
                </a:solidFill>
                <a:latin typeface="Century Gothic" panose="020B0502020202020204" pitchFamily="34" charset="0"/>
              </a:rPr>
              <a:t>Add</a:t>
            </a:r>
          </a:p>
        </p:txBody>
      </p:sp>
      <p:sp>
        <p:nvSpPr>
          <p:cNvPr id="28" name="Rectangle: Rounded Corners 27">
            <a:extLst>
              <a:ext uri="{FF2B5EF4-FFF2-40B4-BE49-F238E27FC236}">
                <a16:creationId xmlns:a16="http://schemas.microsoft.com/office/drawing/2014/main" id="{76C1EB77-4672-2B0E-35EB-EA2104B75B03}"/>
              </a:ext>
            </a:extLst>
          </p:cNvPr>
          <p:cNvSpPr/>
          <p:nvPr/>
        </p:nvSpPr>
        <p:spPr>
          <a:xfrm>
            <a:off x="3434202" y="135918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dirty="0">
                <a:solidFill>
                  <a:schemeClr val="tx1"/>
                </a:solidFill>
                <a:latin typeface="Century Gothic" panose="020B0502020202020204" pitchFamily="34" charset="0"/>
              </a:rPr>
              <a:t>Add 1</a:t>
            </a:r>
          </a:p>
        </p:txBody>
      </p:sp>
      <p:sp>
        <p:nvSpPr>
          <p:cNvPr id="29" name="Rectangle: Rounded Corners 28">
            <a:extLst>
              <a:ext uri="{FF2B5EF4-FFF2-40B4-BE49-F238E27FC236}">
                <a16:creationId xmlns:a16="http://schemas.microsoft.com/office/drawing/2014/main" id="{9BA02E52-97EC-FD2E-24A5-4660EBD6438D}"/>
              </a:ext>
            </a:extLst>
          </p:cNvPr>
          <p:cNvSpPr/>
          <p:nvPr/>
        </p:nvSpPr>
        <p:spPr>
          <a:xfrm>
            <a:off x="3434202" y="26244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dirty="0">
                <a:solidFill>
                  <a:schemeClr val="tx1"/>
                </a:solidFill>
                <a:latin typeface="Century Gothic" panose="020B0502020202020204" pitchFamily="34" charset="0"/>
              </a:rPr>
              <a:t>Add 2</a:t>
            </a:r>
          </a:p>
        </p:txBody>
      </p:sp>
      <p:sp>
        <p:nvSpPr>
          <p:cNvPr id="30" name="Rectangle: Rounded Corners 29">
            <a:extLst>
              <a:ext uri="{FF2B5EF4-FFF2-40B4-BE49-F238E27FC236}">
                <a16:creationId xmlns:a16="http://schemas.microsoft.com/office/drawing/2014/main" id="{18A730C6-DCB4-4232-6B07-80682BF7B16F}"/>
              </a:ext>
            </a:extLst>
          </p:cNvPr>
          <p:cNvSpPr/>
          <p:nvPr/>
        </p:nvSpPr>
        <p:spPr>
          <a:xfrm>
            <a:off x="3434202" y="38869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dirty="0">
                <a:solidFill>
                  <a:schemeClr val="tx1"/>
                </a:solidFill>
                <a:latin typeface="Century Gothic" panose="020B0502020202020204" pitchFamily="34" charset="0"/>
              </a:rPr>
              <a:t>Add 3</a:t>
            </a:r>
          </a:p>
        </p:txBody>
      </p:sp>
      <p:sp>
        <p:nvSpPr>
          <p:cNvPr id="31" name="Rectangle: Rounded Corners 30">
            <a:extLst>
              <a:ext uri="{FF2B5EF4-FFF2-40B4-BE49-F238E27FC236}">
                <a16:creationId xmlns:a16="http://schemas.microsoft.com/office/drawing/2014/main" id="{9AD0EF59-8A81-EEB1-936D-8C45175B4C0B}"/>
              </a:ext>
            </a:extLst>
          </p:cNvPr>
          <p:cNvSpPr/>
          <p:nvPr/>
        </p:nvSpPr>
        <p:spPr>
          <a:xfrm>
            <a:off x="3434202" y="51494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dirty="0">
                <a:solidFill>
                  <a:schemeClr val="tx1"/>
                </a:solidFill>
                <a:latin typeface="Century Gothic" panose="020B0502020202020204" pitchFamily="34" charset="0"/>
              </a:rPr>
              <a:t>Add 4</a:t>
            </a:r>
          </a:p>
        </p:txBody>
      </p:sp>
      <p:sp>
        <p:nvSpPr>
          <p:cNvPr id="11" name="Rectangle: Rounded Corners 4">
            <a:extLst>
              <a:ext uri="{FF2B5EF4-FFF2-40B4-BE49-F238E27FC236}">
                <a16:creationId xmlns:a16="http://schemas.microsoft.com/office/drawing/2014/main" id="{ADF15403-EF99-3764-2A3A-525A17371A93}"/>
              </a:ext>
            </a:extLst>
          </p:cNvPr>
          <p:cNvSpPr/>
          <p:nvPr/>
        </p:nvSpPr>
        <p:spPr>
          <a:xfrm>
            <a:off x="9077423" y="732648"/>
            <a:ext cx="2743200" cy="5717453"/>
          </a:xfrm>
          <a:prstGeom prst="round2SameRect">
            <a:avLst/>
          </a:prstGeom>
          <a:solidFill>
            <a:srgbClr val="FFC000">
              <a:alpha val="50000"/>
            </a:srgbClr>
          </a:solidFill>
          <a:ln w="6350">
            <a:noFill/>
          </a:ln>
        </p:spPr>
        <p:style>
          <a:lnRef idx="2">
            <a:schemeClr val="accent1">
              <a:shade val="15000"/>
            </a:schemeClr>
          </a:lnRef>
          <a:fillRef idx="1">
            <a:schemeClr val="accent1"/>
          </a:fillRef>
          <a:effectRef idx="0">
            <a:schemeClr val="accent1"/>
          </a:effectRef>
          <a:fontRef idx="minor">
            <a:schemeClr val="lt1"/>
          </a:fontRef>
        </p:style>
        <p:txBody>
          <a:bodyPr tIns="0" rtlCol="0" anchor="t"/>
          <a:lstStyle/>
          <a:p>
            <a:pPr algn="ctr"/>
            <a:r>
              <a:rPr lang="en-US" b="1" dirty="0">
                <a:solidFill>
                  <a:schemeClr val="tx1"/>
                </a:solidFill>
                <a:latin typeface="Century Gothic" panose="020B0502020202020204" pitchFamily="34" charset="0"/>
              </a:rPr>
              <a:t>Improve</a:t>
            </a:r>
          </a:p>
        </p:txBody>
      </p:sp>
      <p:sp>
        <p:nvSpPr>
          <p:cNvPr id="12" name="Rectangle: Rounded Corners 11">
            <a:extLst>
              <a:ext uri="{FF2B5EF4-FFF2-40B4-BE49-F238E27FC236}">
                <a16:creationId xmlns:a16="http://schemas.microsoft.com/office/drawing/2014/main" id="{304CF2F4-17FF-B095-BAD4-E73EEC35BB8E}"/>
              </a:ext>
            </a:extLst>
          </p:cNvPr>
          <p:cNvSpPr/>
          <p:nvPr/>
        </p:nvSpPr>
        <p:spPr>
          <a:xfrm>
            <a:off x="9234244" y="135918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i="0" u="none" strike="noStrike" dirty="0">
                <a:solidFill>
                  <a:schemeClr val="tx1"/>
                </a:solidFill>
                <a:effectLst/>
                <a:latin typeface="Century Gothic" panose="020B0502020202020204" pitchFamily="34" charset="0"/>
              </a:rPr>
              <a:t>Improve 1</a:t>
            </a:r>
            <a:endParaRPr lang="en-US" sz="1100" dirty="0">
              <a:solidFill>
                <a:schemeClr val="tx1"/>
              </a:solidFill>
              <a:latin typeface="Century Gothic" panose="020B0502020202020204" pitchFamily="34" charset="0"/>
            </a:endParaRPr>
          </a:p>
        </p:txBody>
      </p:sp>
      <p:sp>
        <p:nvSpPr>
          <p:cNvPr id="13" name="Rectangle: Rounded Corners 12">
            <a:extLst>
              <a:ext uri="{FF2B5EF4-FFF2-40B4-BE49-F238E27FC236}">
                <a16:creationId xmlns:a16="http://schemas.microsoft.com/office/drawing/2014/main" id="{C4F6B18F-75EC-109E-5DA1-39F32177A947}"/>
              </a:ext>
            </a:extLst>
          </p:cNvPr>
          <p:cNvSpPr/>
          <p:nvPr/>
        </p:nvSpPr>
        <p:spPr>
          <a:xfrm>
            <a:off x="9234244" y="26244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i="0" u="none" strike="noStrike" dirty="0">
                <a:solidFill>
                  <a:schemeClr val="tx1"/>
                </a:solidFill>
                <a:effectLst/>
                <a:latin typeface="Century Gothic" panose="020B0502020202020204" pitchFamily="34" charset="0"/>
              </a:rPr>
              <a:t>Improve 2</a:t>
            </a:r>
            <a:endParaRPr lang="en-US" sz="1100" dirty="0">
              <a:solidFill>
                <a:schemeClr val="tx1"/>
              </a:solidFill>
              <a:latin typeface="Century Gothic" panose="020B0502020202020204" pitchFamily="34" charset="0"/>
            </a:endParaRPr>
          </a:p>
        </p:txBody>
      </p:sp>
      <p:sp>
        <p:nvSpPr>
          <p:cNvPr id="14" name="Rectangle: Rounded Corners 13">
            <a:extLst>
              <a:ext uri="{FF2B5EF4-FFF2-40B4-BE49-F238E27FC236}">
                <a16:creationId xmlns:a16="http://schemas.microsoft.com/office/drawing/2014/main" id="{CE82300D-0D13-7947-98F9-7A57E7CE1D53}"/>
              </a:ext>
            </a:extLst>
          </p:cNvPr>
          <p:cNvSpPr/>
          <p:nvPr/>
        </p:nvSpPr>
        <p:spPr>
          <a:xfrm>
            <a:off x="9234244" y="38869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i="0" u="none" strike="noStrike" dirty="0">
                <a:solidFill>
                  <a:schemeClr val="tx1"/>
                </a:solidFill>
                <a:effectLst/>
                <a:latin typeface="Century Gothic" panose="020B0502020202020204" pitchFamily="34" charset="0"/>
              </a:rPr>
              <a:t>Improve 3</a:t>
            </a:r>
            <a:endParaRPr lang="en-US" sz="1100" dirty="0">
              <a:solidFill>
                <a:schemeClr val="tx1"/>
              </a:solidFill>
              <a:latin typeface="Century Gothic" panose="020B0502020202020204" pitchFamily="34" charset="0"/>
            </a:endParaRPr>
          </a:p>
        </p:txBody>
      </p:sp>
      <p:sp>
        <p:nvSpPr>
          <p:cNvPr id="15" name="Rectangle: Rounded Corners 14">
            <a:extLst>
              <a:ext uri="{FF2B5EF4-FFF2-40B4-BE49-F238E27FC236}">
                <a16:creationId xmlns:a16="http://schemas.microsoft.com/office/drawing/2014/main" id="{002D7197-8C58-9092-A82C-045C5720207B}"/>
              </a:ext>
            </a:extLst>
          </p:cNvPr>
          <p:cNvSpPr/>
          <p:nvPr/>
        </p:nvSpPr>
        <p:spPr>
          <a:xfrm>
            <a:off x="9234244" y="51494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i="0" u="none" strike="noStrike" dirty="0">
                <a:solidFill>
                  <a:schemeClr val="tx1"/>
                </a:solidFill>
                <a:effectLst/>
                <a:latin typeface="Century Gothic" panose="020B0502020202020204" pitchFamily="34" charset="0"/>
              </a:rPr>
              <a:t>Improve 4</a:t>
            </a:r>
            <a:endParaRPr lang="en-US" sz="11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2541307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2"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5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5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174</TotalTime>
  <Words>246</Words>
  <Application>Microsoft Office PowerPoint</Application>
  <PresentationFormat>Widescreen</PresentationFormat>
  <Paragraphs>29</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Kayla Franssen</cp:lastModifiedBy>
  <cp:revision>71</cp:revision>
  <dcterms:created xsi:type="dcterms:W3CDTF">2024-08-04T17:37:47Z</dcterms:created>
  <dcterms:modified xsi:type="dcterms:W3CDTF">2024-08-25T23:16:10Z</dcterms:modified>
</cp:coreProperties>
</file>