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97" r:id="rId2"/>
    <p:sldId id="262"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9F9"/>
    <a:srgbClr val="BEECF9"/>
    <a:srgbClr val="001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50"/>
  </p:normalViewPr>
  <p:slideViewPr>
    <p:cSldViewPr snapToGrid="0">
      <p:cViewPr varScale="1">
        <p:scale>
          <a:sx n="77" d="100"/>
          <a:sy n="77" d="100"/>
        </p:scale>
        <p:origin x="19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C32A1-FB45-4D43-A6F0-74C2B2968C3D}"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EA255-364E-45DD-81DF-5DD2DBD79D95}" type="slidenum">
              <a:rPr lang="en-US" smtClean="0"/>
              <a:t>‹#›</a:t>
            </a:fld>
            <a:endParaRPr lang="en-US"/>
          </a:p>
        </p:txBody>
      </p:sp>
    </p:spTree>
    <p:extLst>
      <p:ext uri="{BB962C8B-B14F-4D97-AF65-F5344CB8AC3E}">
        <p14:creationId xmlns:p14="http://schemas.microsoft.com/office/powerpoint/2010/main" val="4018532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e79d9e627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e79d9e627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e79d9e627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CC3D-B375-EF1F-88B0-2BE92EF70E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0D66C5-3B95-7FEA-ED77-2F801444F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8D236-5979-4FA2-0118-9077C546B9A5}"/>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602A9BE9-E24D-9126-1E59-487D46A16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AAA84-0E6B-D79D-1DC4-AB2D275348FC}"/>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419224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475F-2479-9CB0-2C52-57FBE144B3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CB6D4-C7BB-75AD-C986-6F6464FBA8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3C913-503A-EBAF-4D10-DB742B2A3A00}"/>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D2151C42-24B8-9F09-555F-8259D73A3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D6A46-EACD-4E7F-717C-C74F2B172724}"/>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869305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F2068-AC5C-1014-C8B6-CDC5238BDA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CC139-6ABA-681E-4C21-B27BE1D7A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2CBD7-037A-6904-9D16-C8ABB0334EF9}"/>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3364D107-DC63-2D82-47D4-809CBB06D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303A-CA2B-AFC3-40F3-F8CE0FDB7CF2}"/>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246602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D065-F2AD-A004-25A8-8F0284904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6497F-4D2D-37A5-3760-EFB63B2E44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7284F-F3F5-A949-CBE2-FDAEB59F31FE}"/>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75E6B044-15E5-68AC-8A5D-DC782CF23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52724-5F86-9082-1B1B-DC1019C5821F}"/>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127632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FA8B-6C6C-4918-96EE-2947CA1F88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FBAFD-59F7-D33E-EFD0-DDA3D96700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103E5-B435-E991-1778-6466DB7C7A5A}"/>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78DD5AD4-22BB-03D0-AEEF-BCAF1BDD6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413C-3EEE-B47A-2A22-DE5B10C8DADA}"/>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41307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4BA0-9CE5-EBA4-56C9-8B5D220D51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87AC6-1CF9-91A5-2924-C39B3719B6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40A22F-1553-767F-2D5C-3931B6DDA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96DDC-2ECE-9952-6AF3-4EFA02D40FB5}"/>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6" name="Footer Placeholder 5">
            <a:extLst>
              <a:ext uri="{FF2B5EF4-FFF2-40B4-BE49-F238E27FC236}">
                <a16:creationId xmlns:a16="http://schemas.microsoft.com/office/drawing/2014/main" id="{480F34D7-B931-EC31-CFE2-3DB0F659D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BCE05-4D6B-D5E6-A4D8-A668BEC8F2FC}"/>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160510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7F2A-62A1-DDE4-16A5-124C7FE17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BB576E-D2CE-130F-719F-E289A501A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9E96D5-DDBF-9C7C-9866-0A3B420133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0C345-EFA9-1BBA-DC44-0BF284409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8D4AFC-1E32-5BD4-9DA8-CC9220A18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5867C2-58F5-326E-200E-8671D731B28A}"/>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8" name="Footer Placeholder 7">
            <a:extLst>
              <a:ext uri="{FF2B5EF4-FFF2-40B4-BE49-F238E27FC236}">
                <a16:creationId xmlns:a16="http://schemas.microsoft.com/office/drawing/2014/main" id="{73943FC8-5665-F40D-BA2E-7FD1E93D4E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9F1F25-220D-076F-9DD0-7A959A9F79F0}"/>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162221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E799-0BF7-033A-0003-86D457F175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2F82F3-4551-FDA9-0B69-9E815F30B66C}"/>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4" name="Footer Placeholder 3">
            <a:extLst>
              <a:ext uri="{FF2B5EF4-FFF2-40B4-BE49-F238E27FC236}">
                <a16:creationId xmlns:a16="http://schemas.microsoft.com/office/drawing/2014/main" id="{4A3AFDB2-414C-302D-4E86-F5D98C279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E111F4-82A1-D6E0-97A1-FF14D50D386F}"/>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2935828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0C1786-EFF5-63B9-7E68-05D4E66AAABE}"/>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3" name="Footer Placeholder 2">
            <a:extLst>
              <a:ext uri="{FF2B5EF4-FFF2-40B4-BE49-F238E27FC236}">
                <a16:creationId xmlns:a16="http://schemas.microsoft.com/office/drawing/2014/main" id="{FFC1A8B8-24F4-C50F-998A-7BA9BA72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844AF-B1C5-3850-F4B6-F469DB89B51F}"/>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397484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1550-095B-AB83-BF58-3654DCF42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6BC03E-9053-0F59-4E58-B03D279EC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03672-612A-561E-6AEF-0F0A1933B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24A4A-0EA1-1903-1A5E-FBAA5528C408}"/>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6" name="Footer Placeholder 5">
            <a:extLst>
              <a:ext uri="{FF2B5EF4-FFF2-40B4-BE49-F238E27FC236}">
                <a16:creationId xmlns:a16="http://schemas.microsoft.com/office/drawing/2014/main" id="{7C4FC98E-2084-7189-2D2B-28B8192BC9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9F5F4-4DAA-0E3A-B489-1C53D2B1733D}"/>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358411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482C-3CC1-A2F8-4DBD-1B03F5361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C22B2-532C-9470-D49E-FC4CC5339F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FB5527-9F9B-AE65-F727-E81F30C52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E249B-65C8-BB84-D6BC-961B99EB810D}"/>
              </a:ext>
            </a:extLst>
          </p:cNvPr>
          <p:cNvSpPr>
            <a:spLocks noGrp="1"/>
          </p:cNvSpPr>
          <p:nvPr>
            <p:ph type="dt" sz="half" idx="10"/>
          </p:nvPr>
        </p:nvSpPr>
        <p:spPr/>
        <p:txBody>
          <a:bodyPr/>
          <a:lstStyle/>
          <a:p>
            <a:fld id="{6D10CF6F-2BDD-476E-A975-B1486A6ADBFD}" type="datetimeFigureOut">
              <a:rPr lang="en-US" smtClean="0"/>
              <a:t>8/25/2024</a:t>
            </a:fld>
            <a:endParaRPr lang="en-US"/>
          </a:p>
        </p:txBody>
      </p:sp>
      <p:sp>
        <p:nvSpPr>
          <p:cNvPr id="6" name="Footer Placeholder 5">
            <a:extLst>
              <a:ext uri="{FF2B5EF4-FFF2-40B4-BE49-F238E27FC236}">
                <a16:creationId xmlns:a16="http://schemas.microsoft.com/office/drawing/2014/main" id="{CC30BB2D-93B1-325A-5D43-9FCD83456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0BA10-8DB3-8B8E-133E-0821BD723C1E}"/>
              </a:ext>
            </a:extLst>
          </p:cNvPr>
          <p:cNvSpPr>
            <a:spLocks noGrp="1"/>
          </p:cNvSpPr>
          <p:nvPr>
            <p:ph type="sldNum" sz="quarter" idx="12"/>
          </p:nvPr>
        </p:nvSpPr>
        <p:spPr/>
        <p:txBody>
          <a:bodyPr/>
          <a:lstStyle/>
          <a:p>
            <a:fld id="{44C980A8-BBA8-465B-B243-9C221E6A3A3C}" type="slidenum">
              <a:rPr lang="en-US" smtClean="0"/>
              <a:t>‹#›</a:t>
            </a:fld>
            <a:endParaRPr lang="en-US"/>
          </a:p>
        </p:txBody>
      </p:sp>
    </p:spTree>
    <p:extLst>
      <p:ext uri="{BB962C8B-B14F-4D97-AF65-F5344CB8AC3E}">
        <p14:creationId xmlns:p14="http://schemas.microsoft.com/office/powerpoint/2010/main" val="79013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498A90-2BF8-932D-64AF-3A9D9A77D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A0B733-BB92-45FB-8F46-E7E194A8C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F3108-7B89-B034-BAD3-027A16040F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10CF6F-2BDD-476E-A975-B1486A6ADBFD}" type="datetimeFigureOut">
              <a:rPr lang="en-US" smtClean="0"/>
              <a:t>8/25/2024</a:t>
            </a:fld>
            <a:endParaRPr lang="en-US"/>
          </a:p>
        </p:txBody>
      </p:sp>
      <p:sp>
        <p:nvSpPr>
          <p:cNvPr id="5" name="Footer Placeholder 4">
            <a:extLst>
              <a:ext uri="{FF2B5EF4-FFF2-40B4-BE49-F238E27FC236}">
                <a16:creationId xmlns:a16="http://schemas.microsoft.com/office/drawing/2014/main" id="{C17FF4C0-FF5C-6818-6A4B-9AEAB8B408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7C8BF4-6FCF-3C84-63B5-1AAB66B86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980A8-BBA8-465B-B243-9C221E6A3A3C}" type="slidenum">
              <a:rPr lang="en-US" smtClean="0"/>
              <a:t>‹#›</a:t>
            </a:fld>
            <a:endParaRPr lang="en-US"/>
          </a:p>
        </p:txBody>
      </p:sp>
    </p:spTree>
    <p:extLst>
      <p:ext uri="{BB962C8B-B14F-4D97-AF65-F5344CB8AC3E}">
        <p14:creationId xmlns:p14="http://schemas.microsoft.com/office/powerpoint/2010/main" val="1933435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smartsheet.com/try-it?trp=12151&amp;utm_source=template-powerpoint&amp;utm_medium=content&amp;utm_campaign=Blank+Agile+Retrospective+Hot+Air+Balloon+Template-powerpoint-12151&amp;lpa=Blank+Agile+Retrospective+Hot+Air+Balloon+Template+powerpoint+1215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microsoft.com/office/2007/relationships/hdphoto" Target="../media/hdphoto1.wdp"/><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2" name="TextBox 1">
            <a:extLst>
              <a:ext uri="{FF2B5EF4-FFF2-40B4-BE49-F238E27FC236}">
                <a16:creationId xmlns:a16="http://schemas.microsoft.com/office/drawing/2014/main" id="{EDC4AD65-1A1A-5D38-30AC-4EF78B2D8807}"/>
              </a:ext>
            </a:extLst>
          </p:cNvPr>
          <p:cNvSpPr txBox="1"/>
          <p:nvPr/>
        </p:nvSpPr>
        <p:spPr>
          <a:xfrm>
            <a:off x="346311" y="1855760"/>
            <a:ext cx="5022644" cy="4089133"/>
          </a:xfrm>
          <a:prstGeom prst="rect">
            <a:avLst/>
          </a:prstGeom>
          <a:noFill/>
        </p:spPr>
        <p:txBody>
          <a:bodyPr wrap="square" rtlCol="0">
            <a:spAutoFit/>
          </a:bodyPr>
          <a:lstStyle/>
          <a:p>
            <a:pPr>
              <a:lnSpc>
                <a:spcPct val="150000"/>
              </a:lnSpc>
              <a:spcAft>
                <a:spcPts val="1200"/>
              </a:spcAft>
            </a:pPr>
            <a:r>
              <a:rPr lang="en-US" sz="1200" b="1" dirty="0">
                <a:solidFill>
                  <a:srgbClr val="000000"/>
                </a:solidFill>
                <a:latin typeface="Century Gothic" panose="020B0502020202020204" pitchFamily="34" charset="0"/>
              </a:rPr>
              <a:t>When To Use This Template: </a:t>
            </a:r>
            <a:br>
              <a:rPr lang="en-US" sz="1200" b="1" dirty="0">
                <a:solidFill>
                  <a:srgbClr val="000000"/>
                </a:solidFill>
                <a:latin typeface="Century Gothic" panose="020B0502020202020204" pitchFamily="34" charset="0"/>
              </a:rPr>
            </a:br>
            <a:r>
              <a:rPr lang="en-US" sz="1200" dirty="0">
                <a:solidFill>
                  <a:srgbClr val="000000"/>
                </a:solidFill>
                <a:latin typeface="Century Gothic" panose="020B0502020202020204" pitchFamily="34" charset="0"/>
              </a:rPr>
              <a:t>Use this Agile retrospective hot air balloon template during sprint retrospectives to evaluate what is going well (sunny skies), what is helping the team progress (hot air), the challenges faced (storm clouds), and what is holding the team back (sandbags). It's ideal for visualizing both positive and negative aspects impacting the team.</a:t>
            </a:r>
          </a:p>
          <a:p>
            <a:pPr>
              <a:lnSpc>
                <a:spcPct val="150000"/>
              </a:lnSpc>
              <a:spcAft>
                <a:spcPts val="1200"/>
              </a:spcAft>
            </a:pPr>
            <a:r>
              <a:rPr lang="en-US" sz="1200" b="1" dirty="0">
                <a:solidFill>
                  <a:srgbClr val="000000"/>
                </a:solidFill>
                <a:latin typeface="Century Gothic" panose="020B0502020202020204" pitchFamily="34" charset="0"/>
              </a:rPr>
              <a:t>Notable Templates Features: </a:t>
            </a:r>
            <a:br>
              <a:rPr lang="en-US" sz="1200" b="1" dirty="0">
                <a:solidFill>
                  <a:srgbClr val="000000"/>
                </a:solidFill>
                <a:latin typeface="Century Gothic" panose="020B0502020202020204" pitchFamily="34" charset="0"/>
              </a:rPr>
            </a:br>
            <a:r>
              <a:rPr lang="en-US" sz="1200" dirty="0">
                <a:solidFill>
                  <a:srgbClr val="000000"/>
                </a:solidFill>
                <a:latin typeface="Century Gothic" panose="020B0502020202020204" pitchFamily="34" charset="0"/>
              </a:rPr>
              <a:t>This template features four key sections: sunny skies, hot air, storm clouds, and sandbags, providing a comprehensive framework for discussing team progress, support factors, obstacles, and hindrances. This template helps teams collaboratively identify successes, support mechanisms, challenges, and areas for improvement.</a:t>
            </a:r>
          </a:p>
        </p:txBody>
      </p:sp>
      <p:pic>
        <p:nvPicPr>
          <p:cNvPr id="90" name="Google Shape;90;p13">
            <a:hlinkClick r:id="rId4"/>
          </p:cNvPr>
          <p:cNvPicPr preferRelativeResize="0"/>
          <p:nvPr/>
        </p:nvPicPr>
        <p:blipFill>
          <a:blip r:embed="rId5">
            <a:alphaModFix/>
          </a:blip>
          <a:stretch>
            <a:fillRect/>
          </a:stretch>
        </p:blipFill>
        <p:spPr>
          <a:xfrm>
            <a:off x="7886047" y="395765"/>
            <a:ext cx="3744624" cy="744775"/>
          </a:xfrm>
          <a:prstGeom prst="rect">
            <a:avLst/>
          </a:prstGeom>
          <a:noFill/>
          <a:ln>
            <a:noFill/>
          </a:ln>
        </p:spPr>
      </p:pic>
      <p:sp>
        <p:nvSpPr>
          <p:cNvPr id="91" name="Google Shape;91;p13"/>
          <p:cNvSpPr txBox="1"/>
          <p:nvPr/>
        </p:nvSpPr>
        <p:spPr>
          <a:xfrm>
            <a:off x="361547" y="258508"/>
            <a:ext cx="6812139" cy="1292631"/>
          </a:xfrm>
          <a:prstGeom prst="rect">
            <a:avLst/>
          </a:prstGeom>
          <a:noFill/>
          <a:ln>
            <a:noFill/>
          </a:ln>
        </p:spPr>
        <p:txBody>
          <a:bodyPr spcFirstLastPara="1" wrap="square" lIns="91425" tIns="91425" rIns="91425" bIns="91425" anchor="t" anchorCtr="0">
            <a:spAutoFit/>
          </a:bodyPr>
          <a:lstStyle/>
          <a:p>
            <a:r>
              <a:rPr lang="en-US" sz="3600" b="1" dirty="0">
                <a:solidFill>
                  <a:srgbClr val="011033"/>
                </a:solidFill>
                <a:latin typeface="Century Gothic"/>
                <a:ea typeface="Century Gothic"/>
                <a:cs typeface="Century Gothic"/>
                <a:sym typeface="Century Gothic"/>
              </a:rPr>
              <a:t>Agile Retrospective Hot Air Balloon Template</a:t>
            </a:r>
          </a:p>
        </p:txBody>
      </p:sp>
      <p:pic>
        <p:nvPicPr>
          <p:cNvPr id="4" name="Picture 3">
            <a:extLst>
              <a:ext uri="{FF2B5EF4-FFF2-40B4-BE49-F238E27FC236}">
                <a16:creationId xmlns:a16="http://schemas.microsoft.com/office/drawing/2014/main" id="{DC685077-27B5-CEF3-0A50-0CD71D8FEFFA}"/>
              </a:ext>
            </a:extLst>
          </p:cNvPr>
          <p:cNvPicPr>
            <a:picLocks noChangeAspect="1"/>
          </p:cNvPicPr>
          <p:nvPr/>
        </p:nvPicPr>
        <p:blipFill rotWithShape="1">
          <a:blip r:embed="rId6"/>
          <a:srcRect l="4166" t="9206" r="4884" b="9206"/>
          <a:stretch/>
        </p:blipFill>
        <p:spPr>
          <a:xfrm>
            <a:off x="5614608" y="2466364"/>
            <a:ext cx="6016063" cy="3055590"/>
          </a:xfrm>
          <a:prstGeom prst="rect">
            <a:avLst/>
          </a:prstGeom>
          <a:ln>
            <a:solidFill>
              <a:schemeClr val="accent4">
                <a:lumMod val="40000"/>
                <a:lumOff val="60000"/>
              </a:schemeClr>
            </a:solidFill>
          </a:ln>
          <a:effectLst>
            <a:outerShdw blurRad="152400" dist="139700" dir="8100000" algn="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lue sky and clouds">
            <a:extLst>
              <a:ext uri="{FF2B5EF4-FFF2-40B4-BE49-F238E27FC236}">
                <a16:creationId xmlns:a16="http://schemas.microsoft.com/office/drawing/2014/main" id="{8721EB8A-419C-F90B-1AC2-93A13B6AB7CE}"/>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graphicFrame>
        <p:nvGraphicFramePr>
          <p:cNvPr id="9" name="Table 8">
            <a:extLst>
              <a:ext uri="{FF2B5EF4-FFF2-40B4-BE49-F238E27FC236}">
                <a16:creationId xmlns:a16="http://schemas.microsoft.com/office/drawing/2014/main" id="{CF3DB685-1E88-DBEE-B676-D47843CB09DB}"/>
              </a:ext>
            </a:extLst>
          </p:cNvPr>
          <p:cNvGraphicFramePr>
            <a:graphicFrameLocks noGrp="1"/>
          </p:cNvGraphicFramePr>
          <p:nvPr>
            <p:extLst>
              <p:ext uri="{D42A27DB-BD31-4B8C-83A1-F6EECF244321}">
                <p14:modId xmlns:p14="http://schemas.microsoft.com/office/powerpoint/2010/main" val="3419283431"/>
              </p:ext>
            </p:extLst>
          </p:nvPr>
        </p:nvGraphicFramePr>
        <p:xfrm>
          <a:off x="6096000" y="790799"/>
          <a:ext cx="5579874" cy="5759340"/>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1125310650"/>
                    </a:ext>
                  </a:extLst>
                </a:gridCol>
                <a:gridCol w="4627374">
                  <a:extLst>
                    <a:ext uri="{9D8B030D-6E8A-4147-A177-3AD203B41FA5}">
                      <a16:colId xmlns:a16="http://schemas.microsoft.com/office/drawing/2014/main" val="1269115386"/>
                    </a:ext>
                  </a:extLst>
                </a:gridCol>
              </a:tblGrid>
              <a:tr h="778289">
                <a:tc gridSpan="2">
                  <a:txBody>
                    <a:bodyPr/>
                    <a:lstStyle/>
                    <a:p>
                      <a:pPr marL="0" algn="ctr" defTabSz="914400" rtl="0" eaLnBrk="1" latinLnBrk="0" hangingPunct="1"/>
                      <a:r>
                        <a:rPr lang="en-US" sz="2000" b="1" kern="1200" dirty="0">
                          <a:solidFill>
                            <a:schemeClr val="tx1"/>
                          </a:solidFill>
                          <a:latin typeface="Century Gothic" panose="020B0502020202020204" pitchFamily="34" charset="0"/>
                          <a:ea typeface="+mn-ea"/>
                          <a:cs typeface="+mn-cs"/>
                        </a:rPr>
                        <a:t>Storm Clouds</a:t>
                      </a:r>
                    </a:p>
                    <a:p>
                      <a:pPr algn="ctr"/>
                      <a:r>
                        <a:rPr lang="en-US" sz="1400" b="0" i="1" kern="1200" dirty="0">
                          <a:solidFill>
                            <a:schemeClr val="tx1"/>
                          </a:solidFill>
                          <a:latin typeface="Century Gothic" panose="020B0502020202020204" pitchFamily="34" charset="0"/>
                          <a:ea typeface="+mn-ea"/>
                          <a:cs typeface="+mn-cs"/>
                        </a:rPr>
                        <a:t>What challenges are we facing?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40825083"/>
                  </a:ext>
                </a:extLst>
              </a:tr>
              <a:tr h="2101381">
                <a:tc>
                  <a:txBody>
                    <a:bodyPr/>
                    <a:lstStyle/>
                    <a:p>
                      <a:pPr marL="285750" indent="-285750" algn="l">
                        <a:lnSpc>
                          <a:spcPct val="100000"/>
                        </a:lnSpc>
                        <a:buFont typeface="Arial" panose="020B0604020202020204" pitchFamily="34" charset="0"/>
                        <a:buChar char="•"/>
                      </a:pPr>
                      <a:endParaRPr lang="en-US" sz="1400" b="0"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1</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2</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715875"/>
                  </a:ext>
                </a:extLst>
              </a:tr>
              <a:tr h="778289">
                <a:tc gridSpan="2">
                  <a:txBody>
                    <a:bodyPr/>
                    <a:lstStyle/>
                    <a:p>
                      <a:pPr marL="0" algn="ctr" defTabSz="914400" rtl="0" eaLnBrk="1" latinLnBrk="0" hangingPunct="1"/>
                      <a:r>
                        <a:rPr lang="en-US" sz="2000" b="1" kern="1200" dirty="0">
                          <a:solidFill>
                            <a:schemeClr val="tx1"/>
                          </a:solidFill>
                          <a:latin typeface="Century Gothic" panose="020B0502020202020204" pitchFamily="34" charset="0"/>
                          <a:ea typeface="+mn-ea"/>
                          <a:cs typeface="+mn-cs"/>
                        </a:rPr>
                        <a:t>Sandbags</a:t>
                      </a:r>
                    </a:p>
                    <a:p>
                      <a:pPr marL="0" algn="ctr" defTabSz="914400" rtl="0" eaLnBrk="1" latinLnBrk="0" hangingPunct="1"/>
                      <a:r>
                        <a:rPr lang="en-US" sz="1400" b="0" i="1" kern="1200" dirty="0">
                          <a:solidFill>
                            <a:schemeClr val="tx1"/>
                          </a:solidFill>
                          <a:latin typeface="Century Gothic" panose="020B0502020202020204" pitchFamily="34" charset="0"/>
                          <a:ea typeface="+mn-ea"/>
                          <a:cs typeface="+mn-cs"/>
                        </a:rPr>
                        <a:t>What is holding us back?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420907183"/>
                  </a:ext>
                </a:extLst>
              </a:tr>
              <a:tr h="2101381">
                <a:tc>
                  <a:txBody>
                    <a:bodyPr/>
                    <a:lstStyle/>
                    <a:p>
                      <a:pPr marL="285750" indent="-285750" algn="l">
                        <a:lnSpc>
                          <a:spcPct val="100000"/>
                        </a:lnSpc>
                        <a:buFont typeface="Arial" panose="020B0604020202020204" pitchFamily="34" charset="0"/>
                        <a:buChar char="•"/>
                      </a:pPr>
                      <a:endParaRPr lang="en-US" sz="1400" b="0"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1</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2</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2595"/>
                  </a:ext>
                </a:extLst>
              </a:tr>
            </a:tbl>
          </a:graphicData>
        </a:graphic>
      </p:graphicFrame>
      <p:graphicFrame>
        <p:nvGraphicFramePr>
          <p:cNvPr id="8" name="Table 7">
            <a:extLst>
              <a:ext uri="{FF2B5EF4-FFF2-40B4-BE49-F238E27FC236}">
                <a16:creationId xmlns:a16="http://schemas.microsoft.com/office/drawing/2014/main" id="{D0F60191-1028-7DEA-3E3E-0D0D48FC5127}"/>
              </a:ext>
            </a:extLst>
          </p:cNvPr>
          <p:cNvGraphicFramePr>
            <a:graphicFrameLocks noGrp="1"/>
          </p:cNvGraphicFramePr>
          <p:nvPr>
            <p:extLst>
              <p:ext uri="{D42A27DB-BD31-4B8C-83A1-F6EECF244321}">
                <p14:modId xmlns:p14="http://schemas.microsoft.com/office/powerpoint/2010/main" val="3587592370"/>
              </p:ext>
            </p:extLst>
          </p:nvPr>
        </p:nvGraphicFramePr>
        <p:xfrm>
          <a:off x="516126" y="790799"/>
          <a:ext cx="5579874" cy="5759338"/>
        </p:xfrm>
        <a:graphic>
          <a:graphicData uri="http://schemas.openxmlformats.org/drawingml/2006/table">
            <a:tbl>
              <a:tblPr firstRow="1" bandRow="1">
                <a:tableStyleId>{5C22544A-7EE6-4342-B048-85BDC9FD1C3A}</a:tableStyleId>
              </a:tblPr>
              <a:tblGrid>
                <a:gridCol w="4601974">
                  <a:extLst>
                    <a:ext uri="{9D8B030D-6E8A-4147-A177-3AD203B41FA5}">
                      <a16:colId xmlns:a16="http://schemas.microsoft.com/office/drawing/2014/main" val="1125310650"/>
                    </a:ext>
                  </a:extLst>
                </a:gridCol>
                <a:gridCol w="977900">
                  <a:extLst>
                    <a:ext uri="{9D8B030D-6E8A-4147-A177-3AD203B41FA5}">
                      <a16:colId xmlns:a16="http://schemas.microsoft.com/office/drawing/2014/main" val="2039229060"/>
                    </a:ext>
                  </a:extLst>
                </a:gridCol>
              </a:tblGrid>
              <a:tr h="778289">
                <a:tc gridSpan="2">
                  <a:txBody>
                    <a:bodyPr/>
                    <a:lstStyle/>
                    <a:p>
                      <a:pPr algn="ctr"/>
                      <a:r>
                        <a:rPr lang="en-US" sz="2000" b="1" dirty="0">
                          <a:solidFill>
                            <a:schemeClr val="tx1"/>
                          </a:solidFill>
                          <a:latin typeface="Century Gothic" panose="020B0502020202020204" pitchFamily="34" charset="0"/>
                        </a:rPr>
                        <a:t>Sunny Skies</a:t>
                      </a:r>
                      <a:endParaRPr lang="en-US" sz="1800" b="0" dirty="0">
                        <a:solidFill>
                          <a:schemeClr val="tx1"/>
                        </a:solidFill>
                        <a:latin typeface="Century Gothic" panose="020B0502020202020204" pitchFamily="34" charset="0"/>
                      </a:endParaRPr>
                    </a:p>
                    <a:p>
                      <a:pPr algn="ctr"/>
                      <a:r>
                        <a:rPr lang="en-US" sz="1400" b="0" i="1" dirty="0">
                          <a:solidFill>
                            <a:schemeClr val="tx1"/>
                          </a:solidFill>
                          <a:latin typeface="Century Gothic" panose="020B0502020202020204" pitchFamily="34" charset="0"/>
                        </a:rPr>
                        <a:t>What is going well?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extLst>
                  <a:ext uri="{0D108BD9-81ED-4DB2-BD59-A6C34878D82A}">
                    <a16:rowId xmlns:a16="http://schemas.microsoft.com/office/drawing/2014/main" val="240825083"/>
                  </a:ext>
                </a:extLst>
              </a:tr>
              <a:tr h="2101380">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1</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2</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lnSpc>
                          <a:spcPct val="100000"/>
                        </a:lnSpc>
                        <a:buFont typeface="Arial" panose="020B0604020202020204" pitchFamily="34" charset="0"/>
                        <a:buChar char="•"/>
                      </a:pPr>
                      <a:endParaRPr lang="en-US" sz="1400" b="0"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715875"/>
                  </a:ext>
                </a:extLst>
              </a:tr>
              <a:tr h="778289">
                <a:tc gridSpan="2">
                  <a:txBody>
                    <a:bodyPr/>
                    <a:lstStyle/>
                    <a:p>
                      <a:pPr algn="ctr"/>
                      <a:r>
                        <a:rPr lang="en-US" sz="2000" b="1" kern="1200" dirty="0">
                          <a:solidFill>
                            <a:schemeClr val="tx1"/>
                          </a:solidFill>
                          <a:latin typeface="Century Gothic" panose="020B0502020202020204" pitchFamily="34" charset="0"/>
                          <a:ea typeface="+mn-ea"/>
                          <a:cs typeface="+mn-cs"/>
                        </a:rPr>
                        <a:t>Hot Air</a:t>
                      </a:r>
                    </a:p>
                    <a:p>
                      <a:pPr algn="ctr"/>
                      <a:r>
                        <a:rPr lang="en-US" sz="1400" b="0" i="1" kern="1200" dirty="0">
                          <a:solidFill>
                            <a:schemeClr val="tx1"/>
                          </a:solidFill>
                          <a:latin typeface="Century Gothic" panose="020B0502020202020204" pitchFamily="34" charset="0"/>
                          <a:ea typeface="+mn-ea"/>
                          <a:cs typeface="+mn-cs"/>
                        </a:rPr>
                        <a:t>What is helping us move forward?</a:t>
                      </a:r>
                      <a:endParaRPr lang="en-US" sz="1800" b="0" i="1" kern="1200" dirty="0">
                        <a:solidFill>
                          <a:schemeClr val="tx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420907183"/>
                  </a:ext>
                </a:extLst>
              </a:tr>
              <a:tr h="2101380">
                <a:tc>
                  <a:txBody>
                    <a:bodyPr/>
                    <a:lstStyle/>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1</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2</a:t>
                      </a:r>
                    </a:p>
                    <a:p>
                      <a:pPr marL="285750" indent="-285750" algn="l">
                        <a:lnSpc>
                          <a:spcPct val="100000"/>
                        </a:lnSpc>
                        <a:buFont typeface="Arial" panose="020B0604020202020204" pitchFamily="34" charset="0"/>
                        <a:buChar char="•"/>
                      </a:pPr>
                      <a:r>
                        <a:rPr lang="en-US" sz="1400" b="0" dirty="0">
                          <a:solidFill>
                            <a:schemeClr val="tx1"/>
                          </a:solidFill>
                          <a:latin typeface="Century Gothic" panose="020B0502020202020204" pitchFamily="34" charset="0"/>
                        </a:rPr>
                        <a:t>Text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2595"/>
                  </a:ext>
                </a:extLst>
              </a:tr>
            </a:tbl>
          </a:graphicData>
        </a:graphic>
      </p:graphicFrame>
      <p:pic>
        <p:nvPicPr>
          <p:cNvPr id="10" name="Graphic 9" descr="Hot air balloon outline">
            <a:extLst>
              <a:ext uri="{FF2B5EF4-FFF2-40B4-BE49-F238E27FC236}">
                <a16:creationId xmlns:a16="http://schemas.microsoft.com/office/drawing/2014/main" id="{8B6E5B6C-9AB6-94D7-510B-B0D4BEF6A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560" y="1782819"/>
            <a:ext cx="3292880" cy="3546363"/>
          </a:xfrm>
          <a:prstGeom prst="rect">
            <a:avLst/>
          </a:prstGeom>
        </p:spPr>
      </p:pic>
      <p:pic>
        <p:nvPicPr>
          <p:cNvPr id="11" name="Graphic 10" descr="Sun outline">
            <a:extLst>
              <a:ext uri="{FF2B5EF4-FFF2-40B4-BE49-F238E27FC236}">
                <a16:creationId xmlns:a16="http://schemas.microsoft.com/office/drawing/2014/main" id="{BB30E940-A5F1-758D-2362-C110F3CA3D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223" y="660499"/>
            <a:ext cx="914400" cy="914400"/>
          </a:xfrm>
          <a:prstGeom prst="rect">
            <a:avLst/>
          </a:prstGeom>
        </p:spPr>
      </p:pic>
      <p:pic>
        <p:nvPicPr>
          <p:cNvPr id="12" name="Graphic 11" descr="Cloud With Lightning And Rain outline">
            <a:extLst>
              <a:ext uri="{FF2B5EF4-FFF2-40B4-BE49-F238E27FC236}">
                <a16:creationId xmlns:a16="http://schemas.microsoft.com/office/drawing/2014/main" id="{6DB4ACB4-4B11-425B-E3B9-4B591A3377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32377" y="622637"/>
            <a:ext cx="914400" cy="914400"/>
          </a:xfrm>
          <a:prstGeom prst="rect">
            <a:avLst/>
          </a:prstGeom>
        </p:spPr>
      </p:pic>
      <p:pic>
        <p:nvPicPr>
          <p:cNvPr id="13" name="Graphic 12" descr="Windy outline">
            <a:extLst>
              <a:ext uri="{FF2B5EF4-FFF2-40B4-BE49-F238E27FC236}">
                <a16:creationId xmlns:a16="http://schemas.microsoft.com/office/drawing/2014/main" id="{57BB5050-9A46-738B-D3BC-894DB95515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5223" y="3556000"/>
            <a:ext cx="914400" cy="914400"/>
          </a:xfrm>
          <a:prstGeom prst="rect">
            <a:avLst/>
          </a:prstGeom>
        </p:spPr>
      </p:pic>
      <p:grpSp>
        <p:nvGrpSpPr>
          <p:cNvPr id="14" name="Group 13">
            <a:extLst>
              <a:ext uri="{FF2B5EF4-FFF2-40B4-BE49-F238E27FC236}">
                <a16:creationId xmlns:a16="http://schemas.microsoft.com/office/drawing/2014/main" id="{579F3EB4-EE3E-3027-53AB-377EBFC865BE}"/>
              </a:ext>
            </a:extLst>
          </p:cNvPr>
          <p:cNvGrpSpPr>
            <a:grpSpLocks noChangeAspect="1"/>
          </p:cNvGrpSpPr>
          <p:nvPr/>
        </p:nvGrpSpPr>
        <p:grpSpPr>
          <a:xfrm>
            <a:off x="10532377" y="3556000"/>
            <a:ext cx="914400" cy="914400"/>
            <a:chOff x="1706657" y="5152800"/>
            <a:chExt cx="914400" cy="914400"/>
          </a:xfrm>
        </p:grpSpPr>
        <p:pic>
          <p:nvPicPr>
            <p:cNvPr id="15" name="Graphic 14" descr="Seeds outline">
              <a:extLst>
                <a:ext uri="{FF2B5EF4-FFF2-40B4-BE49-F238E27FC236}">
                  <a16:creationId xmlns:a16="http://schemas.microsoft.com/office/drawing/2014/main" id="{19BB3544-9545-2886-652C-3398E64742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06657" y="5152800"/>
              <a:ext cx="914400" cy="914400"/>
            </a:xfrm>
            <a:prstGeom prst="rect">
              <a:avLst/>
            </a:prstGeom>
          </p:spPr>
        </p:pic>
        <p:sp>
          <p:nvSpPr>
            <p:cNvPr id="16" name="Rectangle 15">
              <a:extLst>
                <a:ext uri="{FF2B5EF4-FFF2-40B4-BE49-F238E27FC236}">
                  <a16:creationId xmlns:a16="http://schemas.microsoft.com/office/drawing/2014/main" id="{1C629E11-4FCE-66AF-ED6F-9E99A61F9B1E}"/>
                </a:ext>
              </a:extLst>
            </p:cNvPr>
            <p:cNvSpPr/>
            <p:nvPr/>
          </p:nvSpPr>
          <p:spPr>
            <a:xfrm>
              <a:off x="2039046" y="5514583"/>
              <a:ext cx="257175" cy="259556"/>
            </a:xfrm>
            <a:prstGeom prst="rect">
              <a:avLst/>
            </a:prstGeom>
            <a:solidFill>
              <a:srgbClr val="B7E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DCA09F2-3826-BB90-349F-9C52EDB42204}"/>
              </a:ext>
            </a:extLst>
          </p:cNvPr>
          <p:cNvSpPr txBox="1"/>
          <p:nvPr/>
        </p:nvSpPr>
        <p:spPr>
          <a:xfrm>
            <a:off x="80772" y="37862"/>
            <a:ext cx="9028434" cy="584775"/>
          </a:xfrm>
          <a:prstGeom prst="rect">
            <a:avLst/>
          </a:prstGeom>
          <a:noFill/>
        </p:spPr>
        <p:txBody>
          <a:bodyPr wrap="none" rtlCol="0">
            <a:spAutoFit/>
          </a:bodyPr>
          <a:lstStyle/>
          <a:p>
            <a:r>
              <a:rPr lang="en-US" sz="3200" b="1" dirty="0">
                <a:solidFill>
                  <a:srgbClr val="001033"/>
                </a:solidFill>
                <a:latin typeface="Century Gothic" panose="020B0502020202020204" pitchFamily="34" charset="0"/>
              </a:rPr>
              <a:t>Agile Retrospective Hot Air Balloon Template</a:t>
            </a:r>
          </a:p>
        </p:txBody>
      </p:sp>
    </p:spTree>
    <p:extLst>
      <p:ext uri="{BB962C8B-B14F-4D97-AF65-F5344CB8AC3E}">
        <p14:creationId xmlns:p14="http://schemas.microsoft.com/office/powerpoint/2010/main" val="300211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nvGraphicFramePr>
        <p:xfrm>
          <a:off x="787792"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5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5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291</Words>
  <Application>Microsoft Office PowerPoint</Application>
  <PresentationFormat>Widescreen</PresentationFormat>
  <Paragraphs>29</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Aptos</vt:lpstr>
      <vt:lpstr>Aptos Display</vt:lpstr>
      <vt:lpstr>Arial</vt:lpstr>
      <vt:lpstr>Century Gothic</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Agustina Moschcovich</dc:creator>
  <cp:lastModifiedBy>Kayla Franssen</cp:lastModifiedBy>
  <cp:revision>30</cp:revision>
  <dcterms:created xsi:type="dcterms:W3CDTF">2024-08-04T17:37:47Z</dcterms:created>
  <dcterms:modified xsi:type="dcterms:W3CDTF">2024-08-25T19:33:42Z</dcterms:modified>
</cp:coreProperties>
</file>