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97" r:id="rId2"/>
    <p:sldId id="30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BA99"/>
    <a:srgbClr val="62A87C"/>
    <a:srgbClr val="FF5964"/>
    <a:srgbClr val="FF7D86"/>
    <a:srgbClr val="BEA670"/>
    <a:srgbClr val="CF5417"/>
    <a:srgbClr val="968440"/>
    <a:srgbClr val="766732"/>
    <a:srgbClr val="000000"/>
    <a:srgbClr val="4D7F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12" autoAdjust="0"/>
    <p:restoredTop sz="94650"/>
  </p:normalViewPr>
  <p:slideViewPr>
    <p:cSldViewPr snapToGrid="0">
      <p:cViewPr varScale="1">
        <p:scale>
          <a:sx n="77" d="100"/>
          <a:sy n="77" d="100"/>
        </p:scale>
        <p:origin x="192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9C32A1-FB45-4D43-A6F0-74C2B2968C3D}" type="datetimeFigureOut">
              <a:rPr lang="en-US" smtClean="0"/>
              <a:t>8/25/2024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1EA255-364E-45DD-81DF-5DD2DBD79D95}" type="slidenum">
              <a:rPr lang="en-US" smtClean="0"/>
              <a:t>‹#›</a:t>
            </a:fld>
            <a:endParaRPr lang="en-US"/>
          </a:p>
        </p:txBody>
      </p:sp>
    </p:spTree>
    <p:extLst>
      <p:ext uri="{BB962C8B-B14F-4D97-AF65-F5344CB8AC3E}">
        <p14:creationId xmlns:p14="http://schemas.microsoft.com/office/powerpoint/2010/main" val="40185329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7CC3D-B375-EF1F-88B0-2BE92EF70E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0D66C5-3B95-7FEA-ED77-2F801444FE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E8D236-5979-4FA2-0118-9077C546B9A5}"/>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602A9BE9-E24D-9126-1E59-487D46A168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4AAA84-0E6B-D79D-1DC4-AB2D275348FC}"/>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4192246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6475F-2479-9CB0-2C52-57FBE144B30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9CB6D4-C7BB-75AD-C986-6F6464FBA87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63C913-503A-EBAF-4D10-DB742B2A3A00}"/>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D2151C42-24B8-9F09-555F-8259D73A38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BD6A46-EACD-4E7F-717C-C74F2B172724}"/>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869305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CF2068-AC5C-1014-C8B6-CDC5238BDA0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78CC139-6ABA-681E-4C21-B27BE1D7A8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E2CBD7-037A-6904-9D16-C8ABB0334EF9}"/>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3364D107-DC63-2D82-47D4-809CBB06D6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3D303A-CA2B-AFC3-40F3-F8CE0FDB7CF2}"/>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2466024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9D065-F2AD-A004-25A8-8F02849040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A6497F-4D2D-37A5-3760-EFB63B2E44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67284F-F3F5-A949-CBE2-FDAEB59F31FE}"/>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75E6B044-15E5-68AC-8A5D-DC782CF237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052724-5F86-9082-1B1B-DC1019C5821F}"/>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1276322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4FA8B-6C6C-4918-96EE-2947CA1F88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65FBAFD-59F7-D33E-EFD0-DDA3D967009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1103E5-B435-E991-1778-6466DB7C7A5A}"/>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78DD5AD4-22BB-03D0-AEEF-BCAF1BDD6F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85413C-3EEE-B47A-2A22-DE5B10C8DADA}"/>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413074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D4BA0-9CE5-EBA4-56C9-8B5D220D51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787AC6-1CF9-91A5-2924-C39B3719B6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140A22F-1553-767F-2D5C-3931B6DDA8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D96DDC-2ECE-9952-6AF3-4EFA02D40FB5}"/>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6" name="Footer Placeholder 5">
            <a:extLst>
              <a:ext uri="{FF2B5EF4-FFF2-40B4-BE49-F238E27FC236}">
                <a16:creationId xmlns:a16="http://schemas.microsoft.com/office/drawing/2014/main" id="{480F34D7-B931-EC31-CFE2-3DB0F659D6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1BCE05-4D6B-D5E6-A4D8-A668BEC8F2FC}"/>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1605102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B7F2A-62A1-DDE4-16A5-124C7FE17FC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7BB576E-D2CE-130F-719F-E289A501A7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9E96D5-DDBF-9C7C-9866-0A3B420133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60C345-EFA9-1BBA-DC44-0BF2844095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8D4AFC-1E32-5BD4-9DA8-CC9220A18D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D5867C2-58F5-326E-200E-8671D731B28A}"/>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8" name="Footer Placeholder 7">
            <a:extLst>
              <a:ext uri="{FF2B5EF4-FFF2-40B4-BE49-F238E27FC236}">
                <a16:creationId xmlns:a16="http://schemas.microsoft.com/office/drawing/2014/main" id="{73943FC8-5665-F40D-BA2E-7FD1E93D4E2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9F1F25-220D-076F-9DD0-7A959A9F79F0}"/>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1622215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DE799-0BF7-033A-0003-86D457F1751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2F82F3-4551-FDA9-0B69-9E815F30B66C}"/>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4" name="Footer Placeholder 3">
            <a:extLst>
              <a:ext uri="{FF2B5EF4-FFF2-40B4-BE49-F238E27FC236}">
                <a16:creationId xmlns:a16="http://schemas.microsoft.com/office/drawing/2014/main" id="{4A3AFDB2-414C-302D-4E86-F5D98C2793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7E111F4-82A1-D6E0-97A1-FF14D50D386F}"/>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2935828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0C1786-EFF5-63B9-7E68-05D4E66AAABE}"/>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3" name="Footer Placeholder 2">
            <a:extLst>
              <a:ext uri="{FF2B5EF4-FFF2-40B4-BE49-F238E27FC236}">
                <a16:creationId xmlns:a16="http://schemas.microsoft.com/office/drawing/2014/main" id="{FFC1A8B8-24F4-C50F-998A-7BA9BA7283E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00844AF-B1C5-3850-F4B6-F469DB89B51F}"/>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3974844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31550-095B-AB83-BF58-3654DCF42E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96BC03E-9053-0F59-4E58-B03D279EC7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E03672-612A-561E-6AEF-0F0A1933BA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124A4A-0EA1-1903-1A5E-FBAA5528C408}"/>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6" name="Footer Placeholder 5">
            <a:extLst>
              <a:ext uri="{FF2B5EF4-FFF2-40B4-BE49-F238E27FC236}">
                <a16:creationId xmlns:a16="http://schemas.microsoft.com/office/drawing/2014/main" id="{7C4FC98E-2084-7189-2D2B-28B8192BC9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09F5F4-4DAA-0E3A-B489-1C53D2B1733D}"/>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358411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A482C-3CC1-A2F8-4DBD-1B03F53611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F9C22B2-532C-9470-D49E-FC4CC5339F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FB5527-9F9B-AE65-F727-E81F30C529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1E249B-65C8-BB84-D6BC-961B99EB810D}"/>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6" name="Footer Placeholder 5">
            <a:extLst>
              <a:ext uri="{FF2B5EF4-FFF2-40B4-BE49-F238E27FC236}">
                <a16:creationId xmlns:a16="http://schemas.microsoft.com/office/drawing/2014/main" id="{CC30BB2D-93B1-325A-5D43-9FCD834568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20BA10-8DB3-8B8E-133E-0821BD723C1E}"/>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790131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accent1">
                <a:lumMod val="5000"/>
                <a:lumOff val="95000"/>
              </a:schemeClr>
            </a:gs>
            <a:gs pos="0">
              <a:schemeClr val="accent1">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498A90-2BF8-932D-64AF-3A9D9A77DE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A0B733-BB92-45FB-8F46-E7E194A8C5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3F3108-7B89-B034-BAD3-027A16040F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C17FF4C0-FF5C-6818-6A4B-9AEAB8B408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07C8BF4-6FCF-3C84-63B5-1AAB66B860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4C980A8-BBA8-465B-B243-9C221E6A3A3C}" type="slidenum">
              <a:rPr lang="en-US" smtClean="0"/>
              <a:t>‹#›</a:t>
            </a:fld>
            <a:endParaRPr lang="en-US"/>
          </a:p>
        </p:txBody>
      </p:sp>
    </p:spTree>
    <p:extLst>
      <p:ext uri="{BB962C8B-B14F-4D97-AF65-F5344CB8AC3E}">
        <p14:creationId xmlns:p14="http://schemas.microsoft.com/office/powerpoint/2010/main" val="1933435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151&amp;utm_source=template-powerpoint&amp;utm_medium=content&amp;utm_campaign=Blank+Agile+Retrospective+Sailboat+Template-powerpoint-12151&amp;lpa=Blank+Agile+Retrospective+Sailboat+Template+powerpoint+1215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2" name="TextBox 1">
            <a:extLst>
              <a:ext uri="{FF2B5EF4-FFF2-40B4-BE49-F238E27FC236}">
                <a16:creationId xmlns:a16="http://schemas.microsoft.com/office/drawing/2014/main" id="{EDC4AD65-1A1A-5D38-30AC-4EF78B2D8807}"/>
              </a:ext>
            </a:extLst>
          </p:cNvPr>
          <p:cNvSpPr txBox="1"/>
          <p:nvPr/>
        </p:nvSpPr>
        <p:spPr>
          <a:xfrm>
            <a:off x="361547" y="1783322"/>
            <a:ext cx="6383203" cy="4083234"/>
          </a:xfrm>
          <a:prstGeom prst="rect">
            <a:avLst/>
          </a:prstGeom>
          <a:noFill/>
        </p:spPr>
        <p:txBody>
          <a:bodyPr wrap="square" rtlCol="0">
            <a:spAutoFit/>
          </a:bodyPr>
          <a:lstStyle/>
          <a:p>
            <a:pPr>
              <a:lnSpc>
                <a:spcPct val="150000"/>
              </a:lnSpc>
              <a:spcAft>
                <a:spcPts val="1200"/>
              </a:spcAft>
            </a:pPr>
            <a:r>
              <a:rPr lang="en-US" sz="1400" b="1" dirty="0">
                <a:solidFill>
                  <a:srgbClr val="000000"/>
                </a:solidFill>
                <a:latin typeface="Century Gothic" panose="020B0502020202020204" pitchFamily="34" charset="0"/>
              </a:rPr>
              <a:t>When To Use This Template: </a:t>
            </a:r>
            <a:br>
              <a:rPr lang="en-US" sz="1400" b="1" dirty="0">
                <a:solidFill>
                  <a:srgbClr val="000000"/>
                </a:solidFill>
                <a:latin typeface="Century Gothic" panose="020B0502020202020204" pitchFamily="34" charset="0"/>
              </a:rPr>
            </a:br>
            <a:r>
              <a:rPr lang="en-US" sz="1400" dirty="0">
                <a:solidFill>
                  <a:srgbClr val="000000"/>
                </a:solidFill>
                <a:latin typeface="Century Gothic" panose="020B0502020202020204" pitchFamily="34" charset="0"/>
              </a:rPr>
              <a:t>Use this Agile retrospective sailboat template during sprint retrospectives to assess what is helping the team (Wind), the team's status (Sailboat), the team's goals (Island), obstacles (Anchor), and potential risks (Rocks). It's perfect for visualizing team dynamics and understanding both positive and negative influences.</a:t>
            </a:r>
          </a:p>
          <a:p>
            <a:pPr>
              <a:lnSpc>
                <a:spcPct val="150000"/>
              </a:lnSpc>
              <a:spcAft>
                <a:spcPts val="1200"/>
              </a:spcAft>
            </a:pPr>
            <a:r>
              <a:rPr lang="en-US" sz="1400" b="1" dirty="0">
                <a:solidFill>
                  <a:srgbClr val="000000"/>
                </a:solidFill>
                <a:latin typeface="Century Gothic" panose="020B0502020202020204" pitchFamily="34" charset="0"/>
              </a:rPr>
              <a:t>Notable Templates Features: </a:t>
            </a:r>
            <a:br>
              <a:rPr lang="en-US" sz="1400" b="1" dirty="0">
                <a:solidFill>
                  <a:srgbClr val="000000"/>
                </a:solidFill>
                <a:latin typeface="Century Gothic" panose="020B0502020202020204" pitchFamily="34" charset="0"/>
              </a:rPr>
            </a:br>
            <a:r>
              <a:rPr lang="en-US" sz="1400" dirty="0">
                <a:solidFill>
                  <a:srgbClr val="000000"/>
                </a:solidFill>
                <a:latin typeface="Century Gothic" panose="020B0502020202020204" pitchFamily="34" charset="0"/>
              </a:rPr>
              <a:t>Features five interactive sections: Wind, Sailboat, Island, Anchor, and Rocks, providing a comprehensive view of team performance and challenges. This template aids in collaboratively identifying strengths, goals, impediments, and risks, fostering actionable insights for continuous improvement. </a:t>
            </a:r>
          </a:p>
        </p:txBody>
      </p:sp>
      <p:pic>
        <p:nvPicPr>
          <p:cNvPr id="90" name="Google Shape;90;p13">
            <a:hlinkClick r:id="rId3"/>
          </p:cNvPr>
          <p:cNvPicPr preferRelativeResize="0"/>
          <p:nvPr/>
        </p:nvPicPr>
        <p:blipFill>
          <a:blip r:embed="rId4">
            <a:alphaModFix/>
          </a:blip>
          <a:stretch>
            <a:fillRect/>
          </a:stretch>
        </p:blipFill>
        <p:spPr>
          <a:xfrm>
            <a:off x="7886047" y="395765"/>
            <a:ext cx="3744624" cy="744775"/>
          </a:xfrm>
          <a:prstGeom prst="rect">
            <a:avLst/>
          </a:prstGeom>
          <a:noFill/>
          <a:ln>
            <a:noFill/>
          </a:ln>
        </p:spPr>
      </p:pic>
      <p:sp>
        <p:nvSpPr>
          <p:cNvPr id="91" name="Google Shape;91;p13"/>
          <p:cNvSpPr txBox="1"/>
          <p:nvPr/>
        </p:nvSpPr>
        <p:spPr>
          <a:xfrm>
            <a:off x="361547" y="258508"/>
            <a:ext cx="6743928" cy="1169521"/>
          </a:xfrm>
          <a:prstGeom prst="rect">
            <a:avLst/>
          </a:prstGeom>
          <a:noFill/>
          <a:ln>
            <a:noFill/>
          </a:ln>
        </p:spPr>
        <p:txBody>
          <a:bodyPr spcFirstLastPara="1" wrap="square" lIns="91425" tIns="91425" rIns="91425" bIns="91425" anchor="t" anchorCtr="0">
            <a:spAutoFit/>
          </a:bodyPr>
          <a:lstStyle/>
          <a:p>
            <a:r>
              <a:rPr lang="en-US" sz="3200" b="1" dirty="0">
                <a:solidFill>
                  <a:srgbClr val="011033"/>
                </a:solidFill>
                <a:latin typeface="Century Gothic"/>
                <a:ea typeface="Century Gothic"/>
                <a:cs typeface="Century Gothic"/>
                <a:sym typeface="Century Gothic"/>
              </a:rPr>
              <a:t>Agile Retrospective Sailboat Template</a:t>
            </a:r>
          </a:p>
        </p:txBody>
      </p:sp>
      <p:pic>
        <p:nvPicPr>
          <p:cNvPr id="4" name="Picture 3">
            <a:extLst>
              <a:ext uri="{FF2B5EF4-FFF2-40B4-BE49-F238E27FC236}">
                <a16:creationId xmlns:a16="http://schemas.microsoft.com/office/drawing/2014/main" id="{CEE65D5D-B8D4-63F3-4F3F-FF1723933441}"/>
              </a:ext>
            </a:extLst>
          </p:cNvPr>
          <p:cNvPicPr>
            <a:picLocks noChangeAspect="1"/>
          </p:cNvPicPr>
          <p:nvPr/>
        </p:nvPicPr>
        <p:blipFill>
          <a:blip r:embed="rId5"/>
          <a:stretch>
            <a:fillRect/>
          </a:stretch>
        </p:blipFill>
        <p:spPr>
          <a:xfrm>
            <a:off x="7295273" y="2599074"/>
            <a:ext cx="4335398" cy="2455526"/>
          </a:xfrm>
          <a:prstGeom prst="rect">
            <a:avLst/>
          </a:prstGeom>
          <a:effectLst>
            <a:outerShdw blurRad="114300" sx="104000" sy="104000" algn="ctr" rotWithShape="0">
              <a:prstClr val="black">
                <a:alpha val="40000"/>
              </a:prst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DCA09F2-3826-BB90-349F-9C52EDB42204}"/>
              </a:ext>
            </a:extLst>
          </p:cNvPr>
          <p:cNvSpPr txBox="1"/>
          <p:nvPr/>
        </p:nvSpPr>
        <p:spPr>
          <a:xfrm>
            <a:off x="67112" y="37862"/>
            <a:ext cx="9144000" cy="523220"/>
          </a:xfrm>
          <a:prstGeom prst="rect">
            <a:avLst/>
          </a:prstGeom>
          <a:noFill/>
        </p:spPr>
        <p:txBody>
          <a:bodyPr wrap="square" rtlCol="0">
            <a:spAutoFit/>
          </a:bodyPr>
          <a:lstStyle/>
          <a:p>
            <a:r>
              <a:rPr lang="en-US" sz="2800" b="1" dirty="0">
                <a:solidFill>
                  <a:srgbClr val="011033"/>
                </a:solidFill>
                <a:latin typeface="Century Gothic"/>
                <a:ea typeface="Century Gothic"/>
                <a:cs typeface="Century Gothic"/>
                <a:sym typeface="Century Gothic"/>
              </a:rPr>
              <a:t>Agile Retrospective Sailboat Template</a:t>
            </a:r>
          </a:p>
        </p:txBody>
      </p:sp>
      <p:pic>
        <p:nvPicPr>
          <p:cNvPr id="2050" name="Picture 4" descr="A picture containing bed, table, room&#10;&#10;Description automatically generated">
            <a:extLst>
              <a:ext uri="{FF2B5EF4-FFF2-40B4-BE49-F238E27FC236}">
                <a16:creationId xmlns:a16="http://schemas.microsoft.com/office/drawing/2014/main" id="{045364B2-E79D-2CEA-F92A-7A888780F0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3328" b="45135"/>
          <a:stretch>
            <a:fillRect/>
          </a:stretch>
        </p:blipFill>
        <p:spPr bwMode="auto">
          <a:xfrm>
            <a:off x="1543050" y="964734"/>
            <a:ext cx="9124950" cy="305835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a:extLst>
              <a:ext uri="{FF2B5EF4-FFF2-40B4-BE49-F238E27FC236}">
                <a16:creationId xmlns:a16="http://schemas.microsoft.com/office/drawing/2014/main" id="{8181CEF3-29EF-71EF-EFBD-C7D856F9AE91}"/>
              </a:ext>
            </a:extLst>
          </p:cNvPr>
          <p:cNvGraphicFramePr>
            <a:graphicFrameLocks noGrp="1"/>
          </p:cNvGraphicFramePr>
          <p:nvPr>
            <p:extLst>
              <p:ext uri="{D42A27DB-BD31-4B8C-83A1-F6EECF244321}">
                <p14:modId xmlns:p14="http://schemas.microsoft.com/office/powerpoint/2010/main" val="2787027040"/>
              </p:ext>
            </p:extLst>
          </p:nvPr>
        </p:nvGraphicFramePr>
        <p:xfrm>
          <a:off x="1533525" y="713149"/>
          <a:ext cx="9144000" cy="3309936"/>
        </p:xfrm>
        <a:graphic>
          <a:graphicData uri="http://schemas.openxmlformats.org/drawingml/2006/table">
            <a:tbl>
              <a:tblPr firstRow="1" firstCol="1" bandRow="1"/>
              <a:tblGrid>
                <a:gridCol w="3047792">
                  <a:extLst>
                    <a:ext uri="{9D8B030D-6E8A-4147-A177-3AD203B41FA5}">
                      <a16:colId xmlns:a16="http://schemas.microsoft.com/office/drawing/2014/main" val="4156993762"/>
                    </a:ext>
                  </a:extLst>
                </a:gridCol>
                <a:gridCol w="3048416">
                  <a:extLst>
                    <a:ext uri="{9D8B030D-6E8A-4147-A177-3AD203B41FA5}">
                      <a16:colId xmlns:a16="http://schemas.microsoft.com/office/drawing/2014/main" val="836217352"/>
                    </a:ext>
                  </a:extLst>
                </a:gridCol>
                <a:gridCol w="3047792">
                  <a:extLst>
                    <a:ext uri="{9D8B030D-6E8A-4147-A177-3AD203B41FA5}">
                      <a16:colId xmlns:a16="http://schemas.microsoft.com/office/drawing/2014/main" val="1484600253"/>
                    </a:ext>
                  </a:extLst>
                </a:gridCol>
              </a:tblGrid>
              <a:tr h="268372">
                <a:tc>
                  <a:txBody>
                    <a:bodyPr/>
                    <a:lstStyle/>
                    <a:p>
                      <a:pPr marL="0" marR="0" algn="ctr">
                        <a:spcBef>
                          <a:spcPts val="0"/>
                        </a:spcBef>
                        <a:spcAft>
                          <a:spcPts val="0"/>
                        </a:spcAft>
                      </a:pPr>
                      <a:r>
                        <a:rPr lang="en-US" sz="12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WIND: What is helping the team?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dot"/>
                      <a:round/>
                      <a:headEnd type="none" w="med" len="med"/>
                      <a:tailEnd type="none" w="med" len="med"/>
                    </a:lnB>
                    <a:solidFill>
                      <a:srgbClr val="A5C9EB"/>
                    </a:solidFill>
                  </a:tcPr>
                </a:tc>
                <a:tc>
                  <a:txBody>
                    <a:bodyPr/>
                    <a:lstStyle/>
                    <a:p>
                      <a:pPr marL="0" marR="0" algn="ctr">
                        <a:spcBef>
                          <a:spcPts val="0"/>
                        </a:spcBef>
                        <a:spcAft>
                          <a:spcPts val="0"/>
                        </a:spcAft>
                      </a:pPr>
                      <a:r>
                        <a:rPr lang="en-US" sz="1200" b="1">
                          <a:solidFill>
                            <a:srgbClr val="000000"/>
                          </a:solidFill>
                          <a:effectLst/>
                          <a:latin typeface="Century Gothic" panose="020B0502020202020204" pitchFamily="34" charset="0"/>
                          <a:ea typeface="Arial" panose="020B0604020202020204" pitchFamily="34" charset="0"/>
                          <a:cs typeface="Arial" panose="020B0604020202020204" pitchFamily="34" charset="0"/>
                        </a:rPr>
                        <a:t>SAILBOAT: Our team</a:t>
                      </a:r>
                      <a:endParaRPr lang="en-US" sz="10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dot"/>
                      <a:round/>
                      <a:headEnd type="none" w="med" len="med"/>
                      <a:tailEnd type="none" w="med" len="med"/>
                    </a:lnB>
                    <a:solidFill>
                      <a:srgbClr val="CE757B"/>
                    </a:solidFill>
                  </a:tcPr>
                </a:tc>
                <a:tc>
                  <a:txBody>
                    <a:bodyPr/>
                    <a:lstStyle/>
                    <a:p>
                      <a:pPr marL="0" marR="0" algn="ctr">
                        <a:spcBef>
                          <a:spcPts val="0"/>
                        </a:spcBef>
                        <a:spcAft>
                          <a:spcPts val="0"/>
                        </a:spcAft>
                      </a:pPr>
                      <a:r>
                        <a:rPr lang="en-US" sz="12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ISLAND: What is our goal?</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dot"/>
                      <a:round/>
                      <a:headEnd type="none" w="med" len="med"/>
                      <a:tailEnd type="none" w="med" len="med"/>
                    </a:lnB>
                    <a:solidFill>
                      <a:srgbClr val="FBE3D6"/>
                    </a:solidFill>
                  </a:tcPr>
                </a:tc>
                <a:extLst>
                  <a:ext uri="{0D108BD9-81ED-4DB2-BD59-A6C34878D82A}">
                    <a16:rowId xmlns:a16="http://schemas.microsoft.com/office/drawing/2014/main" val="1181761664"/>
                  </a:ext>
                </a:extLst>
              </a:tr>
              <a:tr h="3041564">
                <a:tc>
                  <a:txBody>
                    <a:bodyPr/>
                    <a:lstStyle/>
                    <a:p>
                      <a:pPr marL="171450" marR="0" lvl="0" indent="-171450">
                        <a:lnSpc>
                          <a:spcPct val="115000"/>
                        </a:lnSpc>
                        <a:spcBef>
                          <a:spcPts val="0"/>
                        </a:spcBef>
                        <a:spcAft>
                          <a:spcPts val="0"/>
                        </a:spcAft>
                        <a:buFont typeface="Arial" panose="020B0604020202020204" pitchFamily="34" charset="0"/>
                        <a:buChar char="•"/>
                        <a:tabLst>
                          <a:tab pos="2743200" algn="l"/>
                        </a:tabLst>
                      </a:pP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73025" marR="73025" marT="10033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dot"/>
                      <a:round/>
                      <a:headEnd type="none" w="med" len="med"/>
                      <a:tailEnd type="none" w="med" len="med"/>
                    </a:lnT>
                    <a:lnB w="28575" cap="flat" cmpd="sng" algn="ctr">
                      <a:solidFill>
                        <a:srgbClr val="BFBFBF"/>
                      </a:solidFill>
                      <a:prstDash val="solid"/>
                      <a:round/>
                      <a:headEnd type="none" w="med" len="med"/>
                      <a:tailEnd type="none" w="med" len="med"/>
                    </a:lnB>
                    <a:noFill/>
                  </a:tcPr>
                </a:tc>
                <a:tc>
                  <a:txBody>
                    <a:bodyPr/>
                    <a:lstStyle/>
                    <a:p>
                      <a:pPr marL="171450" marR="0" lvl="0" indent="-171450">
                        <a:lnSpc>
                          <a:spcPct val="115000"/>
                        </a:lnSpc>
                        <a:spcBef>
                          <a:spcPts val="0"/>
                        </a:spcBef>
                        <a:spcAft>
                          <a:spcPts val="0"/>
                        </a:spcAft>
                        <a:buFont typeface="Arial" panose="020B0604020202020204" pitchFamily="34" charset="0"/>
                        <a:buChar char="•"/>
                        <a:tabLst>
                          <a:tab pos="2743200" algn="l"/>
                        </a:tabLst>
                      </a:pPr>
                      <a:endParaRPr lang="en-US" sz="11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73025" marR="73025" marT="10033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dot"/>
                      <a:round/>
                      <a:headEnd type="none" w="med" len="med"/>
                      <a:tailEnd type="none" w="med" len="med"/>
                    </a:lnT>
                    <a:lnB w="28575" cap="flat" cmpd="sng" algn="ctr">
                      <a:solidFill>
                        <a:srgbClr val="BFBFBF"/>
                      </a:solidFill>
                      <a:prstDash val="solid"/>
                      <a:round/>
                      <a:headEnd type="none" w="med" len="med"/>
                      <a:tailEnd type="none" w="med" len="med"/>
                    </a:lnB>
                    <a:noFill/>
                  </a:tcPr>
                </a:tc>
                <a:tc>
                  <a:txBody>
                    <a:bodyPr/>
                    <a:lstStyle/>
                    <a:p>
                      <a:pPr marL="171450" marR="0" lvl="0" indent="-171450">
                        <a:lnSpc>
                          <a:spcPct val="115000"/>
                        </a:lnSpc>
                        <a:spcBef>
                          <a:spcPts val="0"/>
                        </a:spcBef>
                        <a:spcAft>
                          <a:spcPts val="0"/>
                        </a:spcAft>
                        <a:buFont typeface="Arial" panose="020B0604020202020204" pitchFamily="34" charset="0"/>
                        <a:buChar char="•"/>
                      </a:pPr>
                      <a:endParaRPr lang="en-US" sz="11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73025" marR="73025" marT="10033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dot"/>
                      <a:round/>
                      <a:headEnd type="none" w="med" len="med"/>
                      <a:tailEnd type="none" w="med" len="med"/>
                    </a:lnT>
                    <a:lnB w="28575"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27250433"/>
                  </a:ext>
                </a:extLst>
              </a:tr>
            </a:tbl>
          </a:graphicData>
        </a:graphic>
      </p:graphicFrame>
      <p:pic>
        <p:nvPicPr>
          <p:cNvPr id="11" name="Picture 10" descr="A picture containing bed, table, room&#10;&#10;Description automatically generated">
            <a:extLst>
              <a:ext uri="{FF2B5EF4-FFF2-40B4-BE49-F238E27FC236}">
                <a16:creationId xmlns:a16="http://schemas.microsoft.com/office/drawing/2014/main" id="{46F4D221-785A-437F-AAA1-8DD4E91D0E56}"/>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t="63334" r="3328"/>
          <a:stretch/>
        </p:blipFill>
        <p:spPr>
          <a:xfrm>
            <a:off x="1526381" y="4388830"/>
            <a:ext cx="9134475" cy="2244090"/>
          </a:xfrm>
          <a:prstGeom prst="rect">
            <a:avLst/>
          </a:prstGeom>
        </p:spPr>
      </p:pic>
      <p:graphicFrame>
        <p:nvGraphicFramePr>
          <p:cNvPr id="10" name="Table 9">
            <a:extLst>
              <a:ext uri="{FF2B5EF4-FFF2-40B4-BE49-F238E27FC236}">
                <a16:creationId xmlns:a16="http://schemas.microsoft.com/office/drawing/2014/main" id="{D5D39E6E-9CEF-038D-1BEA-78B2682147B2}"/>
              </a:ext>
            </a:extLst>
          </p:cNvPr>
          <p:cNvGraphicFramePr>
            <a:graphicFrameLocks noGrp="1"/>
          </p:cNvGraphicFramePr>
          <p:nvPr>
            <p:extLst>
              <p:ext uri="{D42A27DB-BD31-4B8C-83A1-F6EECF244321}">
                <p14:modId xmlns:p14="http://schemas.microsoft.com/office/powerpoint/2010/main" val="798441216"/>
              </p:ext>
            </p:extLst>
          </p:nvPr>
        </p:nvGraphicFramePr>
        <p:xfrm>
          <a:off x="1526380" y="4255480"/>
          <a:ext cx="9134476" cy="2377440"/>
        </p:xfrm>
        <a:graphic>
          <a:graphicData uri="http://schemas.openxmlformats.org/drawingml/2006/table">
            <a:tbl>
              <a:tblPr firstRow="1" firstCol="1" bandRow="1"/>
              <a:tblGrid>
                <a:gridCol w="4567238">
                  <a:extLst>
                    <a:ext uri="{9D8B030D-6E8A-4147-A177-3AD203B41FA5}">
                      <a16:colId xmlns:a16="http://schemas.microsoft.com/office/drawing/2014/main" val="1128797274"/>
                    </a:ext>
                  </a:extLst>
                </a:gridCol>
                <a:gridCol w="4567238">
                  <a:extLst>
                    <a:ext uri="{9D8B030D-6E8A-4147-A177-3AD203B41FA5}">
                      <a16:colId xmlns:a16="http://schemas.microsoft.com/office/drawing/2014/main" val="1637492866"/>
                    </a:ext>
                  </a:extLst>
                </a:gridCol>
              </a:tblGrid>
              <a:tr h="274320">
                <a:tc>
                  <a:txBody>
                    <a:bodyPr/>
                    <a:lstStyle/>
                    <a:p>
                      <a:pPr marL="0" marR="0" algn="ctr">
                        <a:spcBef>
                          <a:spcPts val="0"/>
                        </a:spcBef>
                        <a:spcAft>
                          <a:spcPts val="0"/>
                        </a:spcAft>
                      </a:pPr>
                      <a:r>
                        <a:rPr lang="en-US" sz="12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ANCHOR: What is holding us back?</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dot"/>
                      <a:round/>
                      <a:headEnd type="none" w="med" len="med"/>
                      <a:tailEnd type="none" w="med" len="med"/>
                    </a:lnB>
                    <a:solidFill>
                      <a:srgbClr val="BFBFBF"/>
                    </a:solidFill>
                  </a:tcPr>
                </a:tc>
                <a:tc>
                  <a:txBody>
                    <a:bodyPr/>
                    <a:lstStyle/>
                    <a:p>
                      <a:pPr marL="0" marR="0" algn="ctr">
                        <a:spcBef>
                          <a:spcPts val="0"/>
                        </a:spcBef>
                        <a:spcAft>
                          <a:spcPts val="0"/>
                        </a:spcAft>
                      </a:pPr>
                      <a:r>
                        <a:rPr lang="en-US" sz="12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ROCKS: What risks are involved?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dot"/>
                      <a:round/>
                      <a:headEnd type="none" w="med" len="med"/>
                      <a:tailEnd type="none" w="med" len="med"/>
                    </a:lnB>
                    <a:solidFill>
                      <a:srgbClr val="C75E41"/>
                    </a:solidFill>
                  </a:tcPr>
                </a:tc>
                <a:extLst>
                  <a:ext uri="{0D108BD9-81ED-4DB2-BD59-A6C34878D82A}">
                    <a16:rowId xmlns:a16="http://schemas.microsoft.com/office/drawing/2014/main" val="2800329121"/>
                  </a:ext>
                </a:extLst>
              </a:tr>
              <a:tr h="2103120">
                <a:tc>
                  <a:txBody>
                    <a:bodyPr/>
                    <a:lstStyle/>
                    <a:p>
                      <a:pPr marL="171450" marR="0" lvl="0" indent="-171450">
                        <a:lnSpc>
                          <a:spcPct val="115000"/>
                        </a:lnSpc>
                        <a:spcBef>
                          <a:spcPts val="0"/>
                        </a:spcBef>
                        <a:spcAft>
                          <a:spcPts val="0"/>
                        </a:spcAft>
                        <a:buFont typeface="Arial" panose="020B0604020202020204" pitchFamily="34" charset="0"/>
                        <a:buChar char="•"/>
                        <a:tabLst>
                          <a:tab pos="2743200" algn="l"/>
                        </a:tabLst>
                      </a:pP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73025" marR="73025" marT="10033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dot"/>
                      <a:round/>
                      <a:headEnd type="none" w="med" len="med"/>
                      <a:tailEnd type="none" w="med" len="med"/>
                    </a:lnT>
                    <a:lnB w="28575" cap="flat" cmpd="sng" algn="ctr">
                      <a:solidFill>
                        <a:srgbClr val="BFBFBF"/>
                      </a:solidFill>
                      <a:prstDash val="solid"/>
                      <a:round/>
                      <a:headEnd type="none" w="med" len="med"/>
                      <a:tailEnd type="none" w="med" len="med"/>
                    </a:lnB>
                    <a:noFill/>
                  </a:tcPr>
                </a:tc>
                <a:tc>
                  <a:txBody>
                    <a:bodyPr/>
                    <a:lstStyle/>
                    <a:p>
                      <a:pPr marL="171450" marR="0" lvl="0" indent="-171450">
                        <a:lnSpc>
                          <a:spcPct val="115000"/>
                        </a:lnSpc>
                        <a:spcBef>
                          <a:spcPts val="0"/>
                        </a:spcBef>
                        <a:spcAft>
                          <a:spcPts val="0"/>
                        </a:spcAft>
                        <a:buFont typeface="Arial" panose="020B0604020202020204" pitchFamily="34" charset="0"/>
                        <a:buChar char="•"/>
                        <a:tabLst>
                          <a:tab pos="2743200" algn="l"/>
                        </a:tabLst>
                      </a:pP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73025" marR="73025" marT="10033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dot"/>
                      <a:round/>
                      <a:headEnd type="none" w="med" len="med"/>
                      <a:tailEnd type="none" w="med" len="med"/>
                    </a:lnT>
                    <a:lnB w="28575"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49513534"/>
                  </a:ext>
                </a:extLst>
              </a:tr>
            </a:tbl>
          </a:graphicData>
        </a:graphic>
      </p:graphicFrame>
    </p:spTree>
    <p:extLst>
      <p:ext uri="{BB962C8B-B14F-4D97-AF65-F5344CB8AC3E}">
        <p14:creationId xmlns:p14="http://schemas.microsoft.com/office/powerpoint/2010/main" val="103544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2"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5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5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270</TotalTime>
  <Words>254</Words>
  <Application>Microsoft Office PowerPoint</Application>
  <PresentationFormat>Widescreen</PresentationFormat>
  <Paragraphs>14</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Century Gothic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Agustina Moschcovich</dc:creator>
  <cp:lastModifiedBy>Kayla Franssen</cp:lastModifiedBy>
  <cp:revision>119</cp:revision>
  <dcterms:created xsi:type="dcterms:W3CDTF">2024-08-04T17:37:47Z</dcterms:created>
  <dcterms:modified xsi:type="dcterms:W3CDTF">2024-08-25T18:29:32Z</dcterms:modified>
</cp:coreProperties>
</file>