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
  </p:notesMasterIdLst>
  <p:sldIdLst>
    <p:sldId id="297" r:id="rId2"/>
    <p:sldId id="302" r:id="rId3"/>
    <p:sldId id="295" r:id="rId4"/>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4BA99"/>
    <a:srgbClr val="62A87C"/>
    <a:srgbClr val="FF5964"/>
    <a:srgbClr val="FF7D86"/>
    <a:srgbClr val="BEA670"/>
    <a:srgbClr val="CF5417"/>
    <a:srgbClr val="968440"/>
    <a:srgbClr val="766732"/>
    <a:srgbClr val="000000"/>
    <a:srgbClr val="4D7FB7"/>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912" autoAdjust="0"/>
    <p:restoredTop sz="94650"/>
  </p:normalViewPr>
  <p:slideViewPr>
    <p:cSldViewPr snapToGrid="0">
      <p:cViewPr varScale="1">
        <p:scale>
          <a:sx n="77" d="100"/>
          <a:sy n="77" d="100"/>
        </p:scale>
        <p:origin x="19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69C32A1-FB45-4D43-A6F0-74C2B2968C3D}" type="datetimeFigureOut">
              <a:rPr lang="en-US" smtClean="0"/>
              <a:t>8/25/2024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21EA255-364E-45DD-81DF-5DD2DBD79D95}" type="slidenum">
              <a:rPr lang="en-US" smtClean="0"/>
              <a:t>‹#›</a:t>
            </a:fld>
            <a:endParaRPr lang="en-US"/>
          </a:p>
        </p:txBody>
      </p:sp>
    </p:spTree>
    <p:extLst>
      <p:ext uri="{BB962C8B-B14F-4D97-AF65-F5344CB8AC3E}">
        <p14:creationId xmlns:p14="http://schemas.microsoft.com/office/powerpoint/2010/main" val="40185329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84"/>
        <p:cNvGrpSpPr/>
        <p:nvPr/>
      </p:nvGrpSpPr>
      <p:grpSpPr>
        <a:xfrm>
          <a:off x="0" y="0"/>
          <a:ext cx="0" cy="0"/>
          <a:chOff x="0" y="0"/>
          <a:chExt cx="0" cy="0"/>
        </a:xfrm>
      </p:grpSpPr>
      <p:sp>
        <p:nvSpPr>
          <p:cNvPr id="85" name="Google Shape;85;g2e79d9e6279_0_0: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86" name="Google Shape;86;g2e79d9e6279_0_0:notes"/>
          <p:cNvSpPr txBox="1">
            <a:spLocks noGrp="1"/>
          </p:cNvSpPr>
          <p:nvPr>
            <p:ph type="body" idx="1"/>
          </p:nvPr>
        </p:nvSpPr>
        <p:spPr>
          <a:xfrm>
            <a:off x="685800" y="4400550"/>
            <a:ext cx="5486400" cy="36006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87" name="Google Shape;87;g2e79d9e6279_0_0:notes"/>
          <p:cNvSpPr txBox="1">
            <a:spLocks noGrp="1"/>
          </p:cNvSpPr>
          <p:nvPr>
            <p:ph type="sldNum" idx="12"/>
          </p:nvPr>
        </p:nvSpPr>
        <p:spPr>
          <a:xfrm>
            <a:off x="3884613" y="8685213"/>
            <a:ext cx="2971800" cy="458700"/>
          </a:xfrm>
          <a:prstGeom prst="rect">
            <a:avLst/>
          </a:prstGeom>
        </p:spPr>
        <p:txBody>
          <a:bodyPr spcFirstLastPara="1" wrap="square" lIns="91425" tIns="45700" rIns="91425" bIns="45700" anchor="b" anchorCtr="0">
            <a:noAutofit/>
          </a:bodyPr>
          <a:lstStyle/>
          <a:p>
            <a:pPr marL="0" lvl="0" indent="0" algn="r" rtl="0">
              <a:spcBef>
                <a:spcPts val="0"/>
              </a:spcBef>
              <a:spcAft>
                <a:spcPts val="0"/>
              </a:spcAft>
              <a:buClr>
                <a:srgbClr val="000000"/>
              </a:buClr>
              <a:buFont typeface="Arial"/>
              <a:buNone/>
            </a:pPr>
            <a:fld id="{00000000-1234-1234-1234-123412341234}" type="slidenum">
              <a:rPr lang="en-US"/>
              <a:t>1</a:t>
            </a:fld>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685800" y="1143000"/>
            <a:ext cx="5486400" cy="3086100"/>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0711C10-233D-DA48-A5CB-9365BBABB6B4}" type="slidenum">
              <a:rPr lang="en-US" smtClean="0"/>
              <a:t>3</a:t>
            </a:fld>
            <a:endParaRPr lang="en-US" dirty="0"/>
          </a:p>
        </p:txBody>
      </p:sp>
    </p:spTree>
    <p:extLst>
      <p:ext uri="{BB962C8B-B14F-4D97-AF65-F5344CB8AC3E}">
        <p14:creationId xmlns:p14="http://schemas.microsoft.com/office/powerpoint/2010/main" val="182226468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37CC3D-B375-EF1F-88B0-2BE92EF70E52}"/>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CA0D66C5-3B95-7FEA-ED77-2F801444FEE3}"/>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00E8D236-5979-4FA2-0118-9077C546B9A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602A9BE9-E24D-9126-1E59-487D46A1682A}"/>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B74AAA84-0E6B-D79D-1DC4-AB2D275348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922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06475F-2479-9CB0-2C52-57FBE144B30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79CB6D4-C7BB-75AD-C986-6F6464FBA877}"/>
              </a:ext>
            </a:extLst>
          </p:cNvPr>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5563C913-503A-EBAF-4D10-DB742B2A3A00}"/>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D2151C42-24B8-9F09-555F-8259D73A384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4BD6A46-EACD-4E7F-717C-C74F2B172724}"/>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86930502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02CF2068-AC5C-1014-C8B6-CDC5238BDA05}"/>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78CC139-6ABA-681E-4C21-B27BE1D7A879}"/>
              </a:ext>
            </a:extLst>
          </p:cNvPr>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C8E2CBD7-037A-6904-9D16-C8ABB0334EF9}"/>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3364D107-DC63-2D82-47D4-809CBB06D67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83D303A-CA2B-AFC3-40F3-F8CE0FDB7CF2}"/>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4660243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CC9D065-F2AD-A004-25A8-8F0284904067}"/>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FBA6497F-4D2D-37A5-3760-EFB63B2E4400}"/>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F667284F-F3F5-A949-CBE2-FDAEB59F31F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5E6B044-15E5-68AC-8A5D-DC782CF237B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9052724-5F86-9082-1B1B-DC1019C582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27632203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54FA8B-6C6C-4918-96EE-2947CA1F8843}"/>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065FBAFD-59F7-D33E-EFD0-DDA3D9670096}"/>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861103E5-B435-E991-1778-6466DB7C7A5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78DD5AD4-22BB-03D0-AEEF-BCAF1BDD6F4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785413C-3EEE-B47A-2A22-DE5B10C8DADA}"/>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4130748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FD4BA0-9CE5-EBA4-56C9-8B5D220D514C}"/>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38787AC6-1CF9-91A5-2924-C39B3719B68D}"/>
              </a:ext>
            </a:extLst>
          </p:cNvPr>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F140A22F-1553-767F-2D5C-3931B6DDA806}"/>
              </a:ext>
            </a:extLst>
          </p:cNvPr>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0D96DDC-2ECE-9952-6AF3-4EFA02D40FB5}"/>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480F34D7-B931-EC31-CFE2-3DB0F659D68B}"/>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3C1BCE05-4D6B-D5E6-A4D8-A668BEC8F2FC}"/>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051022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AB7F2A-62A1-DDE4-16A5-124C7FE17FCE}"/>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97BB576E-D2CE-130F-719F-E289A501A73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a:extLst>
              <a:ext uri="{FF2B5EF4-FFF2-40B4-BE49-F238E27FC236}">
                <a16:creationId xmlns:a16="http://schemas.microsoft.com/office/drawing/2014/main" id="{189E96D5-DDBF-9C7C-9866-0A3B42013312}"/>
              </a:ext>
            </a:extLst>
          </p:cNvPr>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8760C345-EFA9-1BBA-DC44-0BF2844095F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a:extLst>
              <a:ext uri="{FF2B5EF4-FFF2-40B4-BE49-F238E27FC236}">
                <a16:creationId xmlns:a16="http://schemas.microsoft.com/office/drawing/2014/main" id="{888D4AFC-1E32-5BD4-9DA8-CC9220A18DF1}"/>
              </a:ext>
            </a:extLst>
          </p:cNvPr>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9D5867C2-58F5-326E-200E-8671D731B28A}"/>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8" name="Footer Placeholder 7">
            <a:extLst>
              <a:ext uri="{FF2B5EF4-FFF2-40B4-BE49-F238E27FC236}">
                <a16:creationId xmlns:a16="http://schemas.microsoft.com/office/drawing/2014/main" id="{73943FC8-5665-F40D-BA2E-7FD1E93D4E27}"/>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4A9F1F25-220D-076F-9DD0-7A959A9F79F0}"/>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162221501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3DE799-0BF7-033A-0003-86D457F1751F}"/>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72F82F3-4551-FDA9-0B69-9E815F30B66C}"/>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4" name="Footer Placeholder 3">
            <a:extLst>
              <a:ext uri="{FF2B5EF4-FFF2-40B4-BE49-F238E27FC236}">
                <a16:creationId xmlns:a16="http://schemas.microsoft.com/office/drawing/2014/main" id="{4A3AFDB2-414C-302D-4E86-F5D98C279328}"/>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47E111F4-82A1-D6E0-97A1-FF14D50D386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29358288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B0C1786-EFF5-63B9-7E68-05D4E66AAABE}"/>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3" name="Footer Placeholder 2">
            <a:extLst>
              <a:ext uri="{FF2B5EF4-FFF2-40B4-BE49-F238E27FC236}">
                <a16:creationId xmlns:a16="http://schemas.microsoft.com/office/drawing/2014/main" id="{FFC1A8B8-24F4-C50F-998A-7BA9BA7283E5}"/>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D00844AF-B1C5-3850-F4B6-F469DB89B51F}"/>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9748443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531550-095B-AB83-BF58-3654DCF42E0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196BC03E-9053-0F59-4E58-B03D279EC7A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DE03672-612A-561E-6AEF-0F0A1933BA5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26124A4A-0EA1-1903-1A5E-FBAA5528C408}"/>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7C4FC98E-2084-7189-2D2B-28B8192BC92F}"/>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709F5F4-4DAA-0E3A-B489-1C53D2B1733D}"/>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35841110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73A482C-3CC1-A2F8-4DBD-1B03F536115B}"/>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3F9C22B2-532C-9470-D49E-FC4CC5339F73}"/>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6DFB5527-9F9B-AE65-F727-E81F30C52907}"/>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a:extLst>
              <a:ext uri="{FF2B5EF4-FFF2-40B4-BE49-F238E27FC236}">
                <a16:creationId xmlns:a16="http://schemas.microsoft.com/office/drawing/2014/main" id="{351E249B-65C8-BB84-D6BC-961B99EB810D}"/>
              </a:ext>
            </a:extLst>
          </p:cNvPr>
          <p:cNvSpPr>
            <a:spLocks noGrp="1"/>
          </p:cNvSpPr>
          <p:nvPr>
            <p:ph type="dt" sz="half" idx="10"/>
          </p:nvPr>
        </p:nvSpPr>
        <p:spPr/>
        <p:txBody>
          <a:bodyPr/>
          <a:lstStyle/>
          <a:p>
            <a:fld id="{6D10CF6F-2BDD-476E-A975-B1486A6ADBFD}" type="datetimeFigureOut">
              <a:rPr lang="en-US" smtClean="0"/>
              <a:t>8/25/2024</a:t>
            </a:fld>
            <a:endParaRPr lang="en-US"/>
          </a:p>
        </p:txBody>
      </p:sp>
      <p:sp>
        <p:nvSpPr>
          <p:cNvPr id="6" name="Footer Placeholder 5">
            <a:extLst>
              <a:ext uri="{FF2B5EF4-FFF2-40B4-BE49-F238E27FC236}">
                <a16:creationId xmlns:a16="http://schemas.microsoft.com/office/drawing/2014/main" id="{CC30BB2D-93B1-325A-5D43-9FCD8345687D}"/>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E420BA10-8DB3-8B8E-133E-0821BD723C1E}"/>
              </a:ext>
            </a:extLst>
          </p:cNvPr>
          <p:cNvSpPr>
            <a:spLocks noGrp="1"/>
          </p:cNvSpPr>
          <p:nvPr>
            <p:ph type="sldNum" sz="quarter" idx="12"/>
          </p:nvPr>
        </p:nvSpPr>
        <p:spPr/>
        <p:txBody>
          <a:bodyPr/>
          <a:lstStyle/>
          <a:p>
            <a:fld id="{44C980A8-BBA8-465B-B243-9C221E6A3A3C}" type="slidenum">
              <a:rPr lang="en-US" smtClean="0"/>
              <a:t>‹#›</a:t>
            </a:fld>
            <a:endParaRPr lang="en-US"/>
          </a:p>
        </p:txBody>
      </p:sp>
    </p:spTree>
    <p:extLst>
      <p:ext uri="{BB962C8B-B14F-4D97-AF65-F5344CB8AC3E}">
        <p14:creationId xmlns:p14="http://schemas.microsoft.com/office/powerpoint/2010/main" val="7901314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100000">
              <a:schemeClr val="accent1">
                <a:lumMod val="5000"/>
                <a:lumOff val="95000"/>
              </a:schemeClr>
            </a:gs>
            <a:gs pos="0">
              <a:schemeClr val="accent1">
                <a:lumMod val="20000"/>
                <a:lumOff val="80000"/>
              </a:schemeClr>
            </a:gs>
          </a:gsLst>
          <a:lin ang="16200000" scaled="1"/>
          <a:tileRect/>
        </a:grad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47498A90-2BF8-932D-64AF-3A9D9A77DE1C}"/>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3BA0B733-BB92-45FB-8F46-E7E194A8C534}"/>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13F3108-7B89-B034-BAD3-027A16040FC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6D10CF6F-2BDD-476E-A975-B1486A6ADBFD}" type="datetimeFigureOut">
              <a:rPr lang="en-US" smtClean="0"/>
              <a:t>8/25/2024</a:t>
            </a:fld>
            <a:endParaRPr lang="en-US"/>
          </a:p>
        </p:txBody>
      </p:sp>
      <p:sp>
        <p:nvSpPr>
          <p:cNvPr id="5" name="Footer Placeholder 4">
            <a:extLst>
              <a:ext uri="{FF2B5EF4-FFF2-40B4-BE49-F238E27FC236}">
                <a16:creationId xmlns:a16="http://schemas.microsoft.com/office/drawing/2014/main" id="{C17FF4C0-FF5C-6818-6A4B-9AEAB8B4085F}"/>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n-US"/>
          </a:p>
        </p:txBody>
      </p:sp>
      <p:sp>
        <p:nvSpPr>
          <p:cNvPr id="6" name="Slide Number Placeholder 5">
            <a:extLst>
              <a:ext uri="{FF2B5EF4-FFF2-40B4-BE49-F238E27FC236}">
                <a16:creationId xmlns:a16="http://schemas.microsoft.com/office/drawing/2014/main" id="{E07C8BF4-6FCF-3C84-63B5-1AAB66B86028}"/>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44C980A8-BBA8-465B-B243-9C221E6A3A3C}" type="slidenum">
              <a:rPr lang="en-US" smtClean="0"/>
              <a:t>‹#›</a:t>
            </a:fld>
            <a:endParaRPr lang="en-US"/>
          </a:p>
        </p:txBody>
      </p:sp>
    </p:spTree>
    <p:extLst>
      <p:ext uri="{BB962C8B-B14F-4D97-AF65-F5344CB8AC3E}">
        <p14:creationId xmlns:p14="http://schemas.microsoft.com/office/powerpoint/2010/main" val="193343544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smartsheet.com/try-it?trp=12151&amp;utm_source=template-powerpoint&amp;utm_medium=content&amp;utm_campaign=Sample+Agile+Retrospective+Sailboat+Template-powerpoint-12151&amp;lpa=Sample+Agile+Retrospective+Sailboat+Template+powerpoint+12151"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2.png"/><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88"/>
        <p:cNvGrpSpPr/>
        <p:nvPr/>
      </p:nvGrpSpPr>
      <p:grpSpPr>
        <a:xfrm>
          <a:off x="0" y="0"/>
          <a:ext cx="0" cy="0"/>
          <a:chOff x="0" y="0"/>
          <a:chExt cx="0" cy="0"/>
        </a:xfrm>
      </p:grpSpPr>
      <p:sp>
        <p:nvSpPr>
          <p:cNvPr id="2" name="TextBox 1">
            <a:extLst>
              <a:ext uri="{FF2B5EF4-FFF2-40B4-BE49-F238E27FC236}">
                <a16:creationId xmlns:a16="http://schemas.microsoft.com/office/drawing/2014/main" id="{EDC4AD65-1A1A-5D38-30AC-4EF78B2D8807}"/>
              </a:ext>
            </a:extLst>
          </p:cNvPr>
          <p:cNvSpPr txBox="1"/>
          <p:nvPr/>
        </p:nvSpPr>
        <p:spPr>
          <a:xfrm>
            <a:off x="361547" y="1783322"/>
            <a:ext cx="6383203" cy="4083234"/>
          </a:xfrm>
          <a:prstGeom prst="rect">
            <a:avLst/>
          </a:prstGeom>
          <a:noFill/>
        </p:spPr>
        <p:txBody>
          <a:bodyPr wrap="square" rtlCol="0">
            <a:spAutoFit/>
          </a:bodyPr>
          <a:lstStyle/>
          <a:p>
            <a:pPr>
              <a:lnSpc>
                <a:spcPct val="150000"/>
              </a:lnSpc>
              <a:spcAft>
                <a:spcPts val="1200"/>
              </a:spcAft>
            </a:pPr>
            <a:r>
              <a:rPr lang="en-US" sz="1400" b="1" dirty="0">
                <a:solidFill>
                  <a:srgbClr val="000000"/>
                </a:solidFill>
                <a:latin typeface="Century Gothic" panose="020B0502020202020204" pitchFamily="34" charset="0"/>
              </a:rPr>
              <a:t>When To Use This Template: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Use this Agile retrospective sailboat template during sprint retrospectives to assess what is helping the team (Wind), the team's status (Sailboat), the team's goals (Island), obstacles (Anchor), and potential risks (Rocks). It's perfect for visualizing team dynamics and understanding both positive and negative influences.</a:t>
            </a:r>
          </a:p>
          <a:p>
            <a:pPr>
              <a:lnSpc>
                <a:spcPct val="150000"/>
              </a:lnSpc>
              <a:spcAft>
                <a:spcPts val="1200"/>
              </a:spcAft>
            </a:pPr>
            <a:r>
              <a:rPr lang="en-US" sz="1400" b="1" dirty="0">
                <a:solidFill>
                  <a:srgbClr val="000000"/>
                </a:solidFill>
                <a:latin typeface="Century Gothic" panose="020B0502020202020204" pitchFamily="34" charset="0"/>
              </a:rPr>
              <a:t>Notable Templates Features: </a:t>
            </a:r>
            <a:br>
              <a:rPr lang="en-US" sz="1400" b="1" dirty="0">
                <a:solidFill>
                  <a:srgbClr val="000000"/>
                </a:solidFill>
                <a:latin typeface="Century Gothic" panose="020B0502020202020204" pitchFamily="34" charset="0"/>
              </a:rPr>
            </a:br>
            <a:r>
              <a:rPr lang="en-US" sz="1400" dirty="0">
                <a:solidFill>
                  <a:srgbClr val="000000"/>
                </a:solidFill>
                <a:latin typeface="Century Gothic" panose="020B0502020202020204" pitchFamily="34" charset="0"/>
              </a:rPr>
              <a:t>Features five interactive sections: Wind, Sailboat, Island, Anchor, and Rocks, providing a comprehensive view of team performance and challenges. This template aids in collaboratively identifying strengths, goals, impediments, and risks, fostering actionable insights for continuous improvement. </a:t>
            </a:r>
          </a:p>
        </p:txBody>
      </p:sp>
      <p:pic>
        <p:nvPicPr>
          <p:cNvPr id="90" name="Google Shape;90;p13">
            <a:hlinkClick r:id="rId3"/>
          </p:cNvPr>
          <p:cNvPicPr preferRelativeResize="0"/>
          <p:nvPr/>
        </p:nvPicPr>
        <p:blipFill>
          <a:blip r:embed="rId4">
            <a:alphaModFix/>
          </a:blip>
          <a:stretch>
            <a:fillRect/>
          </a:stretch>
        </p:blipFill>
        <p:spPr>
          <a:xfrm>
            <a:off x="7886047" y="395765"/>
            <a:ext cx="3744624" cy="744775"/>
          </a:xfrm>
          <a:prstGeom prst="rect">
            <a:avLst/>
          </a:prstGeom>
          <a:noFill/>
          <a:ln>
            <a:noFill/>
          </a:ln>
        </p:spPr>
      </p:pic>
      <p:sp>
        <p:nvSpPr>
          <p:cNvPr id="91" name="Google Shape;91;p13"/>
          <p:cNvSpPr txBox="1"/>
          <p:nvPr/>
        </p:nvSpPr>
        <p:spPr>
          <a:xfrm>
            <a:off x="361547" y="258508"/>
            <a:ext cx="6743928" cy="1169521"/>
          </a:xfrm>
          <a:prstGeom prst="rect">
            <a:avLst/>
          </a:prstGeom>
          <a:noFill/>
          <a:ln>
            <a:noFill/>
          </a:ln>
        </p:spPr>
        <p:txBody>
          <a:bodyPr spcFirstLastPara="1" wrap="square" lIns="91425" tIns="91425" rIns="91425" bIns="91425" anchor="t" anchorCtr="0">
            <a:spAutoFit/>
          </a:bodyPr>
          <a:lstStyle/>
          <a:p>
            <a:r>
              <a:rPr lang="en-US" sz="3200" b="1" dirty="0">
                <a:solidFill>
                  <a:srgbClr val="011033"/>
                </a:solidFill>
                <a:latin typeface="Century Gothic"/>
                <a:ea typeface="Century Gothic"/>
                <a:cs typeface="Century Gothic"/>
                <a:sym typeface="Century Gothic"/>
              </a:rPr>
              <a:t>Agile Retrospective Sailboat Template Example</a:t>
            </a:r>
          </a:p>
        </p:txBody>
      </p:sp>
      <p:pic>
        <p:nvPicPr>
          <p:cNvPr id="4" name="Picture 3">
            <a:extLst>
              <a:ext uri="{FF2B5EF4-FFF2-40B4-BE49-F238E27FC236}">
                <a16:creationId xmlns:a16="http://schemas.microsoft.com/office/drawing/2014/main" id="{CEE65D5D-B8D4-63F3-4F3F-FF1723933441}"/>
              </a:ext>
            </a:extLst>
          </p:cNvPr>
          <p:cNvPicPr>
            <a:picLocks noChangeAspect="1"/>
          </p:cNvPicPr>
          <p:nvPr/>
        </p:nvPicPr>
        <p:blipFill>
          <a:blip r:embed="rId5"/>
          <a:stretch>
            <a:fillRect/>
          </a:stretch>
        </p:blipFill>
        <p:spPr>
          <a:xfrm>
            <a:off x="7295273" y="2599074"/>
            <a:ext cx="4335398" cy="2455526"/>
          </a:xfrm>
          <a:prstGeom prst="rect">
            <a:avLst/>
          </a:prstGeom>
          <a:effectLst>
            <a:outerShdw blurRad="114300" sx="104000" sy="104000" algn="ctr" rotWithShape="0">
              <a:prstClr val="black">
                <a:alpha val="40000"/>
              </a:prstClr>
            </a:outerShdw>
          </a:effec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ADCA09F2-3826-BB90-349F-9C52EDB42204}"/>
              </a:ext>
            </a:extLst>
          </p:cNvPr>
          <p:cNvSpPr txBox="1"/>
          <p:nvPr/>
        </p:nvSpPr>
        <p:spPr>
          <a:xfrm>
            <a:off x="67112" y="37862"/>
            <a:ext cx="9144000" cy="523220"/>
          </a:xfrm>
          <a:prstGeom prst="rect">
            <a:avLst/>
          </a:prstGeom>
          <a:noFill/>
        </p:spPr>
        <p:txBody>
          <a:bodyPr wrap="square" rtlCol="0">
            <a:spAutoFit/>
          </a:bodyPr>
          <a:lstStyle/>
          <a:p>
            <a:r>
              <a:rPr lang="en-US" sz="2800" b="1" dirty="0">
                <a:solidFill>
                  <a:srgbClr val="011033"/>
                </a:solidFill>
                <a:latin typeface="Century Gothic"/>
                <a:ea typeface="Century Gothic"/>
                <a:cs typeface="Century Gothic"/>
                <a:sym typeface="Century Gothic"/>
              </a:rPr>
              <a:t>Agile Retrospective Sailboat Template Example</a:t>
            </a:r>
          </a:p>
        </p:txBody>
      </p:sp>
      <p:pic>
        <p:nvPicPr>
          <p:cNvPr id="2050" name="Picture 4" descr="A picture containing bed, table, room&#10;&#10;Description automatically generated">
            <a:extLst>
              <a:ext uri="{FF2B5EF4-FFF2-40B4-BE49-F238E27FC236}">
                <a16:creationId xmlns:a16="http://schemas.microsoft.com/office/drawing/2014/main" id="{045364B2-E79D-2CEA-F92A-7A888780F060}"/>
              </a:ext>
            </a:extLst>
          </p:cNvPr>
          <p:cNvPicPr>
            <a:picLocks noChangeAspect="1" noChangeArrowheads="1"/>
          </p:cNvPicPr>
          <p:nvPr/>
        </p:nvPicPr>
        <p:blipFill>
          <a:blip r:embed="rId2">
            <a:extLst>
              <a:ext uri="{28A0092B-C50C-407E-A947-70E740481C1C}">
                <a14:useLocalDpi xmlns:a14="http://schemas.microsoft.com/office/drawing/2010/main" val="0"/>
              </a:ext>
            </a:extLst>
          </a:blip>
          <a:srcRect r="3328" b="45135"/>
          <a:stretch>
            <a:fillRect/>
          </a:stretch>
        </p:blipFill>
        <p:spPr bwMode="auto">
          <a:xfrm>
            <a:off x="1543050" y="964734"/>
            <a:ext cx="9124950" cy="3058351"/>
          </a:xfrm>
          <a:prstGeom prst="rect">
            <a:avLst/>
          </a:prstGeom>
          <a:noFill/>
          <a:extLst>
            <a:ext uri="{909E8E84-426E-40DD-AFC4-6F175D3DCCD1}">
              <a14:hiddenFill xmlns:a14="http://schemas.microsoft.com/office/drawing/2010/main">
                <a:solidFill>
                  <a:srgbClr val="FFFFFF"/>
                </a:solidFill>
              </a14:hiddenFill>
            </a:ext>
          </a:extLst>
        </p:spPr>
      </p:pic>
      <p:graphicFrame>
        <p:nvGraphicFramePr>
          <p:cNvPr id="8" name="Table 7">
            <a:extLst>
              <a:ext uri="{FF2B5EF4-FFF2-40B4-BE49-F238E27FC236}">
                <a16:creationId xmlns:a16="http://schemas.microsoft.com/office/drawing/2014/main" id="{8181CEF3-29EF-71EF-EFBD-C7D856F9AE91}"/>
              </a:ext>
            </a:extLst>
          </p:cNvPr>
          <p:cNvGraphicFramePr>
            <a:graphicFrameLocks noGrp="1"/>
          </p:cNvGraphicFramePr>
          <p:nvPr>
            <p:extLst>
              <p:ext uri="{D42A27DB-BD31-4B8C-83A1-F6EECF244321}">
                <p14:modId xmlns:p14="http://schemas.microsoft.com/office/powerpoint/2010/main" val="1097008499"/>
              </p:ext>
            </p:extLst>
          </p:nvPr>
        </p:nvGraphicFramePr>
        <p:xfrm>
          <a:off x="1533525" y="713149"/>
          <a:ext cx="9144000" cy="3309936"/>
        </p:xfrm>
        <a:graphic>
          <a:graphicData uri="http://schemas.openxmlformats.org/drawingml/2006/table">
            <a:tbl>
              <a:tblPr firstRow="1" firstCol="1" bandRow="1"/>
              <a:tblGrid>
                <a:gridCol w="3047792">
                  <a:extLst>
                    <a:ext uri="{9D8B030D-6E8A-4147-A177-3AD203B41FA5}">
                      <a16:colId xmlns:a16="http://schemas.microsoft.com/office/drawing/2014/main" val="4156993762"/>
                    </a:ext>
                  </a:extLst>
                </a:gridCol>
                <a:gridCol w="3048416">
                  <a:extLst>
                    <a:ext uri="{9D8B030D-6E8A-4147-A177-3AD203B41FA5}">
                      <a16:colId xmlns:a16="http://schemas.microsoft.com/office/drawing/2014/main" val="836217352"/>
                    </a:ext>
                  </a:extLst>
                </a:gridCol>
                <a:gridCol w="3047792">
                  <a:extLst>
                    <a:ext uri="{9D8B030D-6E8A-4147-A177-3AD203B41FA5}">
                      <a16:colId xmlns:a16="http://schemas.microsoft.com/office/drawing/2014/main" val="1484600253"/>
                    </a:ext>
                  </a:extLst>
                </a:gridCol>
              </a:tblGrid>
              <a:tr h="268372">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WIND: What is helping the team?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A5C9EB"/>
                    </a:solidFill>
                  </a:tcPr>
                </a:tc>
                <a:tc>
                  <a:txBody>
                    <a:bodyPr/>
                    <a:lstStyle/>
                    <a:p>
                      <a:pPr marL="0" marR="0" algn="ctr">
                        <a:spcBef>
                          <a:spcPts val="0"/>
                        </a:spcBef>
                        <a:spcAft>
                          <a:spcPts val="0"/>
                        </a:spcAft>
                      </a:pPr>
                      <a:r>
                        <a:rPr lang="en-US" sz="1200" b="1">
                          <a:solidFill>
                            <a:srgbClr val="000000"/>
                          </a:solidFill>
                          <a:effectLst/>
                          <a:latin typeface="Century Gothic" panose="020B0502020202020204" pitchFamily="34" charset="0"/>
                          <a:ea typeface="Arial" panose="020B0604020202020204" pitchFamily="34" charset="0"/>
                          <a:cs typeface="Arial" panose="020B0604020202020204" pitchFamily="34" charset="0"/>
                        </a:rPr>
                        <a:t>SAILBOAT: Our team</a:t>
                      </a:r>
                      <a:endParaRPr lang="en-US" sz="100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CE757B"/>
                    </a:solidFill>
                  </a:tcPr>
                </a:tc>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ISLAND: What is our goal?</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FBE3D6"/>
                    </a:solidFill>
                  </a:tcPr>
                </a:tc>
                <a:extLst>
                  <a:ext uri="{0D108BD9-81ED-4DB2-BD59-A6C34878D82A}">
                    <a16:rowId xmlns:a16="http://schemas.microsoft.com/office/drawing/2014/main" val="1181761664"/>
                  </a:ext>
                </a:extLst>
              </a:tr>
              <a:tr h="3041564">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Strong team collaboration and mutual support</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Clear communication and transparency in processes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Regular customer feedback guiding our improvements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Effective use of Agile methodologies and tools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Continuous learning and adaptation</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228600" marR="0">
                        <a:lnSpc>
                          <a:spcPct val="115000"/>
                        </a:lnSpc>
                        <a:spcBef>
                          <a:spcPts val="0"/>
                        </a:spcBef>
                        <a:spcAft>
                          <a:spcPts val="0"/>
                        </a:spcAft>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 </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A dedicated group of developers, testers, and project managers focused on delivering high-quality software for EV-charging solutions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A cross-functional team with diverse skills and expertise</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Strong commitment to innovation and continuous improvement</a:t>
                      </a:r>
                      <a:endParaRPr lang="en-US" sz="105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tc>
                  <a:txBody>
                    <a:bodyPr/>
                    <a:lstStyle/>
                    <a:p>
                      <a:pPr marL="171450" marR="0" lvl="0" indent="-17145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To provide a seamless and reliable EV charging experience for our users</a:t>
                      </a:r>
                      <a:endParaRPr lang="en-US" sz="105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To achieve a significant increase in user satisfaction and app performance</a:t>
                      </a:r>
                      <a:endParaRPr lang="en-US" sz="105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To ensure timely and efficient delivery of new features and updates</a:t>
                      </a:r>
                      <a:endParaRPr lang="en-US" sz="105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pPr>
                      <a:r>
                        <a:rPr lang="en-US"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To be a leading provider in the EV charging and logistics industry</a:t>
                      </a:r>
                      <a:endParaRPr lang="en-US" sz="1050" dirty="0">
                        <a:solidFill>
                          <a:srgbClr val="000000"/>
                        </a:solidFill>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2427250433"/>
                  </a:ext>
                </a:extLst>
              </a:tr>
            </a:tbl>
          </a:graphicData>
        </a:graphic>
      </p:graphicFrame>
      <p:pic>
        <p:nvPicPr>
          <p:cNvPr id="11" name="Picture 10" descr="A picture containing bed, table, room&#10;&#10;Description automatically generated">
            <a:extLst>
              <a:ext uri="{FF2B5EF4-FFF2-40B4-BE49-F238E27FC236}">
                <a16:creationId xmlns:a16="http://schemas.microsoft.com/office/drawing/2014/main" id="{46F4D221-785A-437F-AAA1-8DD4E91D0E56}"/>
              </a:ext>
            </a:extLst>
          </p:cNvPr>
          <p:cNvPicPr>
            <a:picLocks noChangeAspect="1"/>
          </p:cNvPicPr>
          <p:nvPr/>
        </p:nvPicPr>
        <p:blipFill rotWithShape="1">
          <a:blip r:embed="rId2">
            <a:alphaModFix amt="50000"/>
            <a:extLst>
              <a:ext uri="{28A0092B-C50C-407E-A947-70E740481C1C}">
                <a14:useLocalDpi xmlns:a14="http://schemas.microsoft.com/office/drawing/2010/main" val="0"/>
              </a:ext>
            </a:extLst>
          </a:blip>
          <a:srcRect t="63334" r="3328"/>
          <a:stretch/>
        </p:blipFill>
        <p:spPr>
          <a:xfrm>
            <a:off x="1526381" y="4388830"/>
            <a:ext cx="9134475" cy="2244090"/>
          </a:xfrm>
          <a:prstGeom prst="rect">
            <a:avLst/>
          </a:prstGeom>
        </p:spPr>
      </p:pic>
      <p:graphicFrame>
        <p:nvGraphicFramePr>
          <p:cNvPr id="10" name="Table 9">
            <a:extLst>
              <a:ext uri="{FF2B5EF4-FFF2-40B4-BE49-F238E27FC236}">
                <a16:creationId xmlns:a16="http://schemas.microsoft.com/office/drawing/2014/main" id="{D5D39E6E-9CEF-038D-1BEA-78B2682147B2}"/>
              </a:ext>
            </a:extLst>
          </p:cNvPr>
          <p:cNvGraphicFramePr>
            <a:graphicFrameLocks noGrp="1"/>
          </p:cNvGraphicFramePr>
          <p:nvPr>
            <p:extLst>
              <p:ext uri="{D42A27DB-BD31-4B8C-83A1-F6EECF244321}">
                <p14:modId xmlns:p14="http://schemas.microsoft.com/office/powerpoint/2010/main" val="3703357179"/>
              </p:ext>
            </p:extLst>
          </p:nvPr>
        </p:nvGraphicFramePr>
        <p:xfrm>
          <a:off x="1526380" y="4255480"/>
          <a:ext cx="9134476" cy="2377440"/>
        </p:xfrm>
        <a:graphic>
          <a:graphicData uri="http://schemas.openxmlformats.org/drawingml/2006/table">
            <a:tbl>
              <a:tblPr firstRow="1" firstCol="1" bandRow="1"/>
              <a:tblGrid>
                <a:gridCol w="4567238">
                  <a:extLst>
                    <a:ext uri="{9D8B030D-6E8A-4147-A177-3AD203B41FA5}">
                      <a16:colId xmlns:a16="http://schemas.microsoft.com/office/drawing/2014/main" val="1128797274"/>
                    </a:ext>
                  </a:extLst>
                </a:gridCol>
                <a:gridCol w="4567238">
                  <a:extLst>
                    <a:ext uri="{9D8B030D-6E8A-4147-A177-3AD203B41FA5}">
                      <a16:colId xmlns:a16="http://schemas.microsoft.com/office/drawing/2014/main" val="1637492866"/>
                    </a:ext>
                  </a:extLst>
                </a:gridCol>
              </a:tblGrid>
              <a:tr h="274320">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ANCHOR: What is holding us back?</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BFBFBF"/>
                    </a:solidFill>
                  </a:tcPr>
                </a:tc>
                <a:tc>
                  <a:txBody>
                    <a:bodyPr/>
                    <a:lstStyle/>
                    <a:p>
                      <a:pPr marL="0" marR="0" algn="ctr">
                        <a:spcBef>
                          <a:spcPts val="0"/>
                        </a:spcBef>
                        <a:spcAft>
                          <a:spcPts val="0"/>
                        </a:spcAft>
                      </a:pPr>
                      <a:r>
                        <a:rPr lang="en-US" sz="1200" b="1"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ROCKS: What risks are involved? </a:t>
                      </a:r>
                      <a:endParaRPr lang="en-US" sz="100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solid"/>
                      <a:round/>
                      <a:headEnd type="none" w="med" len="med"/>
                      <a:tailEnd type="none" w="med" len="med"/>
                    </a:lnT>
                    <a:lnB w="12700" cap="flat" cmpd="sng" algn="ctr">
                      <a:solidFill>
                        <a:srgbClr val="BFBFBF"/>
                      </a:solidFill>
                      <a:prstDash val="dot"/>
                      <a:round/>
                      <a:headEnd type="none" w="med" len="med"/>
                      <a:tailEnd type="none" w="med" len="med"/>
                    </a:lnB>
                    <a:solidFill>
                      <a:srgbClr val="C75E41"/>
                    </a:solidFill>
                  </a:tcPr>
                </a:tc>
                <a:extLst>
                  <a:ext uri="{0D108BD9-81ED-4DB2-BD59-A6C34878D82A}">
                    <a16:rowId xmlns:a16="http://schemas.microsoft.com/office/drawing/2014/main" val="2800329121"/>
                  </a:ext>
                </a:extLst>
              </a:tr>
              <a:tr h="2103120">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Incomplete documentation for some new features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Occasional delays due to dependency on external vendors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Limited access to advanced development tools and resources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Technical debt from rushed code reviews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tc>
                  <a:txBody>
                    <a:bodyPr/>
                    <a:lstStyle/>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Potential security vulnerabilities in the software</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Unforeseen technical challenges that could delay releases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Dependence on third-party services for critical functionalities</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p>
                      <a:pPr marL="171450" marR="0" lvl="0" indent="-171450">
                        <a:lnSpc>
                          <a:spcPct val="115000"/>
                        </a:lnSpc>
                        <a:spcBef>
                          <a:spcPts val="0"/>
                        </a:spcBef>
                        <a:spcAft>
                          <a:spcPts val="0"/>
                        </a:spcAft>
                        <a:buFont typeface="Arial" panose="020B0604020202020204" pitchFamily="34" charset="0"/>
                        <a:buChar char="•"/>
                        <a:tabLst>
                          <a:tab pos="2743200" algn="l"/>
                        </a:tabLst>
                      </a:pPr>
                      <a:r>
                        <a:rPr lang="en-AU" sz="1200" dirty="0">
                          <a:solidFill>
                            <a:srgbClr val="000000"/>
                          </a:solidFill>
                          <a:effectLst/>
                          <a:latin typeface="Century Gothic" panose="020B0502020202020204" pitchFamily="34" charset="0"/>
                          <a:ea typeface="Arial" panose="020B0604020202020204" pitchFamily="34" charset="0"/>
                          <a:cs typeface="Arial" panose="020B0604020202020204" pitchFamily="34" charset="0"/>
                        </a:rPr>
                        <a:t>User dissatisfaction if key features are delayed or malfunction</a:t>
                      </a:r>
                      <a:endParaRPr lang="en-US" sz="1050" dirty="0">
                        <a:effectLst/>
                        <a:latin typeface="Century Gothic" panose="020B0502020202020204" pitchFamily="34" charset="0"/>
                        <a:ea typeface="Times New Roman" panose="02020603050405020304" pitchFamily="18" charset="0"/>
                        <a:cs typeface="Times New Roman" panose="02020603050405020304" pitchFamily="18" charset="0"/>
                      </a:endParaRPr>
                    </a:p>
                  </a:txBody>
                  <a:tcPr marL="73025" marR="73025" marT="100330" marB="0">
                    <a:lnL w="12700" cap="flat" cmpd="sng" algn="ctr">
                      <a:solidFill>
                        <a:srgbClr val="BFBFBF"/>
                      </a:solidFill>
                      <a:prstDash val="solid"/>
                      <a:round/>
                      <a:headEnd type="none" w="med" len="med"/>
                      <a:tailEnd type="none" w="med" len="med"/>
                    </a:lnL>
                    <a:lnR w="12700" cap="flat" cmpd="sng" algn="ctr">
                      <a:solidFill>
                        <a:srgbClr val="BFBFBF"/>
                      </a:solidFill>
                      <a:prstDash val="solid"/>
                      <a:round/>
                      <a:headEnd type="none" w="med" len="med"/>
                      <a:tailEnd type="none" w="med" len="med"/>
                    </a:lnR>
                    <a:lnT w="12700" cap="flat" cmpd="sng" algn="ctr">
                      <a:solidFill>
                        <a:srgbClr val="BFBFBF"/>
                      </a:solidFill>
                      <a:prstDash val="dot"/>
                      <a:round/>
                      <a:headEnd type="none" w="med" len="med"/>
                      <a:tailEnd type="none" w="med" len="med"/>
                    </a:lnT>
                    <a:lnB w="28575" cap="flat" cmpd="sng" algn="ctr">
                      <a:solidFill>
                        <a:srgbClr val="BFBFBF"/>
                      </a:solidFill>
                      <a:prstDash val="solid"/>
                      <a:round/>
                      <a:headEnd type="none" w="med" len="med"/>
                      <a:tailEnd type="none" w="med" len="med"/>
                    </a:lnB>
                    <a:noFill/>
                  </a:tcPr>
                </a:tc>
                <a:extLst>
                  <a:ext uri="{0D108BD9-81ED-4DB2-BD59-A6C34878D82A}">
                    <a16:rowId xmlns:a16="http://schemas.microsoft.com/office/drawing/2014/main" val="3349513534"/>
                  </a:ext>
                </a:extLst>
              </a:tr>
            </a:tbl>
          </a:graphicData>
        </a:graphic>
      </p:graphicFrame>
    </p:spTree>
    <p:extLst>
      <p:ext uri="{BB962C8B-B14F-4D97-AF65-F5344CB8AC3E}">
        <p14:creationId xmlns:p14="http://schemas.microsoft.com/office/powerpoint/2010/main" val="1035446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Table 4">
            <a:extLst>
              <a:ext uri="{FF2B5EF4-FFF2-40B4-BE49-F238E27FC236}">
                <a16:creationId xmlns:a16="http://schemas.microsoft.com/office/drawing/2014/main" id="{1BC736FB-ECB3-6947-8A3E-2AC7672BA480}"/>
              </a:ext>
            </a:extLst>
          </p:cNvPr>
          <p:cNvGraphicFramePr>
            <a:graphicFrameLocks noGrp="1"/>
          </p:cNvGraphicFramePr>
          <p:nvPr/>
        </p:nvGraphicFramePr>
        <p:xfrm>
          <a:off x="787792" y="1050352"/>
          <a:ext cx="10227213" cy="2468352"/>
        </p:xfrm>
        <a:graphic>
          <a:graphicData uri="http://schemas.openxmlformats.org/drawingml/2006/table">
            <a:tbl>
              <a:tblPr firstRow="1" firstCol="1" bandRow="1">
                <a:tableStyleId>{5C22544A-7EE6-4342-B048-85BDC9FD1C3A}</a:tableStyleId>
              </a:tblPr>
              <a:tblGrid>
                <a:gridCol w="10227213">
                  <a:extLst>
                    <a:ext uri="{9D8B030D-6E8A-4147-A177-3AD203B41FA5}">
                      <a16:colId xmlns:a16="http://schemas.microsoft.com/office/drawing/2014/main" val="2161760999"/>
                    </a:ext>
                  </a:extLst>
                </a:gridCol>
              </a:tblGrid>
              <a:tr h="2468352">
                <a:tc>
                  <a:txBody>
                    <a:bodyPr/>
                    <a:lstStyle/>
                    <a:p>
                      <a:pPr marL="0" marR="0" algn="ctr">
                        <a:spcBef>
                          <a:spcPts val="0"/>
                        </a:spcBef>
                        <a:spcAft>
                          <a:spcPts val="0"/>
                        </a:spcAft>
                      </a:pPr>
                      <a:r>
                        <a:rPr lang="en-US" sz="1600" b="1" dirty="0">
                          <a:solidFill>
                            <a:schemeClr val="tx1"/>
                          </a:solidFill>
                          <a:effectLst/>
                          <a:latin typeface="Century Gothic" panose="020B0502020202020204" pitchFamily="34" charset="0"/>
                        </a:rPr>
                        <a:t>DISCLAIMER</a:t>
                      </a:r>
                      <a:endParaRPr lang="en-US" sz="1200" b="1" dirty="0">
                        <a:solidFill>
                          <a:schemeClr val="tx1"/>
                        </a:solidFill>
                        <a:effectLst/>
                        <a:latin typeface="Century Gothic" panose="020B0502020202020204" pitchFamily="34" charset="0"/>
                      </a:endParaRPr>
                    </a:p>
                    <a:p>
                      <a:pPr marL="0" marR="0">
                        <a:spcBef>
                          <a:spcPts val="0"/>
                        </a:spcBef>
                        <a:spcAft>
                          <a:spcPts val="0"/>
                        </a:spcAft>
                      </a:pPr>
                      <a:r>
                        <a:rPr lang="en-US" sz="1200" b="0" dirty="0">
                          <a:solidFill>
                            <a:schemeClr val="tx1"/>
                          </a:solidFill>
                          <a:effectLst/>
                          <a:latin typeface="Century Gothic" panose="020B0502020202020204" pitchFamily="34" charset="0"/>
                        </a:rPr>
                        <a:t> </a:t>
                      </a:r>
                    </a:p>
                    <a:p>
                      <a:pPr marL="0" marR="0">
                        <a:spcBef>
                          <a:spcPts val="0"/>
                        </a:spcBef>
                        <a:spcAft>
                          <a:spcPts val="0"/>
                        </a:spcAft>
                      </a:pPr>
                      <a:r>
                        <a:rPr lang="en-US" sz="1500" b="0" dirty="0">
                          <a:solidFill>
                            <a:schemeClr val="tx1"/>
                          </a:solidFill>
                          <a:effectLst/>
                          <a:latin typeface="Century Gothic" panose="020B0502020202020204" pitchFamily="34" charset="0"/>
                        </a:rPr>
                        <a:t>Any articles, templates, or information provided by Smartsheet on the website are for reference only. While we strive to keep the information up to date and correct, we make no representations or warranties of any kind, express or implied, about the completeness, accuracy, reliability, suitability, or availability with respect to the website or the information, articles, templates, or related graphics contained on the website. Any reliance you place on such information is therefore strictly at your own risk.</a:t>
                      </a:r>
                      <a:endParaRPr lang="en-US" sz="1500" b="0" dirty="0">
                        <a:solidFill>
                          <a:schemeClr val="tx1"/>
                        </a:solidFill>
                        <a:effectLst/>
                        <a:latin typeface="Century Gothic" panose="020B0502020202020204" pitchFamily="34" charset="0"/>
                        <a:ea typeface="Calibri" panose="020F0502020204030204" pitchFamily="34" charset="0"/>
                        <a:cs typeface="Times New Roman" panose="02020603050405020304" pitchFamily="18" charset="0"/>
                      </a:endParaRPr>
                    </a:p>
                  </a:txBody>
                  <a:tcPr marL="228600" marR="73025" marT="0" marB="0" anchor="ctr">
                    <a:lnL w="76200" cap="flat" cmpd="sng" algn="ctr">
                      <a:solidFill>
                        <a:schemeClr val="bg1">
                          <a:lumMod val="50000"/>
                        </a:schemeClr>
                      </a:solidFill>
                      <a:prstDash val="solid"/>
                      <a:round/>
                      <a:headEnd type="none" w="med" len="med"/>
                      <a:tailEnd type="none" w="med" len="med"/>
                    </a:lnL>
                    <a:lnR w="12700" cmpd="sng">
                      <a:noFill/>
                    </a:lnR>
                    <a:lnT w="12700" cmpd="sng">
                      <a:noFill/>
                    </a:lnT>
                    <a:lnB w="38100" cmpd="sng">
                      <a:noFill/>
                    </a:lnB>
                    <a:lnTlToBr w="12700" cmpd="sng">
                      <a:noFill/>
                      <a:prstDash val="solid"/>
                    </a:lnTlToBr>
                    <a:lnBlToTr w="12700" cmpd="sng">
                      <a:noFill/>
                      <a:prstDash val="solid"/>
                    </a:lnBlToTr>
                    <a:noFill/>
                  </a:tcPr>
                </a:tc>
                <a:extLst>
                  <a:ext uri="{0D108BD9-81ED-4DB2-BD59-A6C34878D82A}">
                    <a16:rowId xmlns:a16="http://schemas.microsoft.com/office/drawing/2014/main" val="1624880165"/>
                  </a:ext>
                </a:extLst>
              </a:tr>
            </a:tbl>
          </a:graphicData>
        </a:graphic>
      </p:graphicFrame>
    </p:spTree>
    <p:extLst>
      <p:ext uri="{BB962C8B-B14F-4D97-AF65-F5344CB8AC3E}">
        <p14:creationId xmlns:p14="http://schemas.microsoft.com/office/powerpoint/2010/main" val="29293236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269</TotalTime>
  <Words>423</Words>
  <Application>Microsoft Office PowerPoint</Application>
  <PresentationFormat>Widescreen</PresentationFormat>
  <Paragraphs>35</Paragraphs>
  <Slides>3</Slides>
  <Notes>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vt:i4>
      </vt:variant>
    </vt:vector>
  </HeadingPairs>
  <TitlesOfParts>
    <vt:vector size="8" baseType="lpstr">
      <vt:lpstr>Aptos</vt:lpstr>
      <vt:lpstr>Aptos Display</vt:lpstr>
      <vt:lpstr>Arial</vt:lpstr>
      <vt:lpstr>Century Gothic</vt:lpstr>
      <vt:lpstr>Office Theme</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Agustina Moschcovich</dc:creator>
  <cp:lastModifiedBy>Kayla Franssen</cp:lastModifiedBy>
  <cp:revision>118</cp:revision>
  <dcterms:created xsi:type="dcterms:W3CDTF">2024-08-04T17:37:47Z</dcterms:created>
  <dcterms:modified xsi:type="dcterms:W3CDTF">2024-08-25T18:33:35Z</dcterms:modified>
</cp:coreProperties>
</file>