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30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99"/>
    <a:srgbClr val="62A87C"/>
    <a:srgbClr val="FF5964"/>
    <a:srgbClr val="FF7D86"/>
    <a:srgbClr val="BEA670"/>
    <a:srgbClr val="CF5417"/>
    <a:srgbClr val="968440"/>
    <a:srgbClr val="766732"/>
    <a:srgbClr val="000000"/>
    <a:srgbClr val="4D7F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50"/>
  </p:normalViewPr>
  <p:slideViewPr>
    <p:cSldViewPr snapToGrid="0">
      <p:cViewPr varScale="1">
        <p:scale>
          <a:sx n="77" d="100"/>
          <a:sy n="77" d="100"/>
        </p:scale>
        <p:origin x="19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5000"/>
                <a:lumOff val="95000"/>
              </a:schemeClr>
            </a:gs>
            <a:gs pos="0">
              <a:schemeClr val="accent1">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Sample+Agile+Retrospective+Sailboat+Template-powerpoint-12151&amp;lpa=Sample+Agile+Retrospective+Sailboat+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783322"/>
            <a:ext cx="6383203" cy="4083234"/>
          </a:xfrm>
          <a:prstGeom prst="rect">
            <a:avLst/>
          </a:prstGeom>
          <a:noFill/>
        </p:spPr>
        <p:txBody>
          <a:bodyPr wrap="square" rtlCol="0">
            <a:spAutoFit/>
          </a:bodyPr>
          <a:lstStyle/>
          <a:p>
            <a:pPr>
              <a:lnSpc>
                <a:spcPct val="150000"/>
              </a:lnSpc>
              <a:spcAft>
                <a:spcPts val="1200"/>
              </a:spcAft>
            </a:pPr>
            <a:r>
              <a:rPr lang="en-US" sz="1400" b="1" dirty="0">
                <a:solidFill>
                  <a:srgbClr val="000000"/>
                </a:solidFill>
                <a:latin typeface="Century Gothic" panose="020B0502020202020204" pitchFamily="34" charset="0"/>
              </a:rPr>
              <a:t>When To Use This Template: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Use this Agile retrospective sailboat template during sprint retrospectives to assess what is helping the team (Wind), the team's status (Sailboat), the team's goals (Island), obstacles (Anchor), and potential risks (Rocks). It's perfect for visualizing team dynamics and understanding both positive and negative influences.</a:t>
            </a:r>
          </a:p>
          <a:p>
            <a:pPr>
              <a:lnSpc>
                <a:spcPct val="150000"/>
              </a:lnSpc>
              <a:spcAft>
                <a:spcPts val="1200"/>
              </a:spcAft>
            </a:pPr>
            <a:r>
              <a:rPr lang="en-US" sz="1400" b="1" dirty="0">
                <a:solidFill>
                  <a:srgbClr val="000000"/>
                </a:solidFill>
                <a:latin typeface="Century Gothic" panose="020B0502020202020204" pitchFamily="34" charset="0"/>
              </a:rPr>
              <a:t>Notable Templates Features: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Features five interactive sections: Wind, Sailboat, Island, Anchor, and Rocks, providing a comprehensive view of team performance and challenges. This template aids in collaboratively identifying strengths, goals, impediments, and risks, fostering actionable insights for continuous improvement.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743928" cy="1169521"/>
          </a:xfrm>
          <a:prstGeom prst="rect">
            <a:avLst/>
          </a:prstGeom>
          <a:noFill/>
          <a:ln>
            <a:noFill/>
          </a:ln>
        </p:spPr>
        <p:txBody>
          <a:bodyPr spcFirstLastPara="1" wrap="square" lIns="91425" tIns="91425" rIns="91425" bIns="91425" anchor="t" anchorCtr="0">
            <a:spAutoFit/>
          </a:bodyPr>
          <a:lstStyle/>
          <a:p>
            <a:r>
              <a:rPr lang="en-US" sz="3200" b="1" dirty="0">
                <a:solidFill>
                  <a:srgbClr val="011033"/>
                </a:solidFill>
                <a:latin typeface="Century Gothic"/>
                <a:ea typeface="Century Gothic"/>
                <a:cs typeface="Century Gothic"/>
                <a:sym typeface="Century Gothic"/>
              </a:rPr>
              <a:t>Agile Retrospective Sailboat Template Example</a:t>
            </a:r>
          </a:p>
        </p:txBody>
      </p:sp>
      <p:pic>
        <p:nvPicPr>
          <p:cNvPr id="4" name="Picture 3">
            <a:extLst>
              <a:ext uri="{FF2B5EF4-FFF2-40B4-BE49-F238E27FC236}">
                <a16:creationId xmlns:a16="http://schemas.microsoft.com/office/drawing/2014/main" id="{CEE65D5D-B8D4-63F3-4F3F-FF1723933441}"/>
              </a:ext>
            </a:extLst>
          </p:cNvPr>
          <p:cNvPicPr>
            <a:picLocks noChangeAspect="1"/>
          </p:cNvPicPr>
          <p:nvPr/>
        </p:nvPicPr>
        <p:blipFill>
          <a:blip r:embed="rId5"/>
          <a:stretch>
            <a:fillRect/>
          </a:stretch>
        </p:blipFill>
        <p:spPr>
          <a:xfrm>
            <a:off x="7295273" y="2599074"/>
            <a:ext cx="4335398" cy="2455526"/>
          </a:xfrm>
          <a:prstGeom prst="rect">
            <a:avLst/>
          </a:prstGeom>
          <a:effectLst>
            <a:outerShdw blurRad="114300" sx="104000" sy="104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67112" y="37862"/>
            <a:ext cx="9144000"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Agile Retrospective Sailboat Template Example</a:t>
            </a:r>
          </a:p>
        </p:txBody>
      </p:sp>
      <p:pic>
        <p:nvPicPr>
          <p:cNvPr id="2050" name="Picture 4" descr="A picture containing bed, table, room&#10;&#10;Description automatically generated">
            <a:extLst>
              <a:ext uri="{FF2B5EF4-FFF2-40B4-BE49-F238E27FC236}">
                <a16:creationId xmlns:a16="http://schemas.microsoft.com/office/drawing/2014/main" id="{045364B2-E79D-2CEA-F92A-7A888780F0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3328" b="45135"/>
          <a:stretch>
            <a:fillRect/>
          </a:stretch>
        </p:blipFill>
        <p:spPr bwMode="auto">
          <a:xfrm>
            <a:off x="1543050" y="964734"/>
            <a:ext cx="9124950" cy="305835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8181CEF3-29EF-71EF-EFBD-C7D856F9AE91}"/>
              </a:ext>
            </a:extLst>
          </p:cNvPr>
          <p:cNvGraphicFramePr>
            <a:graphicFrameLocks noGrp="1"/>
          </p:cNvGraphicFramePr>
          <p:nvPr>
            <p:extLst>
              <p:ext uri="{D42A27DB-BD31-4B8C-83A1-F6EECF244321}">
                <p14:modId xmlns:p14="http://schemas.microsoft.com/office/powerpoint/2010/main" val="1097008499"/>
              </p:ext>
            </p:extLst>
          </p:nvPr>
        </p:nvGraphicFramePr>
        <p:xfrm>
          <a:off x="1533525" y="713149"/>
          <a:ext cx="9144000" cy="3309936"/>
        </p:xfrm>
        <a:graphic>
          <a:graphicData uri="http://schemas.openxmlformats.org/drawingml/2006/table">
            <a:tbl>
              <a:tblPr firstRow="1" firstCol="1" bandRow="1"/>
              <a:tblGrid>
                <a:gridCol w="3047792">
                  <a:extLst>
                    <a:ext uri="{9D8B030D-6E8A-4147-A177-3AD203B41FA5}">
                      <a16:colId xmlns:a16="http://schemas.microsoft.com/office/drawing/2014/main" val="4156993762"/>
                    </a:ext>
                  </a:extLst>
                </a:gridCol>
                <a:gridCol w="3048416">
                  <a:extLst>
                    <a:ext uri="{9D8B030D-6E8A-4147-A177-3AD203B41FA5}">
                      <a16:colId xmlns:a16="http://schemas.microsoft.com/office/drawing/2014/main" val="836217352"/>
                    </a:ext>
                  </a:extLst>
                </a:gridCol>
                <a:gridCol w="3047792">
                  <a:extLst>
                    <a:ext uri="{9D8B030D-6E8A-4147-A177-3AD203B41FA5}">
                      <a16:colId xmlns:a16="http://schemas.microsoft.com/office/drawing/2014/main" val="1484600253"/>
                    </a:ext>
                  </a:extLst>
                </a:gridCol>
              </a:tblGrid>
              <a:tr h="268372">
                <a:tc>
                  <a:txBody>
                    <a:bodyPr/>
                    <a:lstStyle/>
                    <a:p>
                      <a:pPr marL="0" marR="0" algn="ctr">
                        <a:spcBef>
                          <a:spcPts val="0"/>
                        </a:spcBef>
                        <a:spcAft>
                          <a:spcPts val="0"/>
                        </a:spcAft>
                      </a:pPr>
                      <a:r>
                        <a:rPr lang="en-US"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WIND: What is helping the team?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A5C9EB"/>
                    </a:solidFill>
                  </a:tcPr>
                </a:tc>
                <a:tc>
                  <a:txBody>
                    <a:bodyPr/>
                    <a:lstStyle/>
                    <a:p>
                      <a:pPr marL="0" marR="0" algn="ctr">
                        <a:spcBef>
                          <a:spcPts val="0"/>
                        </a:spcBef>
                        <a:spcAft>
                          <a:spcPts val="0"/>
                        </a:spcAft>
                      </a:pPr>
                      <a:r>
                        <a:rPr lang="en-US" sz="12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SAILBOAT: Our team</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CE757B"/>
                    </a:solidFill>
                  </a:tcPr>
                </a:tc>
                <a:tc>
                  <a:txBody>
                    <a:bodyPr/>
                    <a:lstStyle/>
                    <a:p>
                      <a:pPr marL="0" marR="0" algn="ctr">
                        <a:spcBef>
                          <a:spcPts val="0"/>
                        </a:spcBef>
                        <a:spcAft>
                          <a:spcPts val="0"/>
                        </a:spcAft>
                      </a:pPr>
                      <a:r>
                        <a:rPr lang="en-US"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ISLAND: What is our goal?</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FBE3D6"/>
                    </a:solidFill>
                  </a:tcPr>
                </a:tc>
                <a:extLst>
                  <a:ext uri="{0D108BD9-81ED-4DB2-BD59-A6C34878D82A}">
                    <a16:rowId xmlns:a16="http://schemas.microsoft.com/office/drawing/2014/main" val="1181761664"/>
                  </a:ext>
                </a:extLst>
              </a:tr>
              <a:tr h="3041564">
                <a:tc>
                  <a:txBody>
                    <a:bodyPr/>
                    <a:lstStyle/>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Strong team collaboration and mutual support</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Clear communication and transparency in processes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Regular customer feedback guiding our improvements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Effective use of Agile methodologies and tools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Continuous learning and adaptation</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28600" marR="0">
                        <a:lnSpc>
                          <a:spcPct val="115000"/>
                        </a:lnSpc>
                        <a:spcBef>
                          <a:spcPts val="0"/>
                        </a:spcBef>
                        <a:spcAft>
                          <a:spcPts val="0"/>
                        </a:spcAft>
                      </a:pPr>
                      <a:r>
                        <a:rPr lang="en-US"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tc>
                  <a:txBody>
                    <a:bodyPr/>
                    <a:lstStyle/>
                    <a:p>
                      <a:pPr marL="171450" marR="0" lvl="0" indent="-171450">
                        <a:lnSpc>
                          <a:spcPct val="115000"/>
                        </a:lnSpc>
                        <a:spcBef>
                          <a:spcPts val="0"/>
                        </a:spcBef>
                        <a:spcAft>
                          <a:spcPts val="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A dedicated group of developers, testers, and project managers focused on delivering high-quality software for EV-charging solutions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A cross-functional team with diverse skills and expertise</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pPr>
                      <a:r>
                        <a:rPr lang="en-US"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Strong commitment to innovation and continuous improvement</a:t>
                      </a:r>
                      <a:endParaRPr lang="en-US" sz="105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tc>
                  <a:txBody>
                    <a:bodyPr/>
                    <a:lstStyle/>
                    <a:p>
                      <a:pPr marL="171450" marR="0" lvl="0" indent="-171450">
                        <a:lnSpc>
                          <a:spcPct val="115000"/>
                        </a:lnSpc>
                        <a:spcBef>
                          <a:spcPts val="0"/>
                        </a:spcBef>
                        <a:spcAft>
                          <a:spcPts val="0"/>
                        </a:spcAft>
                        <a:buFont typeface="Arial" panose="020B0604020202020204" pitchFamily="34" charset="0"/>
                        <a:buChar char="•"/>
                      </a:pPr>
                      <a:r>
                        <a:rPr lang="en-US"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To provide a seamless and reliable EV charging experience for our users</a:t>
                      </a:r>
                      <a:endParaRPr lang="en-US" sz="105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pPr>
                      <a:r>
                        <a:rPr lang="en-US"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To achieve a significant increase in user satisfaction and app performance</a:t>
                      </a:r>
                      <a:endParaRPr lang="en-US" sz="105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pPr>
                      <a:r>
                        <a:rPr lang="en-US"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To ensure timely and efficient delivery of new features and updates</a:t>
                      </a:r>
                      <a:endParaRPr lang="en-US" sz="105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pPr>
                      <a:r>
                        <a:rPr lang="en-US"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To be a leading provider in the EV charging and logistics industry</a:t>
                      </a:r>
                      <a:endParaRPr lang="en-US" sz="105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27250433"/>
                  </a:ext>
                </a:extLst>
              </a:tr>
            </a:tbl>
          </a:graphicData>
        </a:graphic>
      </p:graphicFrame>
      <p:pic>
        <p:nvPicPr>
          <p:cNvPr id="11" name="Picture 10" descr="A picture containing bed, table, room&#10;&#10;Description automatically generated">
            <a:extLst>
              <a:ext uri="{FF2B5EF4-FFF2-40B4-BE49-F238E27FC236}">
                <a16:creationId xmlns:a16="http://schemas.microsoft.com/office/drawing/2014/main" id="{46F4D221-785A-437F-AAA1-8DD4E91D0E56}"/>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63334" r="3328"/>
          <a:stretch/>
        </p:blipFill>
        <p:spPr>
          <a:xfrm>
            <a:off x="1526381" y="4388830"/>
            <a:ext cx="9134475" cy="2244090"/>
          </a:xfrm>
          <a:prstGeom prst="rect">
            <a:avLst/>
          </a:prstGeom>
        </p:spPr>
      </p:pic>
      <p:graphicFrame>
        <p:nvGraphicFramePr>
          <p:cNvPr id="10" name="Table 9">
            <a:extLst>
              <a:ext uri="{FF2B5EF4-FFF2-40B4-BE49-F238E27FC236}">
                <a16:creationId xmlns:a16="http://schemas.microsoft.com/office/drawing/2014/main" id="{D5D39E6E-9CEF-038D-1BEA-78B2682147B2}"/>
              </a:ext>
            </a:extLst>
          </p:cNvPr>
          <p:cNvGraphicFramePr>
            <a:graphicFrameLocks noGrp="1"/>
          </p:cNvGraphicFramePr>
          <p:nvPr>
            <p:extLst>
              <p:ext uri="{D42A27DB-BD31-4B8C-83A1-F6EECF244321}">
                <p14:modId xmlns:p14="http://schemas.microsoft.com/office/powerpoint/2010/main" val="3703357179"/>
              </p:ext>
            </p:extLst>
          </p:nvPr>
        </p:nvGraphicFramePr>
        <p:xfrm>
          <a:off x="1526380" y="4255480"/>
          <a:ext cx="9134476" cy="2377440"/>
        </p:xfrm>
        <a:graphic>
          <a:graphicData uri="http://schemas.openxmlformats.org/drawingml/2006/table">
            <a:tbl>
              <a:tblPr firstRow="1" firstCol="1" bandRow="1"/>
              <a:tblGrid>
                <a:gridCol w="4567238">
                  <a:extLst>
                    <a:ext uri="{9D8B030D-6E8A-4147-A177-3AD203B41FA5}">
                      <a16:colId xmlns:a16="http://schemas.microsoft.com/office/drawing/2014/main" val="1128797274"/>
                    </a:ext>
                  </a:extLst>
                </a:gridCol>
                <a:gridCol w="4567238">
                  <a:extLst>
                    <a:ext uri="{9D8B030D-6E8A-4147-A177-3AD203B41FA5}">
                      <a16:colId xmlns:a16="http://schemas.microsoft.com/office/drawing/2014/main" val="1637492866"/>
                    </a:ext>
                  </a:extLst>
                </a:gridCol>
              </a:tblGrid>
              <a:tr h="274320">
                <a:tc>
                  <a:txBody>
                    <a:bodyPr/>
                    <a:lstStyle/>
                    <a:p>
                      <a:pPr marL="0" marR="0" algn="ctr">
                        <a:spcBef>
                          <a:spcPts val="0"/>
                        </a:spcBef>
                        <a:spcAft>
                          <a:spcPts val="0"/>
                        </a:spcAft>
                      </a:pPr>
                      <a:r>
                        <a:rPr lang="en-US"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ANCHOR: What is holding us back?</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BFBFBF"/>
                    </a:solidFill>
                  </a:tcPr>
                </a:tc>
                <a:tc>
                  <a:txBody>
                    <a:bodyPr/>
                    <a:lstStyle/>
                    <a:p>
                      <a:pPr marL="0" marR="0" algn="ctr">
                        <a:spcBef>
                          <a:spcPts val="0"/>
                        </a:spcBef>
                        <a:spcAft>
                          <a:spcPts val="0"/>
                        </a:spcAft>
                      </a:pPr>
                      <a:r>
                        <a:rPr lang="en-US"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ROCKS: What risks are involved?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C75E41"/>
                    </a:solidFill>
                  </a:tcPr>
                </a:tc>
                <a:extLst>
                  <a:ext uri="{0D108BD9-81ED-4DB2-BD59-A6C34878D82A}">
                    <a16:rowId xmlns:a16="http://schemas.microsoft.com/office/drawing/2014/main" val="2800329121"/>
                  </a:ext>
                </a:extLst>
              </a:tr>
              <a:tr h="2103120">
                <a:tc>
                  <a:txBody>
                    <a:bodyPr/>
                    <a:lstStyle/>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Incomplete documentation for some new features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Occasional delays due to dependency on external vendors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Limited access to advanced development tools and resources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Technical debt from rushed code reviews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tc>
                  <a:txBody>
                    <a:bodyPr/>
                    <a:lstStyle/>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Potential security vulnerabilities in the software</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Unforeseen technical challenges that could delay releases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Dependence on third-party services for critical functionalities</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lnSpc>
                          <a:spcPct val="115000"/>
                        </a:lnSpc>
                        <a:spcBef>
                          <a:spcPts val="0"/>
                        </a:spcBef>
                        <a:spcAft>
                          <a:spcPts val="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User dissatisfaction if key features are delayed or malfunction</a:t>
                      </a:r>
                      <a:endParaRPr lang="en-US" sz="105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49513534"/>
                  </a:ext>
                </a:extLst>
              </a:tr>
            </a:tbl>
          </a:graphicData>
        </a:graphic>
      </p:graphicFrame>
    </p:spTree>
    <p:extLst>
      <p:ext uri="{BB962C8B-B14F-4D97-AF65-F5344CB8AC3E}">
        <p14:creationId xmlns:p14="http://schemas.microsoft.com/office/powerpoint/2010/main" val="1035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269</TotalTime>
  <Words>423</Words>
  <Application>Microsoft Office PowerPoint</Application>
  <PresentationFormat>Widescreen</PresentationFormat>
  <Paragraphs>35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118</cp:revision>
  <dcterms:created xsi:type="dcterms:W3CDTF">2024-08-04T17:37:47Z</dcterms:created>
  <dcterms:modified xsi:type="dcterms:W3CDTF">2024-08-25T18:33:35Z</dcterms:modified>
</cp:coreProperties>
</file>