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97" r:id="rId2"/>
    <p:sldId id="30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4BA99"/>
    <a:srgbClr val="62A87C"/>
    <a:srgbClr val="FF5964"/>
    <a:srgbClr val="FF7D86"/>
    <a:srgbClr val="BEA670"/>
    <a:srgbClr val="CF5417"/>
    <a:srgbClr val="968440"/>
    <a:srgbClr val="766732"/>
    <a:srgbClr val="000000"/>
    <a:srgbClr val="4D7FB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12" autoAdjust="0"/>
    <p:restoredTop sz="94650"/>
  </p:normalViewPr>
  <p:slideViewPr>
    <p:cSldViewPr snapToGrid="0">
      <p:cViewPr varScale="1">
        <p:scale>
          <a:sx n="77" d="100"/>
          <a:sy n="77" d="100"/>
        </p:scale>
        <p:origin x="192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9C32A1-FB45-4D43-A6F0-74C2B2968C3D}" type="datetimeFigureOut">
              <a:rPr lang="en-US" smtClean="0"/>
              <a:t>8/25/2024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1EA255-364E-45DD-81DF-5DD2DBD79D95}" type="slidenum">
              <a:rPr lang="en-US" smtClean="0"/>
              <a:t>‹#›</a:t>
            </a:fld>
            <a:endParaRPr lang="en-US"/>
          </a:p>
        </p:txBody>
      </p:sp>
    </p:spTree>
    <p:extLst>
      <p:ext uri="{BB962C8B-B14F-4D97-AF65-F5344CB8AC3E}">
        <p14:creationId xmlns:p14="http://schemas.microsoft.com/office/powerpoint/2010/main" val="40185329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e79d9e6279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2e79d9e6279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g2e79d9e6279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7CC3D-B375-EF1F-88B0-2BE92EF70E5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0D66C5-3B95-7FEA-ED77-2F801444FE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0E8D236-5979-4FA2-0118-9077C546B9A5}"/>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602A9BE9-E24D-9126-1E59-487D46A168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4AAA84-0E6B-D79D-1DC4-AB2D275348FC}"/>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4192246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6475F-2479-9CB0-2C52-57FBE144B30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9CB6D4-C7BB-75AD-C986-6F6464FBA87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63C913-503A-EBAF-4D10-DB742B2A3A00}"/>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D2151C42-24B8-9F09-555F-8259D73A38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BD6A46-EACD-4E7F-717C-C74F2B172724}"/>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869305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CF2068-AC5C-1014-C8B6-CDC5238BDA0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78CC139-6ABA-681E-4C21-B27BE1D7A87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E2CBD7-037A-6904-9D16-C8ABB0334EF9}"/>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3364D107-DC63-2D82-47D4-809CBB06D6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3D303A-CA2B-AFC3-40F3-F8CE0FDB7CF2}"/>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2466024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9D065-F2AD-A004-25A8-8F02849040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BA6497F-4D2D-37A5-3760-EFB63B2E44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67284F-F3F5-A949-CBE2-FDAEB59F31FE}"/>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75E6B044-15E5-68AC-8A5D-DC782CF237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052724-5F86-9082-1B1B-DC1019C5821F}"/>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1276322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4FA8B-6C6C-4918-96EE-2947CA1F884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65FBAFD-59F7-D33E-EFD0-DDA3D967009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61103E5-B435-E991-1778-6466DB7C7A5A}"/>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78DD5AD4-22BB-03D0-AEEF-BCAF1BDD6F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85413C-3EEE-B47A-2A22-DE5B10C8DADA}"/>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413074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D4BA0-9CE5-EBA4-56C9-8B5D220D51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8787AC6-1CF9-91A5-2924-C39B3719B68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140A22F-1553-767F-2D5C-3931B6DDA80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0D96DDC-2ECE-9952-6AF3-4EFA02D40FB5}"/>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6" name="Footer Placeholder 5">
            <a:extLst>
              <a:ext uri="{FF2B5EF4-FFF2-40B4-BE49-F238E27FC236}">
                <a16:creationId xmlns:a16="http://schemas.microsoft.com/office/drawing/2014/main" id="{480F34D7-B931-EC31-CFE2-3DB0F659D6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1BCE05-4D6B-D5E6-A4D8-A668BEC8F2FC}"/>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1605102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B7F2A-62A1-DDE4-16A5-124C7FE17FC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7BB576E-D2CE-130F-719F-E289A501A7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89E96D5-DDBF-9C7C-9866-0A3B4201331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60C345-EFA9-1BBA-DC44-0BF2844095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8D4AFC-1E32-5BD4-9DA8-CC9220A18DF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D5867C2-58F5-326E-200E-8671D731B28A}"/>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8" name="Footer Placeholder 7">
            <a:extLst>
              <a:ext uri="{FF2B5EF4-FFF2-40B4-BE49-F238E27FC236}">
                <a16:creationId xmlns:a16="http://schemas.microsoft.com/office/drawing/2014/main" id="{73943FC8-5665-F40D-BA2E-7FD1E93D4E2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A9F1F25-220D-076F-9DD0-7A959A9F79F0}"/>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1622215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DE799-0BF7-033A-0003-86D457F1751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72F82F3-4551-FDA9-0B69-9E815F30B66C}"/>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4" name="Footer Placeholder 3">
            <a:extLst>
              <a:ext uri="{FF2B5EF4-FFF2-40B4-BE49-F238E27FC236}">
                <a16:creationId xmlns:a16="http://schemas.microsoft.com/office/drawing/2014/main" id="{4A3AFDB2-414C-302D-4E86-F5D98C27932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7E111F4-82A1-D6E0-97A1-FF14D50D386F}"/>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2935828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0C1786-EFF5-63B9-7E68-05D4E66AAABE}"/>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3" name="Footer Placeholder 2">
            <a:extLst>
              <a:ext uri="{FF2B5EF4-FFF2-40B4-BE49-F238E27FC236}">
                <a16:creationId xmlns:a16="http://schemas.microsoft.com/office/drawing/2014/main" id="{FFC1A8B8-24F4-C50F-998A-7BA9BA7283E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00844AF-B1C5-3850-F4B6-F469DB89B51F}"/>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3974844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31550-095B-AB83-BF58-3654DCF42E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96BC03E-9053-0F59-4E58-B03D279EC7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DE03672-612A-561E-6AEF-0F0A1933BA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124A4A-0EA1-1903-1A5E-FBAA5528C408}"/>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6" name="Footer Placeholder 5">
            <a:extLst>
              <a:ext uri="{FF2B5EF4-FFF2-40B4-BE49-F238E27FC236}">
                <a16:creationId xmlns:a16="http://schemas.microsoft.com/office/drawing/2014/main" id="{7C4FC98E-2084-7189-2D2B-28B8192BC9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09F5F4-4DAA-0E3A-B489-1C53D2B1733D}"/>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3584111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A482C-3CC1-A2F8-4DBD-1B03F53611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F9C22B2-532C-9470-D49E-FC4CC5339F7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DFB5527-9F9B-AE65-F727-E81F30C529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1E249B-65C8-BB84-D6BC-961B99EB810D}"/>
              </a:ext>
            </a:extLst>
          </p:cNvPr>
          <p:cNvSpPr>
            <a:spLocks noGrp="1"/>
          </p:cNvSpPr>
          <p:nvPr>
            <p:ph type="dt" sz="half" idx="10"/>
          </p:nvPr>
        </p:nvSpPr>
        <p:spPr/>
        <p:txBody>
          <a:bodyPr/>
          <a:lstStyle/>
          <a:p>
            <a:fld id="{6D10CF6F-2BDD-476E-A975-B1486A6ADBFD}" type="datetimeFigureOut">
              <a:rPr lang="en-US" smtClean="0"/>
              <a:t>8/25/2024</a:t>
            </a:fld>
            <a:endParaRPr lang="en-US"/>
          </a:p>
        </p:txBody>
      </p:sp>
      <p:sp>
        <p:nvSpPr>
          <p:cNvPr id="6" name="Footer Placeholder 5">
            <a:extLst>
              <a:ext uri="{FF2B5EF4-FFF2-40B4-BE49-F238E27FC236}">
                <a16:creationId xmlns:a16="http://schemas.microsoft.com/office/drawing/2014/main" id="{CC30BB2D-93B1-325A-5D43-9FCD834568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20BA10-8DB3-8B8E-133E-0821BD723C1E}"/>
              </a:ext>
            </a:extLst>
          </p:cNvPr>
          <p:cNvSpPr>
            <a:spLocks noGrp="1"/>
          </p:cNvSpPr>
          <p:nvPr>
            <p:ph type="sldNum" sz="quarter" idx="12"/>
          </p:nvPr>
        </p:nvSpPr>
        <p:spPr/>
        <p:txBody>
          <a:bodyPr/>
          <a:lstStyle/>
          <a:p>
            <a:fld id="{44C980A8-BBA8-465B-B243-9C221E6A3A3C}" type="slidenum">
              <a:rPr lang="en-US" smtClean="0"/>
              <a:t>‹#›</a:t>
            </a:fld>
            <a:endParaRPr lang="en-US"/>
          </a:p>
        </p:txBody>
      </p:sp>
    </p:spTree>
    <p:extLst>
      <p:ext uri="{BB962C8B-B14F-4D97-AF65-F5344CB8AC3E}">
        <p14:creationId xmlns:p14="http://schemas.microsoft.com/office/powerpoint/2010/main" val="790131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0000"/>
            <a:lum/>
          </a:blip>
          <a:srcRect/>
          <a:stretch>
            <a:fillRect t="-9000" b="-9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498A90-2BF8-932D-64AF-3A9D9A77DE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BA0B733-BB92-45FB-8F46-E7E194A8C5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3F3108-7B89-B034-BAD3-027A16040F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D10CF6F-2BDD-476E-A975-B1486A6ADBFD}" type="datetimeFigureOut">
              <a:rPr lang="en-US" smtClean="0"/>
              <a:t>8/25/2024</a:t>
            </a:fld>
            <a:endParaRPr lang="en-US"/>
          </a:p>
        </p:txBody>
      </p:sp>
      <p:sp>
        <p:nvSpPr>
          <p:cNvPr id="5" name="Footer Placeholder 4">
            <a:extLst>
              <a:ext uri="{FF2B5EF4-FFF2-40B4-BE49-F238E27FC236}">
                <a16:creationId xmlns:a16="http://schemas.microsoft.com/office/drawing/2014/main" id="{C17FF4C0-FF5C-6818-6A4B-9AEAB8B408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07C8BF4-6FCF-3C84-63B5-1AAB66B860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4C980A8-BBA8-465B-B243-9C221E6A3A3C}" type="slidenum">
              <a:rPr lang="en-US" smtClean="0"/>
              <a:t>‹#›</a:t>
            </a:fld>
            <a:endParaRPr lang="en-US"/>
          </a:p>
        </p:txBody>
      </p:sp>
    </p:spTree>
    <p:extLst>
      <p:ext uri="{BB962C8B-B14F-4D97-AF65-F5344CB8AC3E}">
        <p14:creationId xmlns:p14="http://schemas.microsoft.com/office/powerpoint/2010/main" val="19334354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151&amp;utm_source=template-powerpoint&amp;utm_medium=content&amp;utm_campaign=Sample+Agile+Retrospective+Start,+Stop,+Continue+Template-powerpoint-12151&amp;lpa=Sample+Agile+Retrospective+Start,+Stop,+Continue+Template+powerpoint+12151"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2" name="TextBox 1">
            <a:extLst>
              <a:ext uri="{FF2B5EF4-FFF2-40B4-BE49-F238E27FC236}">
                <a16:creationId xmlns:a16="http://schemas.microsoft.com/office/drawing/2014/main" id="{EDC4AD65-1A1A-5D38-30AC-4EF78B2D8807}"/>
              </a:ext>
            </a:extLst>
          </p:cNvPr>
          <p:cNvSpPr txBox="1"/>
          <p:nvPr/>
        </p:nvSpPr>
        <p:spPr>
          <a:xfrm>
            <a:off x="361547" y="1598764"/>
            <a:ext cx="6106248" cy="4631396"/>
          </a:xfrm>
          <a:prstGeom prst="rect">
            <a:avLst/>
          </a:prstGeom>
          <a:noFill/>
        </p:spPr>
        <p:txBody>
          <a:bodyPr wrap="square" rtlCol="0">
            <a:spAutoFit/>
          </a:bodyPr>
          <a:lstStyle/>
          <a:p>
            <a:pPr>
              <a:lnSpc>
                <a:spcPct val="150000"/>
              </a:lnSpc>
              <a:spcAft>
                <a:spcPts val="1200"/>
              </a:spcAft>
            </a:pPr>
            <a:r>
              <a:rPr lang="en-US" sz="1600" b="1" dirty="0">
                <a:solidFill>
                  <a:srgbClr val="000000"/>
                </a:solidFill>
                <a:latin typeface="Century Gothic" panose="020B0502020202020204" pitchFamily="34" charset="0"/>
              </a:rPr>
              <a:t>When To Use This Template: </a:t>
            </a:r>
            <a:br>
              <a:rPr lang="en-US" sz="1600" b="1" dirty="0">
                <a:solidFill>
                  <a:srgbClr val="000000"/>
                </a:solidFill>
                <a:latin typeface="Century Gothic" panose="020B0502020202020204" pitchFamily="34" charset="0"/>
              </a:rPr>
            </a:br>
            <a:r>
              <a:rPr lang="en-US" sz="1600" dirty="0">
                <a:solidFill>
                  <a:srgbClr val="000000"/>
                </a:solidFill>
                <a:latin typeface="Century Gothic" panose="020B0502020202020204" pitchFamily="34" charset="0"/>
              </a:rPr>
              <a:t>Use this Agile retrospective start, stop, continue template during sprint retrospectives to discuss new actions to start, activities to stop, and practices to continue. It helps the team identify actionable steps for continuous improvement. </a:t>
            </a:r>
          </a:p>
          <a:p>
            <a:pPr>
              <a:lnSpc>
                <a:spcPct val="150000"/>
              </a:lnSpc>
              <a:spcAft>
                <a:spcPts val="1200"/>
              </a:spcAft>
            </a:pPr>
            <a:r>
              <a:rPr lang="en-US" sz="1600" b="1" dirty="0">
                <a:solidFill>
                  <a:srgbClr val="000000"/>
                </a:solidFill>
                <a:latin typeface="Century Gothic" panose="020B0502020202020204" pitchFamily="34" charset="0"/>
              </a:rPr>
              <a:t>Notable Templates Features: </a:t>
            </a:r>
            <a:br>
              <a:rPr lang="en-US" sz="1600" b="1" dirty="0">
                <a:solidFill>
                  <a:srgbClr val="000000"/>
                </a:solidFill>
                <a:latin typeface="Century Gothic" panose="020B0502020202020204" pitchFamily="34" charset="0"/>
              </a:rPr>
            </a:br>
            <a:r>
              <a:rPr lang="en-US" sz="1600" dirty="0">
                <a:solidFill>
                  <a:srgbClr val="000000"/>
                </a:solidFill>
                <a:latin typeface="Century Gothic" panose="020B0502020202020204" pitchFamily="34" charset="0"/>
              </a:rPr>
              <a:t>This template includes three columns for easy Agile retrospectives: Start, Stop, and Continue, facilitating focused discussions on new initiatives, areas to cease, and ongoing practices that add value. This template promotes clear, actionable feedback and fosters team alignment on improvements. </a:t>
            </a:r>
          </a:p>
        </p:txBody>
      </p:sp>
      <p:pic>
        <p:nvPicPr>
          <p:cNvPr id="90" name="Google Shape;90;p13">
            <a:hlinkClick r:id="rId3"/>
          </p:cNvPr>
          <p:cNvPicPr preferRelativeResize="0"/>
          <p:nvPr/>
        </p:nvPicPr>
        <p:blipFill>
          <a:blip r:embed="rId4">
            <a:alphaModFix/>
          </a:blip>
          <a:stretch>
            <a:fillRect/>
          </a:stretch>
        </p:blipFill>
        <p:spPr>
          <a:xfrm>
            <a:off x="7886047" y="395765"/>
            <a:ext cx="3744624" cy="744775"/>
          </a:xfrm>
          <a:prstGeom prst="rect">
            <a:avLst/>
          </a:prstGeom>
          <a:noFill/>
          <a:ln>
            <a:noFill/>
          </a:ln>
        </p:spPr>
      </p:pic>
      <p:sp>
        <p:nvSpPr>
          <p:cNvPr id="91" name="Google Shape;91;p13"/>
          <p:cNvSpPr txBox="1"/>
          <p:nvPr/>
        </p:nvSpPr>
        <p:spPr>
          <a:xfrm>
            <a:off x="361547" y="258508"/>
            <a:ext cx="6743928" cy="1169521"/>
          </a:xfrm>
          <a:prstGeom prst="rect">
            <a:avLst/>
          </a:prstGeom>
          <a:noFill/>
          <a:ln>
            <a:noFill/>
          </a:ln>
        </p:spPr>
        <p:txBody>
          <a:bodyPr spcFirstLastPara="1" wrap="square" lIns="91425" tIns="91425" rIns="91425" bIns="91425" anchor="t" anchorCtr="0">
            <a:spAutoFit/>
          </a:bodyPr>
          <a:lstStyle/>
          <a:p>
            <a:r>
              <a:rPr lang="en-US" sz="3200" b="1" dirty="0">
                <a:solidFill>
                  <a:srgbClr val="011033"/>
                </a:solidFill>
                <a:latin typeface="Century Gothic"/>
                <a:ea typeface="Century Gothic"/>
                <a:cs typeface="Century Gothic"/>
                <a:sym typeface="Century Gothic"/>
              </a:rPr>
              <a:t>Agile Retrospective Start, Stop, Continue Template Example</a:t>
            </a:r>
          </a:p>
        </p:txBody>
      </p:sp>
      <p:pic>
        <p:nvPicPr>
          <p:cNvPr id="4" name="Picture 3">
            <a:extLst>
              <a:ext uri="{FF2B5EF4-FFF2-40B4-BE49-F238E27FC236}">
                <a16:creationId xmlns:a16="http://schemas.microsoft.com/office/drawing/2014/main" id="{A8412A46-C5A4-F225-CC5D-62DFEF2CB0B1}"/>
              </a:ext>
            </a:extLst>
          </p:cNvPr>
          <p:cNvPicPr>
            <a:picLocks noChangeAspect="1"/>
          </p:cNvPicPr>
          <p:nvPr/>
        </p:nvPicPr>
        <p:blipFill>
          <a:blip r:embed="rId5"/>
          <a:stretch>
            <a:fillRect/>
          </a:stretch>
        </p:blipFill>
        <p:spPr>
          <a:xfrm>
            <a:off x="6789985" y="2542934"/>
            <a:ext cx="4840686" cy="2743055"/>
          </a:xfrm>
          <a:prstGeom prst="rect">
            <a:avLst/>
          </a:prstGeom>
          <a:effectLst>
            <a:outerShdw blurRad="127000" sx="105000" sy="105000" algn="ctr" rotWithShape="0">
              <a:prstClr val="black">
                <a:alpha val="40000"/>
              </a:prst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DCA09F2-3826-BB90-349F-9C52EDB42204}"/>
              </a:ext>
            </a:extLst>
          </p:cNvPr>
          <p:cNvSpPr txBox="1"/>
          <p:nvPr/>
        </p:nvSpPr>
        <p:spPr>
          <a:xfrm>
            <a:off x="67112" y="37862"/>
            <a:ext cx="10805020" cy="523220"/>
          </a:xfrm>
          <a:prstGeom prst="rect">
            <a:avLst/>
          </a:prstGeom>
          <a:noFill/>
        </p:spPr>
        <p:txBody>
          <a:bodyPr wrap="square" rtlCol="0">
            <a:spAutoFit/>
          </a:bodyPr>
          <a:lstStyle/>
          <a:p>
            <a:r>
              <a:rPr lang="en-US" sz="2800" b="1" dirty="0">
                <a:solidFill>
                  <a:srgbClr val="011033"/>
                </a:solidFill>
                <a:latin typeface="Century Gothic"/>
                <a:ea typeface="Century Gothic"/>
                <a:cs typeface="Century Gothic"/>
                <a:sym typeface="Century Gothic"/>
              </a:rPr>
              <a:t>Agile Retrospective Start, Stop, Continue Template Example</a:t>
            </a:r>
          </a:p>
        </p:txBody>
      </p:sp>
      <p:graphicFrame>
        <p:nvGraphicFramePr>
          <p:cNvPr id="8" name="Table 7">
            <a:extLst>
              <a:ext uri="{FF2B5EF4-FFF2-40B4-BE49-F238E27FC236}">
                <a16:creationId xmlns:a16="http://schemas.microsoft.com/office/drawing/2014/main" id="{11F7AF4E-D318-2578-948D-53FF7019CCE5}"/>
              </a:ext>
            </a:extLst>
          </p:cNvPr>
          <p:cNvGraphicFramePr>
            <a:graphicFrameLocks noGrp="1"/>
          </p:cNvGraphicFramePr>
          <p:nvPr>
            <p:extLst>
              <p:ext uri="{D42A27DB-BD31-4B8C-83A1-F6EECF244321}">
                <p14:modId xmlns:p14="http://schemas.microsoft.com/office/powerpoint/2010/main" val="1639010120"/>
              </p:ext>
            </p:extLst>
          </p:nvPr>
        </p:nvGraphicFramePr>
        <p:xfrm>
          <a:off x="550333" y="811846"/>
          <a:ext cx="11065932" cy="5538153"/>
        </p:xfrm>
        <a:graphic>
          <a:graphicData uri="http://schemas.openxmlformats.org/drawingml/2006/table">
            <a:tbl>
              <a:tblPr firstRow="1" firstCol="1" bandRow="1"/>
              <a:tblGrid>
                <a:gridCol w="3688644">
                  <a:extLst>
                    <a:ext uri="{9D8B030D-6E8A-4147-A177-3AD203B41FA5}">
                      <a16:colId xmlns:a16="http://schemas.microsoft.com/office/drawing/2014/main" val="4129340137"/>
                    </a:ext>
                  </a:extLst>
                </a:gridCol>
                <a:gridCol w="3688644">
                  <a:extLst>
                    <a:ext uri="{9D8B030D-6E8A-4147-A177-3AD203B41FA5}">
                      <a16:colId xmlns:a16="http://schemas.microsoft.com/office/drawing/2014/main" val="4197762204"/>
                    </a:ext>
                  </a:extLst>
                </a:gridCol>
                <a:gridCol w="3688644">
                  <a:extLst>
                    <a:ext uri="{9D8B030D-6E8A-4147-A177-3AD203B41FA5}">
                      <a16:colId xmlns:a16="http://schemas.microsoft.com/office/drawing/2014/main" val="3367760372"/>
                    </a:ext>
                  </a:extLst>
                </a:gridCol>
              </a:tblGrid>
              <a:tr h="631483">
                <a:tc>
                  <a:txBody>
                    <a:bodyPr/>
                    <a:lstStyle/>
                    <a:p>
                      <a:pPr marL="0" marR="0" algn="ctr">
                        <a:lnSpc>
                          <a:spcPct val="115000"/>
                        </a:lnSpc>
                        <a:spcBef>
                          <a:spcPts val="0"/>
                        </a:spcBef>
                        <a:spcAft>
                          <a:spcPts val="0"/>
                        </a:spcAft>
                      </a:pPr>
                      <a:r>
                        <a:rPr lang="en-US" sz="1600" b="1"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START</a:t>
                      </a:r>
                    </a:p>
                    <a:p>
                      <a:pPr marL="0" marR="0" algn="ctr">
                        <a:lnSpc>
                          <a:spcPct val="115000"/>
                        </a:lnSpc>
                        <a:spcBef>
                          <a:spcPts val="0"/>
                        </a:spcBef>
                        <a:spcAft>
                          <a:spcPts val="0"/>
                        </a:spcAft>
                      </a:pPr>
                      <a:r>
                        <a:rPr lang="en-US" sz="1200" i="1" kern="0" dirty="0">
                          <a:solidFill>
                            <a:srgbClr val="000000"/>
                          </a:solidFill>
                          <a:effectLst/>
                          <a:latin typeface="Century Gothic" panose="020B0502020202020204" pitchFamily="34" charset="0"/>
                          <a:cs typeface="Times New Roman" panose="02020603050405020304" pitchFamily="18" charset="0"/>
                        </a:rPr>
                        <a:t>What should we start doing?</a:t>
                      </a:r>
                      <a:endParaRPr lang="en-US" sz="1400" kern="100" dirty="0">
                        <a:effectLst/>
                        <a:latin typeface="Aptos" panose="020B0004020202020204" pitchFamily="34"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92D050"/>
                    </a:solidFill>
                  </a:tcPr>
                </a:tc>
                <a:tc>
                  <a:txBody>
                    <a:bodyPr/>
                    <a:lstStyle/>
                    <a:p>
                      <a:pPr marL="0" marR="0" algn="ctr">
                        <a:lnSpc>
                          <a:spcPct val="115000"/>
                        </a:lnSpc>
                        <a:spcBef>
                          <a:spcPts val="0"/>
                        </a:spcBef>
                        <a:spcAft>
                          <a:spcPts val="0"/>
                        </a:spcAft>
                      </a:pPr>
                      <a:r>
                        <a:rPr lang="en-US" sz="1600" b="1"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STOP</a:t>
                      </a:r>
                    </a:p>
                    <a:p>
                      <a:pPr marL="0" marR="0" algn="ctr">
                        <a:lnSpc>
                          <a:spcPct val="115000"/>
                        </a:lnSpc>
                        <a:spcBef>
                          <a:spcPts val="0"/>
                        </a:spcBef>
                        <a:spcAft>
                          <a:spcPts val="0"/>
                        </a:spcAft>
                      </a:pPr>
                      <a:r>
                        <a:rPr lang="en-US" sz="1200" i="1" kern="0" dirty="0">
                          <a:solidFill>
                            <a:srgbClr val="000000"/>
                          </a:solidFill>
                          <a:effectLst/>
                          <a:latin typeface="Century Gothic" panose="020B0502020202020204" pitchFamily="34" charset="0"/>
                          <a:cs typeface="Times New Roman" panose="02020603050405020304" pitchFamily="18" charset="0"/>
                        </a:rPr>
                        <a:t>What should we stop doing?</a:t>
                      </a:r>
                      <a:endParaRPr lang="en-US" sz="1400" kern="100" dirty="0">
                        <a:effectLst/>
                        <a:latin typeface="Aptos" panose="020B0004020202020204" pitchFamily="34"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05C4F"/>
                    </a:solidFill>
                  </a:tcPr>
                </a:tc>
                <a:tc>
                  <a:txBody>
                    <a:bodyPr/>
                    <a:lstStyle/>
                    <a:p>
                      <a:pPr marL="0" marR="0" algn="ctr">
                        <a:lnSpc>
                          <a:spcPct val="115000"/>
                        </a:lnSpc>
                        <a:spcBef>
                          <a:spcPts val="0"/>
                        </a:spcBef>
                        <a:spcAft>
                          <a:spcPts val="0"/>
                        </a:spcAft>
                      </a:pPr>
                      <a:r>
                        <a:rPr lang="en-US" sz="1600" b="1"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CONTINUE</a:t>
                      </a:r>
                    </a:p>
                    <a:p>
                      <a:pPr marL="0" marR="0" algn="ctr">
                        <a:lnSpc>
                          <a:spcPct val="115000"/>
                        </a:lnSpc>
                        <a:spcBef>
                          <a:spcPts val="0"/>
                        </a:spcBef>
                        <a:spcAft>
                          <a:spcPts val="0"/>
                        </a:spcAft>
                      </a:pPr>
                      <a:r>
                        <a:rPr lang="en-US" sz="1200" i="1" kern="0" dirty="0">
                          <a:solidFill>
                            <a:srgbClr val="000000"/>
                          </a:solidFill>
                          <a:effectLst/>
                          <a:latin typeface="Century Gothic" panose="020B0502020202020204" pitchFamily="34" charset="0"/>
                          <a:cs typeface="Times New Roman" panose="02020603050405020304" pitchFamily="18" charset="0"/>
                        </a:rPr>
                        <a:t>What should we continue doing?</a:t>
                      </a:r>
                      <a:endParaRPr lang="en-US" sz="1400" kern="100" dirty="0">
                        <a:effectLst/>
                        <a:latin typeface="Aptos" panose="020B0004020202020204" pitchFamily="34" charset="0"/>
                        <a:cs typeface="Times New Roman" panose="02020603050405020304" pitchFamily="18" charset="0"/>
                      </a:endParaRPr>
                    </a:p>
                  </a:txBody>
                  <a:tcPr marL="68580" marR="68580" marT="0" marB="0" anchor="ctr">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C000"/>
                    </a:solidFill>
                  </a:tcPr>
                </a:tc>
                <a:extLst>
                  <a:ext uri="{0D108BD9-81ED-4DB2-BD59-A6C34878D82A}">
                    <a16:rowId xmlns:a16="http://schemas.microsoft.com/office/drawing/2014/main" val="2413988523"/>
                  </a:ext>
                </a:extLst>
              </a:tr>
              <a:tr h="4906670">
                <a:tc>
                  <a:txBody>
                    <a:bodyPr/>
                    <a:lstStyle/>
                    <a:p>
                      <a:pPr marL="285750" marR="0" lvl="0" indent="-285750">
                        <a:lnSpc>
                          <a:spcPct val="130000"/>
                        </a:lnSpc>
                        <a:spcBef>
                          <a:spcPts val="0"/>
                        </a:spcBef>
                        <a:spcAft>
                          <a:spcPts val="0"/>
                        </a:spcAft>
                        <a:buFont typeface="Arial" panose="020B0604020202020204" pitchFamily="34" charset="0"/>
                        <a:buChar char="•"/>
                      </a:pPr>
                      <a:r>
                        <a:rPr lang="en-US" sz="13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Implement automated testing to improve efficiency and accuracy.</a:t>
                      </a:r>
                    </a:p>
                    <a:p>
                      <a:pPr marL="285750" marR="0" lvl="0" indent="-285750">
                        <a:lnSpc>
                          <a:spcPct val="130000"/>
                        </a:lnSpc>
                        <a:spcBef>
                          <a:spcPts val="0"/>
                        </a:spcBef>
                        <a:spcAft>
                          <a:spcPts val="0"/>
                        </a:spcAft>
                        <a:buFont typeface="Arial" panose="020B0604020202020204" pitchFamily="34" charset="0"/>
                        <a:buChar char="•"/>
                      </a:pPr>
                      <a:r>
                        <a:rPr lang="en-US" sz="13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Conduct regular customer feedback sessions to better understand user needs.</a:t>
                      </a:r>
                    </a:p>
                    <a:p>
                      <a:pPr marL="285750" marR="0" lvl="0" indent="-285750">
                        <a:lnSpc>
                          <a:spcPct val="130000"/>
                        </a:lnSpc>
                        <a:spcBef>
                          <a:spcPts val="0"/>
                        </a:spcBef>
                        <a:spcAft>
                          <a:spcPts val="0"/>
                        </a:spcAft>
                        <a:buFont typeface="Arial" panose="020B0604020202020204" pitchFamily="34" charset="0"/>
                        <a:buChar char="•"/>
                      </a:pPr>
                      <a:r>
                        <a:rPr lang="en-US" sz="13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Schedule weekly cross-functional meetings to ensure alignment between teams.	</a:t>
                      </a:r>
                    </a:p>
                  </a:txBody>
                  <a:tcPr marL="68580" marR="68580" marT="91440" marB="9144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solidFill>
                  </a:tcPr>
                </a:tc>
                <a:tc>
                  <a:txBody>
                    <a:bodyPr/>
                    <a:lstStyle/>
                    <a:p>
                      <a:pPr marL="285750" marR="0" lvl="0" indent="-285750">
                        <a:lnSpc>
                          <a:spcPct val="130000"/>
                        </a:lnSpc>
                        <a:spcBef>
                          <a:spcPts val="0"/>
                        </a:spcBef>
                        <a:spcAft>
                          <a:spcPts val="0"/>
                        </a:spcAft>
                        <a:buFont typeface="Arial" panose="020B0604020202020204" pitchFamily="34" charset="0"/>
                        <a:buChar char="•"/>
                      </a:pPr>
                      <a:r>
                        <a:rPr lang="en-US" sz="13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Overload team members with too many tasks, leading to burnout.</a:t>
                      </a:r>
                    </a:p>
                    <a:p>
                      <a:pPr marL="285750" marR="0" lvl="0" indent="-285750">
                        <a:lnSpc>
                          <a:spcPct val="130000"/>
                        </a:lnSpc>
                        <a:spcBef>
                          <a:spcPts val="0"/>
                        </a:spcBef>
                        <a:spcAft>
                          <a:spcPts val="0"/>
                        </a:spcAft>
                        <a:buFont typeface="Arial" panose="020B0604020202020204" pitchFamily="34" charset="0"/>
                        <a:buChar char="•"/>
                      </a:pPr>
                      <a:r>
                        <a:rPr lang="en-US" sz="13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Rely solely on manual testing, which is time-consuming and error-prone.</a:t>
                      </a:r>
                    </a:p>
                    <a:p>
                      <a:pPr marL="285750" marR="0" lvl="0" indent="-285750">
                        <a:lnSpc>
                          <a:spcPct val="130000"/>
                        </a:lnSpc>
                        <a:spcBef>
                          <a:spcPts val="0"/>
                        </a:spcBef>
                        <a:spcAft>
                          <a:spcPts val="0"/>
                        </a:spcAft>
                        <a:buFont typeface="Arial" panose="020B0604020202020204" pitchFamily="34" charset="0"/>
                        <a:buChar char="•"/>
                      </a:pPr>
                      <a:r>
                        <a:rPr lang="en-US" sz="13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Delay code reviews until the end of the sprint, causing bottlenecks.	</a:t>
                      </a:r>
                    </a:p>
                  </a:txBody>
                  <a:tcPr marL="68580" marR="68580" marT="91440" marB="9144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solidFill>
                  </a:tcPr>
                </a:tc>
                <a:tc>
                  <a:txBody>
                    <a:bodyPr/>
                    <a:lstStyle/>
                    <a:p>
                      <a:pPr marL="285750" marR="0" lvl="0" indent="-285750">
                        <a:lnSpc>
                          <a:spcPct val="130000"/>
                        </a:lnSpc>
                        <a:spcBef>
                          <a:spcPts val="0"/>
                        </a:spcBef>
                        <a:spcAft>
                          <a:spcPts val="0"/>
                        </a:spcAft>
                        <a:buFont typeface="Arial" panose="020B0604020202020204" pitchFamily="34" charset="0"/>
                        <a:buChar char="•"/>
                      </a:pPr>
                      <a:r>
                        <a:rPr lang="en-US" sz="13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Encourage open communication and collaboration among team members.</a:t>
                      </a:r>
                    </a:p>
                    <a:p>
                      <a:pPr marL="285750" marR="0" lvl="0" indent="-285750">
                        <a:lnSpc>
                          <a:spcPct val="130000"/>
                        </a:lnSpc>
                        <a:spcBef>
                          <a:spcPts val="0"/>
                        </a:spcBef>
                        <a:spcAft>
                          <a:spcPts val="0"/>
                        </a:spcAft>
                        <a:buFont typeface="Arial" panose="020B0604020202020204" pitchFamily="34" charset="0"/>
                        <a:buChar char="•"/>
                      </a:pPr>
                      <a:r>
                        <a:rPr lang="en-US" sz="13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Use Agile methodologies to manage our sprints effectively.	</a:t>
                      </a:r>
                    </a:p>
                    <a:p>
                      <a:pPr marL="285750" marR="0" lvl="0" indent="-285750">
                        <a:lnSpc>
                          <a:spcPct val="130000"/>
                        </a:lnSpc>
                        <a:spcBef>
                          <a:spcPts val="0"/>
                        </a:spcBef>
                        <a:spcAft>
                          <a:spcPts val="0"/>
                        </a:spcAft>
                        <a:buFont typeface="Arial" panose="020B0604020202020204" pitchFamily="34" charset="0"/>
                        <a:buChar char="•"/>
                      </a:pPr>
                      <a:r>
                        <a:rPr lang="en-US" sz="13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Provide regular training and development opportunities to stay updated with industry trends.	</a:t>
                      </a:r>
                    </a:p>
                  </a:txBody>
                  <a:tcPr marL="68580" marR="68580" marT="91440" marB="9144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2010375707"/>
                  </a:ext>
                </a:extLst>
              </a:tr>
            </a:tbl>
          </a:graphicData>
        </a:graphic>
      </p:graphicFrame>
    </p:spTree>
    <p:extLst>
      <p:ext uri="{BB962C8B-B14F-4D97-AF65-F5344CB8AC3E}">
        <p14:creationId xmlns:p14="http://schemas.microsoft.com/office/powerpoint/2010/main" val="103544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2"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5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5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267</TotalTime>
  <Words>339</Words>
  <Application>Microsoft Office PowerPoint</Application>
  <PresentationFormat>Widescreen</PresentationFormat>
  <Paragraphs>24</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Aptos</vt:lpstr>
      <vt:lpstr>Aptos Display</vt:lpstr>
      <vt:lpstr>Arial</vt:lpstr>
      <vt:lpstr>Century Gothic</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Agustina Moschcovich</dc:creator>
  <cp:lastModifiedBy>Kayla Franssen</cp:lastModifiedBy>
  <cp:revision>116</cp:revision>
  <dcterms:created xsi:type="dcterms:W3CDTF">2024-08-04T17:37:47Z</dcterms:created>
  <dcterms:modified xsi:type="dcterms:W3CDTF">2024-08-25T19:59:56Z</dcterms:modified>
</cp:coreProperties>
</file>