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2243" r:id="rId2"/>
    <p:sldId id="2246" r:id="rId3"/>
    <p:sldId id="2248" r:id="rId4"/>
    <p:sldId id="2250" r:id="rId5"/>
    <p:sldId id="2251" r:id="rId6"/>
    <p:sldId id="29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1A5C3"/>
    <a:srgbClr val="BF8F00"/>
    <a:srgbClr val="FFD966"/>
    <a:srgbClr val="E0EA88"/>
    <a:srgbClr val="9CF0F0"/>
    <a:srgbClr val="D9D9D9"/>
    <a:srgbClr val="E3E4E5"/>
    <a:srgbClr val="E9EBF5"/>
    <a:srgbClr val="001033"/>
    <a:srgbClr val="F0B6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408" autoAdjust="0"/>
    <p:restoredTop sz="86447"/>
  </p:normalViewPr>
  <p:slideViewPr>
    <p:cSldViewPr snapToGrid="0" snapToObjects="1">
      <p:cViewPr varScale="1">
        <p:scale>
          <a:sx n="81" d="100"/>
          <a:sy n="81" d="100"/>
        </p:scale>
        <p:origin x="1500" y="90"/>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1"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8/25/2024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8/25/2024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8/25/2024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8/25/2024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8/25/2024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8/25/2024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8/25/2024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40000"/>
                <a:lumOff val="60000"/>
              </a:schemeClr>
            </a:gs>
            <a:gs pos="69000">
              <a:schemeClr val="accent6">
                <a:lumMod val="20000"/>
                <a:lumOff val="80000"/>
              </a:schemeClr>
            </a:gs>
          </a:gsLst>
          <a:lin ang="108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8/25/2024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2151&amp;utm_source=template-powerpoint&amp;utm_medium=content&amp;utm_campaign=Sample%20Agile%20Sprint%20Retrospective%20Meeting%20Agenda%20Template-powerpoint-12151&amp;lpa=Sample%20Agile%20Sprint%20Retrospective%20Meeting%20Agenda%20Template+powerpoint+12151"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02B78E2-B9D6-78A4-57CD-A429E136C580}"/>
              </a:ext>
            </a:extLst>
          </p:cNvPr>
          <p:cNvSpPr txBox="1"/>
          <p:nvPr/>
        </p:nvSpPr>
        <p:spPr>
          <a:xfrm>
            <a:off x="361547" y="1695634"/>
            <a:ext cx="5734453" cy="4083234"/>
          </a:xfrm>
          <a:prstGeom prst="rect">
            <a:avLst/>
          </a:prstGeom>
          <a:noFill/>
        </p:spPr>
        <p:txBody>
          <a:bodyPr wrap="square" rtlCol="0">
            <a:spAutoFit/>
          </a:bodyPr>
          <a:lstStyle/>
          <a:p>
            <a:pPr>
              <a:lnSpc>
                <a:spcPct val="150000"/>
              </a:lnSpc>
              <a:spcAft>
                <a:spcPts val="1200"/>
              </a:spcAft>
            </a:pPr>
            <a:r>
              <a:rPr lang="en-US" sz="1400" b="1" dirty="0">
                <a:solidFill>
                  <a:srgbClr val="000000"/>
                </a:solidFill>
                <a:latin typeface="Century Gothic" panose="020B0502020202020204" pitchFamily="34" charset="0"/>
              </a:rPr>
              <a:t>When To Use This Template: </a:t>
            </a:r>
            <a:br>
              <a:rPr lang="en-US" sz="1400" b="1" dirty="0">
                <a:solidFill>
                  <a:srgbClr val="000000"/>
                </a:solidFill>
                <a:latin typeface="Century Gothic" panose="020B0502020202020204" pitchFamily="34" charset="0"/>
              </a:rPr>
            </a:br>
            <a:r>
              <a:rPr lang="en-US" sz="1400" dirty="0">
                <a:solidFill>
                  <a:srgbClr val="000000"/>
                </a:solidFill>
                <a:latin typeface="Century Gothic" panose="020B0502020202020204" pitchFamily="34" charset="0"/>
              </a:rPr>
              <a:t>Use this Agile sprint retrospective meeting agenda template to structure your sprint retrospective meetings. Doing so will help ensure that all participants engage and that the meeting covers essential topics like what went well, areas for improvement, brainstorming, and action planning.</a:t>
            </a:r>
          </a:p>
          <a:p>
            <a:pPr>
              <a:lnSpc>
                <a:spcPct val="150000"/>
              </a:lnSpc>
              <a:spcAft>
                <a:spcPts val="1200"/>
              </a:spcAft>
            </a:pPr>
            <a:r>
              <a:rPr lang="en-US" sz="1400" b="1" dirty="0">
                <a:solidFill>
                  <a:srgbClr val="000000"/>
                </a:solidFill>
                <a:latin typeface="Century Gothic" panose="020B0502020202020204" pitchFamily="34" charset="0"/>
              </a:rPr>
              <a:t>Notable Templates Features: </a:t>
            </a:r>
            <a:br>
              <a:rPr lang="en-US" sz="1400" b="1" dirty="0">
                <a:solidFill>
                  <a:srgbClr val="000000"/>
                </a:solidFill>
                <a:latin typeface="Century Gothic" panose="020B0502020202020204" pitchFamily="34" charset="0"/>
              </a:rPr>
            </a:br>
            <a:r>
              <a:rPr lang="en-US" sz="1400" dirty="0">
                <a:solidFill>
                  <a:srgbClr val="000000"/>
                </a:solidFill>
                <a:latin typeface="Century Gothic" panose="020B0502020202020204" pitchFamily="34" charset="0"/>
              </a:rPr>
              <a:t>The template Includes sections for Welcome (including acknowledging </a:t>
            </a:r>
            <a:r>
              <a:rPr lang="en-US" sz="1400" i="1" dirty="0">
                <a:solidFill>
                  <a:srgbClr val="000000"/>
                </a:solidFill>
                <a:latin typeface="Century Gothic" panose="020B0502020202020204" pitchFamily="34" charset="0"/>
              </a:rPr>
              <a:t>Participants</a:t>
            </a:r>
            <a:r>
              <a:rPr lang="en-US" sz="1400" dirty="0">
                <a:solidFill>
                  <a:srgbClr val="000000"/>
                </a:solidFill>
                <a:latin typeface="Century Gothic" panose="020B0502020202020204" pitchFamily="34" charset="0"/>
              </a:rPr>
              <a:t>, </a:t>
            </a:r>
            <a:r>
              <a:rPr lang="en-US" sz="1400" i="1" dirty="0">
                <a:solidFill>
                  <a:srgbClr val="000000"/>
                </a:solidFill>
                <a:latin typeface="Century Gothic" panose="020B0502020202020204" pitchFamily="34" charset="0"/>
              </a:rPr>
              <a:t>Ground Rules</a:t>
            </a:r>
            <a:r>
              <a:rPr lang="en-US" sz="1400" dirty="0">
                <a:solidFill>
                  <a:srgbClr val="000000"/>
                </a:solidFill>
                <a:latin typeface="Century Gothic" panose="020B0502020202020204" pitchFamily="34" charset="0"/>
              </a:rPr>
              <a:t>, </a:t>
            </a:r>
            <a:r>
              <a:rPr lang="en-US" sz="1400" i="1" dirty="0">
                <a:solidFill>
                  <a:srgbClr val="000000"/>
                </a:solidFill>
                <a:latin typeface="Century Gothic" panose="020B0502020202020204" pitchFamily="34" charset="0"/>
              </a:rPr>
              <a:t>Safety/Mood Check</a:t>
            </a:r>
            <a:r>
              <a:rPr lang="en-US" sz="1400" dirty="0">
                <a:solidFill>
                  <a:srgbClr val="000000"/>
                </a:solidFill>
                <a:latin typeface="Century Gothic" panose="020B0502020202020204" pitchFamily="34" charset="0"/>
              </a:rPr>
              <a:t>, and playing an </a:t>
            </a:r>
            <a:r>
              <a:rPr lang="en-US" sz="1400" i="1" dirty="0">
                <a:solidFill>
                  <a:srgbClr val="000000"/>
                </a:solidFill>
                <a:latin typeface="Century Gothic" panose="020B0502020202020204" pitchFamily="34" charset="0"/>
              </a:rPr>
              <a:t>Icebreaker</a:t>
            </a:r>
            <a:r>
              <a:rPr lang="en-US" sz="1400" dirty="0">
                <a:solidFill>
                  <a:srgbClr val="000000"/>
                </a:solidFill>
                <a:latin typeface="Century Gothic" panose="020B0502020202020204" pitchFamily="34" charset="0"/>
              </a:rPr>
              <a:t>), a </a:t>
            </a:r>
            <a:r>
              <a:rPr lang="en-US" sz="1400" i="1" dirty="0">
                <a:solidFill>
                  <a:srgbClr val="000000"/>
                </a:solidFill>
                <a:latin typeface="Century Gothic" panose="020B0502020202020204" pitchFamily="34" charset="0"/>
              </a:rPr>
              <a:t>Review of the sprint</a:t>
            </a:r>
            <a:r>
              <a:rPr lang="en-US" sz="1400" dirty="0">
                <a:solidFill>
                  <a:srgbClr val="000000"/>
                </a:solidFill>
                <a:latin typeface="Century Gothic" panose="020B0502020202020204" pitchFamily="34" charset="0"/>
              </a:rPr>
              <a:t>, </a:t>
            </a:r>
            <a:r>
              <a:rPr lang="en-US" sz="1400" i="1" dirty="0">
                <a:solidFill>
                  <a:srgbClr val="000000"/>
                </a:solidFill>
                <a:latin typeface="Century Gothic" panose="020B0502020202020204" pitchFamily="34" charset="0"/>
              </a:rPr>
              <a:t>Brainstorming</a:t>
            </a:r>
            <a:r>
              <a:rPr lang="en-US" sz="1400" dirty="0">
                <a:solidFill>
                  <a:srgbClr val="000000"/>
                </a:solidFill>
                <a:latin typeface="Century Gothic" panose="020B0502020202020204" pitchFamily="34" charset="0"/>
              </a:rPr>
              <a:t>, a section to </a:t>
            </a:r>
            <a:r>
              <a:rPr lang="en-US" sz="1400" i="1" dirty="0">
                <a:solidFill>
                  <a:srgbClr val="000000"/>
                </a:solidFill>
                <a:latin typeface="Century Gothic" panose="020B0502020202020204" pitchFamily="34" charset="0"/>
              </a:rPr>
              <a:t>Prioritize</a:t>
            </a:r>
            <a:r>
              <a:rPr lang="en-US" sz="1400" dirty="0">
                <a:solidFill>
                  <a:srgbClr val="000000"/>
                </a:solidFill>
                <a:latin typeface="Century Gothic" panose="020B0502020202020204" pitchFamily="34" charset="0"/>
              </a:rPr>
              <a:t> ideas, </a:t>
            </a:r>
            <a:r>
              <a:rPr lang="en-US" sz="1400" i="1" dirty="0">
                <a:solidFill>
                  <a:srgbClr val="000000"/>
                </a:solidFill>
                <a:latin typeface="Century Gothic" panose="020B0502020202020204" pitchFamily="34" charset="0"/>
              </a:rPr>
              <a:t>Action Planning</a:t>
            </a:r>
            <a:r>
              <a:rPr lang="en-US" sz="1400" dirty="0">
                <a:solidFill>
                  <a:srgbClr val="000000"/>
                </a:solidFill>
                <a:latin typeface="Century Gothic" panose="020B0502020202020204" pitchFamily="34" charset="0"/>
              </a:rPr>
              <a:t>, and a meeting </a:t>
            </a:r>
            <a:r>
              <a:rPr lang="en-US" sz="1400" i="1" dirty="0">
                <a:solidFill>
                  <a:srgbClr val="000000"/>
                </a:solidFill>
                <a:latin typeface="Century Gothic" panose="020B0502020202020204" pitchFamily="34" charset="0"/>
              </a:rPr>
              <a:t>Closing</a:t>
            </a:r>
            <a:r>
              <a:rPr lang="en-US" sz="1400" dirty="0">
                <a:solidFill>
                  <a:srgbClr val="000000"/>
                </a:solidFill>
                <a:latin typeface="Century Gothic" panose="020B0502020202020204" pitchFamily="34" charset="0"/>
              </a:rPr>
              <a:t> activity.</a:t>
            </a:r>
          </a:p>
        </p:txBody>
      </p:sp>
      <p:pic>
        <p:nvPicPr>
          <p:cNvPr id="5" name="Google Shape;90;p13">
            <a:hlinkClick r:id="rId2"/>
            <a:extLst>
              <a:ext uri="{FF2B5EF4-FFF2-40B4-BE49-F238E27FC236}">
                <a16:creationId xmlns:a16="http://schemas.microsoft.com/office/drawing/2014/main" id="{7C7799BB-FBDD-FC6C-E092-AF6689AC805C}"/>
              </a:ext>
            </a:extLst>
          </p:cNvPr>
          <p:cNvPicPr preferRelativeResize="0"/>
          <p:nvPr/>
        </p:nvPicPr>
        <p:blipFill>
          <a:blip r:embed="rId3">
            <a:alphaModFix/>
          </a:blip>
          <a:stretch>
            <a:fillRect/>
          </a:stretch>
        </p:blipFill>
        <p:spPr>
          <a:xfrm>
            <a:off x="7886047" y="395765"/>
            <a:ext cx="3744624" cy="744775"/>
          </a:xfrm>
          <a:prstGeom prst="rect">
            <a:avLst/>
          </a:prstGeom>
          <a:noFill/>
          <a:ln>
            <a:noFill/>
          </a:ln>
        </p:spPr>
      </p:pic>
      <p:sp>
        <p:nvSpPr>
          <p:cNvPr id="6" name="Google Shape;91;p13">
            <a:extLst>
              <a:ext uri="{FF2B5EF4-FFF2-40B4-BE49-F238E27FC236}">
                <a16:creationId xmlns:a16="http://schemas.microsoft.com/office/drawing/2014/main" id="{FFB883B9-67A2-3187-AA70-327CF469A150}"/>
              </a:ext>
            </a:extLst>
          </p:cNvPr>
          <p:cNvSpPr txBox="1"/>
          <p:nvPr/>
        </p:nvSpPr>
        <p:spPr>
          <a:xfrm>
            <a:off x="361547" y="258508"/>
            <a:ext cx="6743928" cy="1046410"/>
          </a:xfrm>
          <a:prstGeom prst="rect">
            <a:avLst/>
          </a:prstGeom>
          <a:noFill/>
          <a:ln>
            <a:noFill/>
          </a:ln>
        </p:spPr>
        <p:txBody>
          <a:bodyPr spcFirstLastPara="1" wrap="square" lIns="91425" tIns="91425" rIns="91425" bIns="91425" anchor="t" anchorCtr="0">
            <a:spAutoFit/>
          </a:bodyPr>
          <a:lstStyle/>
          <a:p>
            <a:r>
              <a:rPr lang="en-US" sz="2800" b="1" dirty="0">
                <a:solidFill>
                  <a:srgbClr val="001033"/>
                </a:solidFill>
                <a:latin typeface="Century Gothic" panose="020B0502020202020204" pitchFamily="34" charset="0"/>
              </a:rPr>
              <a:t>Agile Sprint Retrospective Meeting Agenda Template Example</a:t>
            </a:r>
          </a:p>
        </p:txBody>
      </p:sp>
      <p:pic>
        <p:nvPicPr>
          <p:cNvPr id="11" name="Picture 10">
            <a:extLst>
              <a:ext uri="{FF2B5EF4-FFF2-40B4-BE49-F238E27FC236}">
                <a16:creationId xmlns:a16="http://schemas.microsoft.com/office/drawing/2014/main" id="{CD6B2A8A-907A-6E3F-3058-40DE66A17B64}"/>
              </a:ext>
            </a:extLst>
          </p:cNvPr>
          <p:cNvPicPr>
            <a:picLocks noChangeAspect="1"/>
          </p:cNvPicPr>
          <p:nvPr/>
        </p:nvPicPr>
        <p:blipFill>
          <a:blip r:embed="rId4"/>
          <a:stretch>
            <a:fillRect/>
          </a:stretch>
        </p:blipFill>
        <p:spPr>
          <a:xfrm>
            <a:off x="6738876" y="1695634"/>
            <a:ext cx="4891795" cy="4083234"/>
          </a:xfrm>
          <a:prstGeom prst="rect">
            <a:avLst/>
          </a:prstGeom>
          <a:effectLst>
            <a:outerShdw blurRad="127000" dist="25400" sx="103000" sy="103000" algn="ctr" rotWithShape="0">
              <a:prstClr val="black">
                <a:alpha val="40000"/>
              </a:prstClr>
            </a:outerShdw>
          </a:effectLst>
        </p:spPr>
      </p:pic>
    </p:spTree>
    <p:extLst>
      <p:ext uri="{BB962C8B-B14F-4D97-AF65-F5344CB8AC3E}">
        <p14:creationId xmlns:p14="http://schemas.microsoft.com/office/powerpoint/2010/main" val="3575058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5AE17801-D318-B4E5-CF25-A32F90189857}"/>
              </a:ext>
            </a:extLst>
          </p:cNvPr>
          <p:cNvGraphicFramePr>
            <a:graphicFrameLocks noGrp="1"/>
          </p:cNvGraphicFramePr>
          <p:nvPr>
            <p:extLst>
              <p:ext uri="{D42A27DB-BD31-4B8C-83A1-F6EECF244321}">
                <p14:modId xmlns:p14="http://schemas.microsoft.com/office/powerpoint/2010/main" val="3618301369"/>
              </p:ext>
            </p:extLst>
          </p:nvPr>
        </p:nvGraphicFramePr>
        <p:xfrm>
          <a:off x="566058" y="1909351"/>
          <a:ext cx="11059885" cy="1536256"/>
        </p:xfrm>
        <a:graphic>
          <a:graphicData uri="http://schemas.openxmlformats.org/drawingml/2006/table">
            <a:tbl>
              <a:tblPr firstRow="1" firstCol="1" bandRow="1"/>
              <a:tblGrid>
                <a:gridCol w="11059885">
                  <a:extLst>
                    <a:ext uri="{9D8B030D-6E8A-4147-A177-3AD203B41FA5}">
                      <a16:colId xmlns:a16="http://schemas.microsoft.com/office/drawing/2014/main" val="1366534661"/>
                    </a:ext>
                  </a:extLst>
                </a:gridCol>
              </a:tblGrid>
              <a:tr h="914400">
                <a:tc>
                  <a:txBody>
                    <a:bodyPr/>
                    <a:lstStyle/>
                    <a:p>
                      <a:pPr marL="171450" marR="0" lvl="0" indent="-171450">
                        <a:lnSpc>
                          <a:spcPts val="1800"/>
                        </a:lnSpc>
                        <a:spcBef>
                          <a:spcPts val="0"/>
                        </a:spcBef>
                        <a:spcAft>
                          <a:spcPts val="0"/>
                        </a:spcAft>
                        <a:buFont typeface="Arial" panose="020B0604020202020204" pitchFamily="34" charset="0"/>
                        <a:buChar char="•"/>
                        <a:tabLst>
                          <a:tab pos="2971800" algn="ctr"/>
                          <a:tab pos="5943600" algn="r"/>
                        </a:tabLst>
                      </a:pP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Alexandra Mattson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nSpc>
                          <a:spcPts val="1800"/>
                        </a:lnSpc>
                        <a:spcBef>
                          <a:spcPts val="0"/>
                        </a:spcBef>
                        <a:spcAft>
                          <a:spcPts val="0"/>
                        </a:spcAft>
                        <a:buFont typeface="Arial" panose="020B0604020202020204" pitchFamily="34" charset="0"/>
                        <a:buChar char="•"/>
                        <a:tabLst>
                          <a:tab pos="2971800" algn="ctr"/>
                          <a:tab pos="5943600" algn="r"/>
                        </a:tabLst>
                      </a:pP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Aviv Perez</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nSpc>
                          <a:spcPts val="1800"/>
                        </a:lnSpc>
                        <a:spcBef>
                          <a:spcPts val="0"/>
                        </a:spcBef>
                        <a:spcAft>
                          <a:spcPts val="0"/>
                        </a:spcAft>
                        <a:buFont typeface="Arial" panose="020B0604020202020204" pitchFamily="34" charset="0"/>
                        <a:buChar char="•"/>
                        <a:tabLst>
                          <a:tab pos="2971800" algn="ctr"/>
                          <a:tab pos="5943600" algn="r"/>
                        </a:tabLst>
                      </a:pP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Brian Gorman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nSpc>
                          <a:spcPts val="1800"/>
                        </a:lnSpc>
                        <a:spcBef>
                          <a:spcPts val="0"/>
                        </a:spcBef>
                        <a:spcAft>
                          <a:spcPts val="0"/>
                        </a:spcAft>
                        <a:buFont typeface="Arial" panose="020B0604020202020204" pitchFamily="34" charset="0"/>
                        <a:buChar char="•"/>
                        <a:tabLst>
                          <a:tab pos="2971800" algn="ctr"/>
                          <a:tab pos="5943600" algn="r"/>
                        </a:tabLst>
                      </a:pP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Brooklyn Jansen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nSpc>
                          <a:spcPts val="1800"/>
                        </a:lnSpc>
                        <a:spcBef>
                          <a:spcPts val="0"/>
                        </a:spcBef>
                        <a:spcAft>
                          <a:spcPts val="0"/>
                        </a:spcAft>
                        <a:buFont typeface="Arial" panose="020B0604020202020204" pitchFamily="34" charset="0"/>
                        <a:buChar char="•"/>
                        <a:tabLst>
                          <a:tab pos="2971800" algn="ctr"/>
                          <a:tab pos="5943600" algn="r"/>
                        </a:tabLst>
                      </a:pP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Carmen Robertson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nSpc>
                          <a:spcPts val="1800"/>
                        </a:lnSpc>
                        <a:spcBef>
                          <a:spcPts val="0"/>
                        </a:spcBef>
                        <a:spcAft>
                          <a:spcPts val="1200"/>
                        </a:spcAft>
                        <a:buFont typeface="Arial" panose="020B0604020202020204" pitchFamily="34" charset="0"/>
                        <a:buChar char="•"/>
                        <a:tabLst>
                          <a:tab pos="2971800" algn="ctr"/>
                          <a:tab pos="5943600" algn="r"/>
                        </a:tabLst>
                      </a:pP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Devon Gomez</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38100" cap="flat" cmpd="sng" algn="ctr">
                      <a:solidFill>
                        <a:srgbClr val="BFBFBF"/>
                      </a:solidFill>
                      <a:prstDash val="solid"/>
                      <a:round/>
                      <a:headEnd type="none" w="med" len="med"/>
                      <a:tailEnd type="none" w="med" len="med"/>
                    </a:lnB>
                    <a:solidFill>
                      <a:srgbClr val="EFF9FB"/>
                    </a:solidFill>
                  </a:tcPr>
                </a:tc>
                <a:extLst>
                  <a:ext uri="{0D108BD9-81ED-4DB2-BD59-A6C34878D82A}">
                    <a16:rowId xmlns:a16="http://schemas.microsoft.com/office/drawing/2014/main" val="2945654324"/>
                  </a:ext>
                </a:extLst>
              </a:tr>
            </a:tbl>
          </a:graphicData>
        </a:graphic>
      </p:graphicFrame>
      <p:graphicFrame>
        <p:nvGraphicFramePr>
          <p:cNvPr id="8" name="Table 7">
            <a:extLst>
              <a:ext uri="{FF2B5EF4-FFF2-40B4-BE49-F238E27FC236}">
                <a16:creationId xmlns:a16="http://schemas.microsoft.com/office/drawing/2014/main" id="{EC4F16F9-9540-3F7B-6866-717EDB711E3E}"/>
              </a:ext>
            </a:extLst>
          </p:cNvPr>
          <p:cNvGraphicFramePr>
            <a:graphicFrameLocks noGrp="1"/>
          </p:cNvGraphicFramePr>
          <p:nvPr>
            <p:extLst>
              <p:ext uri="{D42A27DB-BD31-4B8C-83A1-F6EECF244321}">
                <p14:modId xmlns:p14="http://schemas.microsoft.com/office/powerpoint/2010/main" val="3308598318"/>
              </p:ext>
            </p:extLst>
          </p:nvPr>
        </p:nvGraphicFramePr>
        <p:xfrm>
          <a:off x="566059" y="3625108"/>
          <a:ext cx="11059883" cy="2776014"/>
        </p:xfrm>
        <a:graphic>
          <a:graphicData uri="http://schemas.openxmlformats.org/drawingml/2006/table">
            <a:tbl>
              <a:tblPr firstRow="1" firstCol="1" bandRow="1"/>
              <a:tblGrid>
                <a:gridCol w="2255518">
                  <a:extLst>
                    <a:ext uri="{9D8B030D-6E8A-4147-A177-3AD203B41FA5}">
                      <a16:colId xmlns:a16="http://schemas.microsoft.com/office/drawing/2014/main" val="1929869112"/>
                    </a:ext>
                  </a:extLst>
                </a:gridCol>
                <a:gridCol w="8804365">
                  <a:extLst>
                    <a:ext uri="{9D8B030D-6E8A-4147-A177-3AD203B41FA5}">
                      <a16:colId xmlns:a16="http://schemas.microsoft.com/office/drawing/2014/main" val="939091386"/>
                    </a:ext>
                  </a:extLst>
                </a:gridCol>
              </a:tblGrid>
              <a:tr h="978906">
                <a:tc>
                  <a:txBody>
                    <a:bodyPr/>
                    <a:lstStyle/>
                    <a:p>
                      <a:pPr marL="0" marR="0">
                        <a:spcBef>
                          <a:spcPts val="0"/>
                        </a:spcBef>
                        <a:spcAft>
                          <a:spcPts val="0"/>
                        </a:spcAft>
                        <a:tabLst>
                          <a:tab pos="2971800" algn="ctr"/>
                          <a:tab pos="5943600" algn="r"/>
                        </a:tabLst>
                      </a:pPr>
                      <a:r>
                        <a:rPr lang="en-US" sz="1600" dirty="0">
                          <a:solidFill>
                            <a:srgbClr val="595959"/>
                          </a:solidFill>
                          <a:effectLst/>
                          <a:latin typeface="Century Gothic" panose="020B0502020202020204" pitchFamily="34" charset="0"/>
                          <a:ea typeface="Calibri" panose="020F0502020204030204" pitchFamily="34" charset="0"/>
                          <a:cs typeface="Arial" panose="020B0604020202020204" pitchFamily="34" charset="0"/>
                        </a:rPr>
                        <a:t>GROUND RULES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marL="171450" marR="0" lvl="0" indent="-171450">
                        <a:lnSpc>
                          <a:spcPts val="1800"/>
                        </a:lnSpc>
                        <a:spcBef>
                          <a:spcPts val="0"/>
                        </a:spcBef>
                        <a:spcAft>
                          <a:spcPts val="0"/>
                        </a:spcAft>
                        <a:buFont typeface="Arial" panose="020B0604020202020204" pitchFamily="34" charset="0"/>
                        <a:buChar char="•"/>
                        <a:tabLst>
                          <a:tab pos="2971800" algn="ctr"/>
                          <a:tab pos="5943600" algn="r"/>
                        </a:tabLst>
                      </a:pP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Respect everyone's opinions and speaking time.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nSpc>
                          <a:spcPts val="1800"/>
                        </a:lnSpc>
                        <a:spcBef>
                          <a:spcPts val="0"/>
                        </a:spcBef>
                        <a:spcAft>
                          <a:spcPts val="0"/>
                        </a:spcAft>
                        <a:buFont typeface="Arial" panose="020B0604020202020204" pitchFamily="34" charset="0"/>
                        <a:buChar char="•"/>
                        <a:tabLst>
                          <a:tab pos="2971800" algn="ctr"/>
                          <a:tab pos="5943600" algn="r"/>
                        </a:tabLst>
                      </a:pP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Focus on constructive feedback.</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nSpc>
                          <a:spcPts val="1800"/>
                        </a:lnSpc>
                        <a:spcBef>
                          <a:spcPts val="0"/>
                        </a:spcBef>
                        <a:spcAft>
                          <a:spcPts val="0"/>
                        </a:spcAft>
                        <a:buFont typeface="Arial" panose="020B0604020202020204" pitchFamily="34" charset="0"/>
                        <a:buChar char="•"/>
                        <a:tabLst>
                          <a:tab pos="2971800" algn="ctr"/>
                          <a:tab pos="5943600" algn="r"/>
                        </a:tabLst>
                      </a:pP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No blaming or finger-pointing.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nSpc>
                          <a:spcPts val="1800"/>
                        </a:lnSpc>
                        <a:spcBef>
                          <a:spcPts val="0"/>
                        </a:spcBef>
                        <a:spcAft>
                          <a:spcPts val="0"/>
                        </a:spcAft>
                        <a:buFont typeface="Arial" panose="020B0604020202020204" pitchFamily="34" charset="0"/>
                        <a:buChar char="•"/>
                        <a:tabLst>
                          <a:tab pos="2971800" algn="ctr"/>
                          <a:tab pos="5943600" algn="r"/>
                        </a:tabLst>
                      </a:pP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Encourage participation from all members.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nSpc>
                          <a:spcPts val="1800"/>
                        </a:lnSpc>
                        <a:spcBef>
                          <a:spcPts val="0"/>
                        </a:spcBef>
                        <a:spcAft>
                          <a:spcPts val="1200"/>
                        </a:spcAft>
                        <a:buFont typeface="Arial" panose="020B0604020202020204" pitchFamily="34" charset="0"/>
                        <a:buChar char="•"/>
                        <a:tabLst>
                          <a:tab pos="2971800" algn="ctr"/>
                          <a:tab pos="5943600" algn="r"/>
                        </a:tabLst>
                      </a:pP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Keep discussions confidential within the team.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FF9FB"/>
                    </a:solidFill>
                  </a:tcPr>
                </a:tc>
                <a:extLst>
                  <a:ext uri="{0D108BD9-81ED-4DB2-BD59-A6C34878D82A}">
                    <a16:rowId xmlns:a16="http://schemas.microsoft.com/office/drawing/2014/main" val="1614305518"/>
                  </a:ext>
                </a:extLst>
              </a:tr>
              <a:tr h="734179">
                <a:tc>
                  <a:txBody>
                    <a:bodyPr/>
                    <a:lstStyle/>
                    <a:p>
                      <a:pPr marL="0" marR="0">
                        <a:spcBef>
                          <a:spcPts val="0"/>
                        </a:spcBef>
                        <a:spcAft>
                          <a:spcPts val="0"/>
                        </a:spcAft>
                        <a:tabLst>
                          <a:tab pos="2971800" algn="ctr"/>
                          <a:tab pos="5943600" algn="r"/>
                        </a:tabLst>
                      </a:pPr>
                      <a:r>
                        <a:rPr lang="en-US" sz="1600" dirty="0">
                          <a:solidFill>
                            <a:srgbClr val="595959"/>
                          </a:solidFill>
                          <a:effectLst/>
                          <a:latin typeface="Century Gothic" panose="020B0502020202020204" pitchFamily="34" charset="0"/>
                          <a:ea typeface="Calibri" panose="020F0502020204030204" pitchFamily="34" charset="0"/>
                          <a:cs typeface="Arial" panose="020B0604020202020204" pitchFamily="34" charset="0"/>
                        </a:rPr>
                        <a:t>SAFETY / MOOD CHECK</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marL="0" marR="0">
                        <a:lnSpc>
                          <a:spcPts val="1800"/>
                        </a:lnSpc>
                        <a:spcBef>
                          <a:spcPts val="0"/>
                        </a:spcBef>
                        <a:spcAft>
                          <a:spcPts val="0"/>
                        </a:spcAft>
                        <a:tabLst>
                          <a:tab pos="2971800" algn="ctr"/>
                          <a:tab pos="5943600" algn="r"/>
                        </a:tabLst>
                      </a:pPr>
                      <a:r>
                        <a:rPr lang="en-US" sz="1200" b="1"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Quick Roundtable:</a:t>
                      </a: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 "On a scale of one to five, how are you feeling today?"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FF9FB"/>
                    </a:solidFill>
                  </a:tcPr>
                </a:tc>
                <a:extLst>
                  <a:ext uri="{0D108BD9-81ED-4DB2-BD59-A6C34878D82A}">
                    <a16:rowId xmlns:a16="http://schemas.microsoft.com/office/drawing/2014/main" val="2983554776"/>
                  </a:ext>
                </a:extLst>
              </a:tr>
              <a:tr h="734179">
                <a:tc>
                  <a:txBody>
                    <a:bodyPr/>
                    <a:lstStyle/>
                    <a:p>
                      <a:pPr marL="0" marR="0">
                        <a:spcBef>
                          <a:spcPts val="0"/>
                        </a:spcBef>
                        <a:spcAft>
                          <a:spcPts val="0"/>
                        </a:spcAft>
                        <a:tabLst>
                          <a:tab pos="2971800" algn="ctr"/>
                          <a:tab pos="5943600" algn="r"/>
                        </a:tabLst>
                      </a:pPr>
                      <a:r>
                        <a:rPr lang="en-US" sz="1600" dirty="0">
                          <a:solidFill>
                            <a:srgbClr val="595959"/>
                          </a:solidFill>
                          <a:effectLst/>
                          <a:latin typeface="Century Gothic" panose="020B0502020202020204" pitchFamily="34" charset="0"/>
                          <a:ea typeface="Calibri" panose="020F0502020204030204" pitchFamily="34" charset="0"/>
                          <a:cs typeface="Arial" panose="020B0604020202020204" pitchFamily="34" charset="0"/>
                        </a:rPr>
                        <a:t>ICEBREAKER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28575" cap="flat" cmpd="sng" algn="ctr">
                      <a:solidFill>
                        <a:srgbClr val="BFBFBF"/>
                      </a:solidFill>
                      <a:prstDash val="solid"/>
                      <a:round/>
                      <a:headEnd type="none" w="med" len="med"/>
                      <a:tailEnd type="none" w="med" len="med"/>
                    </a:lnB>
                    <a:solidFill>
                      <a:srgbClr val="F2F2F2"/>
                    </a:solidFill>
                  </a:tcPr>
                </a:tc>
                <a:tc>
                  <a:txBody>
                    <a:bodyPr/>
                    <a:lstStyle/>
                    <a:p>
                      <a:pPr marL="0" marR="0">
                        <a:lnSpc>
                          <a:spcPts val="1800"/>
                        </a:lnSpc>
                        <a:spcBef>
                          <a:spcPts val="0"/>
                        </a:spcBef>
                        <a:spcAft>
                          <a:spcPts val="0"/>
                        </a:spcAft>
                        <a:tabLst>
                          <a:tab pos="2971800" algn="ctr"/>
                          <a:tab pos="5943600" algn="r"/>
                        </a:tabLst>
                      </a:pPr>
                      <a:r>
                        <a:rPr lang="en-US" sz="1200" b="1"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Two Truths and a Lie:</a:t>
                      </a: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 Each participant shares three facts about themselves, two true and one false. The group then guesses which one is the lie.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28575" cap="flat" cmpd="sng" algn="ctr">
                      <a:solidFill>
                        <a:srgbClr val="BFBFBF"/>
                      </a:solidFill>
                      <a:prstDash val="solid"/>
                      <a:round/>
                      <a:headEnd type="none" w="med" len="med"/>
                      <a:tailEnd type="none" w="med" len="med"/>
                    </a:lnB>
                    <a:solidFill>
                      <a:srgbClr val="EFF9FB"/>
                    </a:solidFill>
                  </a:tcPr>
                </a:tc>
                <a:extLst>
                  <a:ext uri="{0D108BD9-81ED-4DB2-BD59-A6C34878D82A}">
                    <a16:rowId xmlns:a16="http://schemas.microsoft.com/office/drawing/2014/main" val="1474400152"/>
                  </a:ext>
                </a:extLst>
              </a:tr>
            </a:tbl>
          </a:graphicData>
        </a:graphic>
      </p:graphicFrame>
      <p:sp>
        <p:nvSpPr>
          <p:cNvPr id="9" name="Rectangle 2">
            <a:extLst>
              <a:ext uri="{FF2B5EF4-FFF2-40B4-BE49-F238E27FC236}">
                <a16:creationId xmlns:a16="http://schemas.microsoft.com/office/drawing/2014/main" id="{62FBFA84-C8FB-00AB-C476-B4F970033ADD}"/>
              </a:ext>
            </a:extLst>
          </p:cNvPr>
          <p:cNvSpPr>
            <a:spLocks noChangeArrowheads="1"/>
          </p:cNvSpPr>
          <p:nvPr/>
        </p:nvSpPr>
        <p:spPr bwMode="auto">
          <a:xfrm>
            <a:off x="470262" y="1082158"/>
            <a:ext cx="8412481"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1pPr>
            <a:lvl2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2pPr>
            <a:lvl3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3pPr>
            <a:lvl4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4pPr>
            <a:lvl5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5pPr>
            <a:lvl6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6pPr>
            <a:lvl7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7pPr>
            <a:lvl8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8pPr>
            <a:lvl9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971800" algn="ctr"/>
                <a:tab pos="5943600" algn="r"/>
              </a:tabLst>
            </a:pPr>
            <a:r>
              <a:rPr kumimoji="0" lang="en-US" altLang="en-US" sz="1400" b="0" i="0" u="none" strike="noStrike" cap="none" normalizeH="0" baseline="0" dirty="0">
                <a:ln>
                  <a:noFill/>
                </a:ln>
                <a:solidFill>
                  <a:srgbClr val="595959"/>
                </a:solidFill>
                <a:effectLst/>
                <a:latin typeface="Century Gothic" panose="020B0502020202020204" pitchFamily="34" charset="0"/>
                <a:ea typeface="Calibri" panose="020F0502020204030204" pitchFamily="34" charset="0"/>
                <a:cs typeface="Arial" panose="020B0604020202020204" pitchFamily="34" charset="0"/>
              </a:rPr>
              <a:t>Enter participants, ground rules, a safety/mood check activity, and an icebreaker. </a:t>
            </a:r>
            <a:endParaRPr kumimoji="0" lang="en-US" altLang="en-US" sz="1200" b="0" i="0" u="none" strike="noStrike" cap="none" normalizeH="0" baseline="0" dirty="0">
              <a:ln>
                <a:noFill/>
              </a:ln>
              <a:solidFill>
                <a:schemeClr val="tx1"/>
              </a:solidFill>
              <a:effectLst/>
            </a:endParaRPr>
          </a:p>
        </p:txBody>
      </p:sp>
      <p:sp>
        <p:nvSpPr>
          <p:cNvPr id="10" name="TextBox 9">
            <a:extLst>
              <a:ext uri="{FF2B5EF4-FFF2-40B4-BE49-F238E27FC236}">
                <a16:creationId xmlns:a16="http://schemas.microsoft.com/office/drawing/2014/main" id="{AD673F8A-4051-79C2-F545-A6AA0392651B}"/>
              </a:ext>
            </a:extLst>
          </p:cNvPr>
          <p:cNvSpPr txBox="1"/>
          <p:nvPr/>
        </p:nvSpPr>
        <p:spPr>
          <a:xfrm>
            <a:off x="470262" y="553147"/>
            <a:ext cx="2411238" cy="523220"/>
          </a:xfrm>
          <a:prstGeom prst="rect">
            <a:avLst/>
          </a:prstGeom>
          <a:noFill/>
        </p:spPr>
        <p:txBody>
          <a:bodyPr wrap="none" rtlCol="0">
            <a:spAutoFit/>
          </a:bodyPr>
          <a:lstStyle/>
          <a:p>
            <a:r>
              <a:rPr lang="en-US" sz="2800" dirty="0">
                <a:solidFill>
                  <a:srgbClr val="BF8F00"/>
                </a:solidFill>
                <a:latin typeface="Century Gothic" panose="020B0502020202020204" pitchFamily="34" charset="0"/>
              </a:rPr>
              <a:t>1. WELCOME</a:t>
            </a:r>
          </a:p>
        </p:txBody>
      </p:sp>
      <p:sp>
        <p:nvSpPr>
          <p:cNvPr id="11" name="Google Shape;91;p13">
            <a:extLst>
              <a:ext uri="{FF2B5EF4-FFF2-40B4-BE49-F238E27FC236}">
                <a16:creationId xmlns:a16="http://schemas.microsoft.com/office/drawing/2014/main" id="{4C25E96F-B5FE-3E31-5140-A739A29BD0B0}"/>
              </a:ext>
            </a:extLst>
          </p:cNvPr>
          <p:cNvSpPr txBox="1"/>
          <p:nvPr/>
        </p:nvSpPr>
        <p:spPr>
          <a:xfrm>
            <a:off x="0" y="0"/>
            <a:ext cx="11059886" cy="492412"/>
          </a:xfrm>
          <a:prstGeom prst="rect">
            <a:avLst/>
          </a:prstGeom>
          <a:noFill/>
          <a:ln>
            <a:noFill/>
          </a:ln>
        </p:spPr>
        <p:txBody>
          <a:bodyPr spcFirstLastPara="1" wrap="square" lIns="91425" tIns="91425" rIns="91425" bIns="91425" anchor="t" anchorCtr="0">
            <a:spAutoFit/>
          </a:bodyPr>
          <a:lstStyle/>
          <a:p>
            <a:r>
              <a:rPr lang="en-US" sz="2000" b="1" dirty="0">
                <a:solidFill>
                  <a:srgbClr val="001033"/>
                </a:solidFill>
                <a:latin typeface="Century Gothic" panose="020B0502020202020204" pitchFamily="34" charset="0"/>
              </a:rPr>
              <a:t>Agile Sprint Retrospective Meeting Agenda Template Example</a:t>
            </a:r>
          </a:p>
        </p:txBody>
      </p:sp>
      <p:sp>
        <p:nvSpPr>
          <p:cNvPr id="12" name="TextBox 11">
            <a:extLst>
              <a:ext uri="{FF2B5EF4-FFF2-40B4-BE49-F238E27FC236}">
                <a16:creationId xmlns:a16="http://schemas.microsoft.com/office/drawing/2014/main" id="{13869094-91C6-E01F-DA32-46A7A46A7BF3}"/>
              </a:ext>
            </a:extLst>
          </p:cNvPr>
          <p:cNvSpPr txBox="1"/>
          <p:nvPr/>
        </p:nvSpPr>
        <p:spPr>
          <a:xfrm>
            <a:off x="470262" y="1539195"/>
            <a:ext cx="1715534" cy="369332"/>
          </a:xfrm>
          <a:prstGeom prst="rect">
            <a:avLst/>
          </a:prstGeom>
          <a:noFill/>
        </p:spPr>
        <p:txBody>
          <a:bodyPr wrap="none" rtlCol="0">
            <a:spAutoFit/>
          </a:bodyPr>
          <a:lstStyle/>
          <a:p>
            <a:r>
              <a:rPr lang="en-US" dirty="0">
                <a:solidFill>
                  <a:srgbClr val="BF8F00"/>
                </a:solidFill>
                <a:latin typeface="Century Gothic" panose="020B0502020202020204" pitchFamily="34" charset="0"/>
              </a:rPr>
              <a:t>PARTICIPANTS</a:t>
            </a:r>
          </a:p>
        </p:txBody>
      </p:sp>
    </p:spTree>
    <p:extLst>
      <p:ext uri="{BB962C8B-B14F-4D97-AF65-F5344CB8AC3E}">
        <p14:creationId xmlns:p14="http://schemas.microsoft.com/office/powerpoint/2010/main" val="2630919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a:extLst>
              <a:ext uri="{FF2B5EF4-FFF2-40B4-BE49-F238E27FC236}">
                <a16:creationId xmlns:a16="http://schemas.microsoft.com/office/drawing/2014/main" id="{62FBFA84-C8FB-00AB-C476-B4F970033ADD}"/>
              </a:ext>
            </a:extLst>
          </p:cNvPr>
          <p:cNvSpPr>
            <a:spLocks noChangeArrowheads="1"/>
          </p:cNvSpPr>
          <p:nvPr/>
        </p:nvSpPr>
        <p:spPr bwMode="auto">
          <a:xfrm>
            <a:off x="444135" y="907637"/>
            <a:ext cx="1117686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1pPr>
            <a:lvl2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2pPr>
            <a:lvl3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3pPr>
            <a:lvl4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4pPr>
            <a:lvl5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5pPr>
            <a:lvl6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6pPr>
            <a:lvl7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7pPr>
            <a:lvl8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8pPr>
            <a:lvl9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9pPr>
          </a:lstStyle>
          <a:p>
            <a:pPr marL="0" marR="0">
              <a:spcBef>
                <a:spcPts val="0"/>
              </a:spcBef>
              <a:spcAft>
                <a:spcPts val="0"/>
              </a:spcAft>
              <a:tabLst>
                <a:tab pos="2971800" algn="ctr"/>
                <a:tab pos="5943600" algn="r"/>
              </a:tabLst>
            </a:pPr>
            <a:r>
              <a:rPr lang="en-US" sz="1400" dirty="0">
                <a:solidFill>
                  <a:srgbClr val="595959"/>
                </a:solidFill>
                <a:effectLst/>
                <a:latin typeface="Century Gothic" panose="020B0502020202020204" pitchFamily="34" charset="0"/>
                <a:ea typeface="Calibri" panose="020F0502020204030204" pitchFamily="34" charset="0"/>
                <a:cs typeface="Arial" panose="020B0604020202020204" pitchFamily="34" charset="0"/>
              </a:rPr>
              <a:t>List the objective sources of data about the project that you will use. If you are using a specific format, list it here along with the supplies you will need. Write down any questions specific to the team or the work that you want to ask.</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AD673F8A-4051-79C2-F545-A6AA0392651B}"/>
              </a:ext>
            </a:extLst>
          </p:cNvPr>
          <p:cNvSpPr txBox="1"/>
          <p:nvPr/>
        </p:nvSpPr>
        <p:spPr>
          <a:xfrm>
            <a:off x="444135" y="352100"/>
            <a:ext cx="1863011" cy="555537"/>
          </a:xfrm>
          <a:prstGeom prst="rect">
            <a:avLst/>
          </a:prstGeom>
          <a:noFill/>
        </p:spPr>
        <p:txBody>
          <a:bodyPr wrap="none" rtlCol="0">
            <a:spAutoFit/>
          </a:bodyPr>
          <a:lstStyle/>
          <a:p>
            <a:pPr marR="0" lvl="0">
              <a:lnSpc>
                <a:spcPct val="115000"/>
              </a:lnSpc>
              <a:spcBef>
                <a:spcPts val="0"/>
              </a:spcBef>
              <a:spcAft>
                <a:spcPts val="0"/>
              </a:spcAft>
              <a:buSzPts val="1800"/>
              <a:tabLst>
                <a:tab pos="2971800" algn="ctr"/>
                <a:tab pos="5943600" algn="r"/>
              </a:tabLst>
            </a:pPr>
            <a:r>
              <a:rPr lang="en-US" sz="2800" dirty="0">
                <a:solidFill>
                  <a:srgbClr val="61A5C3"/>
                </a:solidFill>
                <a:effectLst/>
                <a:latin typeface="Century Gothic" panose="020B0502020202020204" pitchFamily="34" charset="0"/>
                <a:ea typeface="Calibri" panose="020F0502020204030204" pitchFamily="34" charset="0"/>
                <a:cs typeface="Arial" panose="020B0604020202020204" pitchFamily="34" charset="0"/>
              </a:rPr>
              <a:t>2. REVIEW</a:t>
            </a:r>
            <a:endParaRPr lang="en-US" sz="1800" dirty="0">
              <a:solidFill>
                <a:srgbClr val="61A5C3"/>
              </a:solidFill>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824A08CC-4D99-1219-E4AB-BBF3D877EA9F}"/>
              </a:ext>
            </a:extLst>
          </p:cNvPr>
          <p:cNvGraphicFramePr>
            <a:graphicFrameLocks noGrp="1"/>
          </p:cNvGraphicFramePr>
          <p:nvPr>
            <p:extLst>
              <p:ext uri="{D42A27DB-BD31-4B8C-83A1-F6EECF244321}">
                <p14:modId xmlns:p14="http://schemas.microsoft.com/office/powerpoint/2010/main" val="538791728"/>
              </p:ext>
            </p:extLst>
          </p:nvPr>
        </p:nvGraphicFramePr>
        <p:xfrm>
          <a:off x="528749" y="1535116"/>
          <a:ext cx="11059885" cy="4656678"/>
        </p:xfrm>
        <a:graphic>
          <a:graphicData uri="http://schemas.openxmlformats.org/drawingml/2006/table">
            <a:tbl>
              <a:tblPr firstRow="1" firstCol="1" bandRow="1"/>
              <a:tblGrid>
                <a:gridCol w="3294314">
                  <a:extLst>
                    <a:ext uri="{9D8B030D-6E8A-4147-A177-3AD203B41FA5}">
                      <a16:colId xmlns:a16="http://schemas.microsoft.com/office/drawing/2014/main" val="2252522311"/>
                    </a:ext>
                  </a:extLst>
                </a:gridCol>
                <a:gridCol w="7765571">
                  <a:extLst>
                    <a:ext uri="{9D8B030D-6E8A-4147-A177-3AD203B41FA5}">
                      <a16:colId xmlns:a16="http://schemas.microsoft.com/office/drawing/2014/main" val="2434657315"/>
                    </a:ext>
                  </a:extLst>
                </a:gridCol>
              </a:tblGrid>
              <a:tr h="1757580">
                <a:tc>
                  <a:txBody>
                    <a:bodyPr/>
                    <a:lstStyle/>
                    <a:p>
                      <a:pPr marL="0" marR="0">
                        <a:spcBef>
                          <a:spcPts val="0"/>
                        </a:spcBef>
                        <a:spcAft>
                          <a:spcPts val="0"/>
                        </a:spcAft>
                        <a:tabLst>
                          <a:tab pos="2971800" algn="ctr"/>
                          <a:tab pos="5943600" algn="r"/>
                        </a:tabLst>
                      </a:pPr>
                      <a:r>
                        <a:rPr lang="en-US" sz="1600" dirty="0">
                          <a:solidFill>
                            <a:srgbClr val="595959"/>
                          </a:solidFill>
                          <a:effectLst/>
                          <a:latin typeface="Century Gothic" panose="020B0502020202020204" pitchFamily="34" charset="0"/>
                          <a:ea typeface="Calibri" panose="020F0502020204030204" pitchFamily="34" charset="0"/>
                          <a:cs typeface="Arial" panose="020B0604020202020204" pitchFamily="34" charset="0"/>
                        </a:rPr>
                        <a:t>OBJECTIVE SOURCES OF DATA</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marL="171450" marR="0" lvl="0" indent="-171450">
                        <a:lnSpc>
                          <a:spcPts val="1800"/>
                        </a:lnSpc>
                        <a:spcBef>
                          <a:spcPts val="0"/>
                        </a:spcBef>
                        <a:spcAft>
                          <a:spcPts val="0"/>
                        </a:spcAft>
                        <a:buFont typeface="Arial" panose="020B0604020202020204" pitchFamily="34" charset="0"/>
                        <a:buChar char="•"/>
                        <a:tabLst>
                          <a:tab pos="2971800" algn="ctr"/>
                          <a:tab pos="5943600" algn="r"/>
                        </a:tabLst>
                      </a:pP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Sprint burndown chart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nSpc>
                          <a:spcPts val="1800"/>
                        </a:lnSpc>
                        <a:spcBef>
                          <a:spcPts val="0"/>
                        </a:spcBef>
                        <a:spcAft>
                          <a:spcPts val="0"/>
                        </a:spcAft>
                        <a:buFont typeface="Arial" panose="020B0604020202020204" pitchFamily="34" charset="0"/>
                        <a:buChar char="•"/>
                        <a:tabLst>
                          <a:tab pos="2971800" algn="ctr"/>
                          <a:tab pos="5943600" algn="r"/>
                        </a:tabLst>
                      </a:pP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Velocity chart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nSpc>
                          <a:spcPts val="1800"/>
                        </a:lnSpc>
                        <a:spcBef>
                          <a:spcPts val="0"/>
                        </a:spcBef>
                        <a:spcAft>
                          <a:spcPts val="0"/>
                        </a:spcAft>
                        <a:buFont typeface="Arial" panose="020B0604020202020204" pitchFamily="34" charset="0"/>
                        <a:buChar char="•"/>
                        <a:tabLst>
                          <a:tab pos="2971800" algn="ctr"/>
                          <a:tab pos="5943600" algn="r"/>
                        </a:tabLst>
                      </a:pP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Completed tasks and user stories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nSpc>
                          <a:spcPts val="1800"/>
                        </a:lnSpc>
                        <a:spcBef>
                          <a:spcPts val="0"/>
                        </a:spcBef>
                        <a:spcAft>
                          <a:spcPts val="0"/>
                        </a:spcAft>
                        <a:buFont typeface="Arial" panose="020B0604020202020204" pitchFamily="34" charset="0"/>
                        <a:buChar char="•"/>
                        <a:tabLst>
                          <a:tab pos="2971800" algn="ctr"/>
                          <a:tab pos="5943600" algn="r"/>
                        </a:tabLst>
                      </a:pP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Customer feedback</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nSpc>
                          <a:spcPts val="1800"/>
                        </a:lnSpc>
                        <a:spcBef>
                          <a:spcPts val="0"/>
                        </a:spcBef>
                        <a:spcAft>
                          <a:spcPts val="1200"/>
                        </a:spcAft>
                        <a:buFont typeface="Arial" panose="020B0604020202020204" pitchFamily="34" charset="0"/>
                        <a:buChar char="•"/>
                        <a:tabLst>
                          <a:tab pos="2971800" algn="ctr"/>
                          <a:tab pos="5943600" algn="r"/>
                        </a:tabLst>
                      </a:pP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Bug reports and resolution time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FF9FB"/>
                    </a:solidFill>
                  </a:tcPr>
                </a:tc>
                <a:extLst>
                  <a:ext uri="{0D108BD9-81ED-4DB2-BD59-A6C34878D82A}">
                    <a16:rowId xmlns:a16="http://schemas.microsoft.com/office/drawing/2014/main" val="2370597545"/>
                  </a:ext>
                </a:extLst>
              </a:tr>
              <a:tr h="1449549">
                <a:tc>
                  <a:txBody>
                    <a:bodyPr/>
                    <a:lstStyle/>
                    <a:p>
                      <a:pPr marL="0" marR="0">
                        <a:spcBef>
                          <a:spcPts val="0"/>
                        </a:spcBef>
                        <a:spcAft>
                          <a:spcPts val="0"/>
                        </a:spcAft>
                        <a:tabLst>
                          <a:tab pos="2971800" algn="ctr"/>
                          <a:tab pos="5943600" algn="r"/>
                        </a:tabLst>
                      </a:pPr>
                      <a:r>
                        <a:rPr lang="en-US" sz="1600" dirty="0">
                          <a:solidFill>
                            <a:srgbClr val="595959"/>
                          </a:solidFill>
                          <a:effectLst/>
                          <a:latin typeface="Century Gothic" panose="020B0502020202020204" pitchFamily="34" charset="0"/>
                          <a:ea typeface="Calibri" panose="020F0502020204030204" pitchFamily="34" charset="0"/>
                          <a:cs typeface="Arial" panose="020B0604020202020204" pitchFamily="34" charset="0"/>
                        </a:rPr>
                        <a:t>FORMAT AND SUPPLIES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marL="171450" marR="0" lvl="0" indent="-171450">
                        <a:lnSpc>
                          <a:spcPts val="1800"/>
                        </a:lnSpc>
                        <a:spcBef>
                          <a:spcPts val="0"/>
                        </a:spcBef>
                        <a:spcAft>
                          <a:spcPts val="0"/>
                        </a:spcAft>
                        <a:buFont typeface="Arial" panose="020B0604020202020204" pitchFamily="34" charset="0"/>
                        <a:buChar char="•"/>
                        <a:tabLst>
                          <a:tab pos="2971800" algn="ctr"/>
                          <a:tab pos="5943600" algn="r"/>
                        </a:tabLst>
                      </a:pP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Whiteboard and markers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nSpc>
                          <a:spcPts val="1800"/>
                        </a:lnSpc>
                        <a:spcBef>
                          <a:spcPts val="0"/>
                        </a:spcBef>
                        <a:spcAft>
                          <a:spcPts val="0"/>
                        </a:spcAft>
                        <a:buFont typeface="Arial" panose="020B0604020202020204" pitchFamily="34" charset="0"/>
                        <a:buChar char="•"/>
                        <a:tabLst>
                          <a:tab pos="2971800" algn="ctr"/>
                          <a:tab pos="5943600" algn="r"/>
                        </a:tabLst>
                      </a:pP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Sticky notes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nSpc>
                          <a:spcPts val="1800"/>
                        </a:lnSpc>
                        <a:spcBef>
                          <a:spcPts val="0"/>
                        </a:spcBef>
                        <a:spcAft>
                          <a:spcPts val="0"/>
                        </a:spcAft>
                        <a:buFont typeface="Arial" panose="020B0604020202020204" pitchFamily="34" charset="0"/>
                        <a:buChar char="•"/>
                        <a:tabLst>
                          <a:tab pos="2971800" algn="ctr"/>
                          <a:tab pos="5943600" algn="r"/>
                        </a:tabLst>
                      </a:pP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Laptop with projector for charts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nSpc>
                          <a:spcPts val="1800"/>
                        </a:lnSpc>
                        <a:spcBef>
                          <a:spcPts val="0"/>
                        </a:spcBef>
                        <a:spcAft>
                          <a:spcPts val="1200"/>
                        </a:spcAft>
                        <a:buFont typeface="Arial" panose="020B0604020202020204" pitchFamily="34" charset="0"/>
                        <a:buChar char="•"/>
                        <a:tabLst>
                          <a:tab pos="2971800" algn="ctr"/>
                          <a:tab pos="5943600" algn="r"/>
                        </a:tabLst>
                      </a:pP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Sprint report documents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FF9FB"/>
                    </a:solidFill>
                  </a:tcPr>
                </a:tc>
                <a:extLst>
                  <a:ext uri="{0D108BD9-81ED-4DB2-BD59-A6C34878D82A}">
                    <a16:rowId xmlns:a16="http://schemas.microsoft.com/office/drawing/2014/main" val="2661372376"/>
                  </a:ext>
                </a:extLst>
              </a:tr>
              <a:tr h="1449549">
                <a:tc>
                  <a:txBody>
                    <a:bodyPr/>
                    <a:lstStyle/>
                    <a:p>
                      <a:pPr marL="0" marR="0">
                        <a:spcBef>
                          <a:spcPts val="0"/>
                        </a:spcBef>
                        <a:spcAft>
                          <a:spcPts val="0"/>
                        </a:spcAft>
                        <a:tabLst>
                          <a:tab pos="2971800" algn="ctr"/>
                          <a:tab pos="5943600" algn="r"/>
                        </a:tabLst>
                      </a:pPr>
                      <a:r>
                        <a:rPr lang="en-US" sz="1600" dirty="0">
                          <a:solidFill>
                            <a:srgbClr val="595959"/>
                          </a:solidFill>
                          <a:effectLst/>
                          <a:latin typeface="Century Gothic" panose="020B0502020202020204" pitchFamily="34" charset="0"/>
                          <a:ea typeface="Calibri" panose="020F0502020204030204" pitchFamily="34" charset="0"/>
                          <a:cs typeface="Arial" panose="020B0604020202020204" pitchFamily="34" charset="0"/>
                        </a:rPr>
                        <a:t>QUESTIONS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28575" cap="flat" cmpd="sng" algn="ctr">
                      <a:solidFill>
                        <a:srgbClr val="BFBFBF"/>
                      </a:solidFill>
                      <a:prstDash val="solid"/>
                      <a:round/>
                      <a:headEnd type="none" w="med" len="med"/>
                      <a:tailEnd type="none" w="med" len="med"/>
                    </a:lnB>
                    <a:solidFill>
                      <a:srgbClr val="F2F2F2"/>
                    </a:solidFill>
                  </a:tcPr>
                </a:tc>
                <a:tc>
                  <a:txBody>
                    <a:bodyPr/>
                    <a:lstStyle/>
                    <a:p>
                      <a:pPr marL="171450" marR="0" lvl="0" indent="-171450">
                        <a:lnSpc>
                          <a:spcPts val="1800"/>
                        </a:lnSpc>
                        <a:spcBef>
                          <a:spcPts val="0"/>
                        </a:spcBef>
                        <a:spcAft>
                          <a:spcPts val="0"/>
                        </a:spcAft>
                        <a:buFont typeface="Arial" panose="020B0604020202020204" pitchFamily="34" charset="0"/>
                        <a:buChar char="•"/>
                        <a:tabLst>
                          <a:tab pos="2971800" algn="ctr"/>
                          <a:tab pos="5943600" algn="r"/>
                        </a:tabLst>
                      </a:pP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What went well during this sprint?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nSpc>
                          <a:spcPts val="1800"/>
                        </a:lnSpc>
                        <a:spcBef>
                          <a:spcPts val="0"/>
                        </a:spcBef>
                        <a:spcAft>
                          <a:spcPts val="0"/>
                        </a:spcAft>
                        <a:buFont typeface="Arial" panose="020B0604020202020204" pitchFamily="34" charset="0"/>
                        <a:buChar char="•"/>
                        <a:tabLst>
                          <a:tab pos="2971800" algn="ctr"/>
                          <a:tab pos="5943600" algn="r"/>
                        </a:tabLst>
                      </a:pP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What challenges did we face?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nSpc>
                          <a:spcPts val="1800"/>
                        </a:lnSpc>
                        <a:spcBef>
                          <a:spcPts val="0"/>
                        </a:spcBef>
                        <a:spcAft>
                          <a:spcPts val="0"/>
                        </a:spcAft>
                        <a:buFont typeface="Arial" panose="020B0604020202020204" pitchFamily="34" charset="0"/>
                        <a:buChar char="•"/>
                        <a:tabLst>
                          <a:tab pos="2971800" algn="ctr"/>
                          <a:tab pos="5943600" algn="r"/>
                        </a:tabLst>
                      </a:pP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Were there any bottlenecks or delays?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nSpc>
                          <a:spcPts val="1800"/>
                        </a:lnSpc>
                        <a:spcBef>
                          <a:spcPts val="0"/>
                        </a:spcBef>
                        <a:spcAft>
                          <a:spcPts val="1200"/>
                        </a:spcAft>
                        <a:buFont typeface="Arial" panose="020B0604020202020204" pitchFamily="34" charset="0"/>
                        <a:buChar char="•"/>
                        <a:tabLst>
                          <a:tab pos="2971800" algn="ctr"/>
                          <a:tab pos="5943600" algn="r"/>
                        </a:tabLst>
                      </a:pP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How can we improve our processes for the next sprint?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28575" cap="flat" cmpd="sng" algn="ctr">
                      <a:solidFill>
                        <a:srgbClr val="BFBFBF"/>
                      </a:solidFill>
                      <a:prstDash val="solid"/>
                      <a:round/>
                      <a:headEnd type="none" w="med" len="med"/>
                      <a:tailEnd type="none" w="med" len="med"/>
                    </a:lnB>
                    <a:solidFill>
                      <a:srgbClr val="EFF9FB"/>
                    </a:solidFill>
                  </a:tcPr>
                </a:tc>
                <a:extLst>
                  <a:ext uri="{0D108BD9-81ED-4DB2-BD59-A6C34878D82A}">
                    <a16:rowId xmlns:a16="http://schemas.microsoft.com/office/drawing/2014/main" val="1623213728"/>
                  </a:ext>
                </a:extLst>
              </a:tr>
            </a:tbl>
          </a:graphicData>
        </a:graphic>
      </p:graphicFrame>
    </p:spTree>
    <p:extLst>
      <p:ext uri="{BB962C8B-B14F-4D97-AF65-F5344CB8AC3E}">
        <p14:creationId xmlns:p14="http://schemas.microsoft.com/office/powerpoint/2010/main" val="118338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6FC6C8B6-B506-0AFD-8774-0136B08F7932}"/>
              </a:ext>
            </a:extLst>
          </p:cNvPr>
          <p:cNvGraphicFramePr>
            <a:graphicFrameLocks noGrp="1"/>
          </p:cNvGraphicFramePr>
          <p:nvPr>
            <p:extLst>
              <p:ext uri="{D42A27DB-BD31-4B8C-83A1-F6EECF244321}">
                <p14:modId xmlns:p14="http://schemas.microsoft.com/office/powerpoint/2010/main" val="1421005073"/>
              </p:ext>
            </p:extLst>
          </p:nvPr>
        </p:nvGraphicFramePr>
        <p:xfrm>
          <a:off x="566057" y="1307102"/>
          <a:ext cx="11059885" cy="1698037"/>
        </p:xfrm>
        <a:graphic>
          <a:graphicData uri="http://schemas.openxmlformats.org/drawingml/2006/table">
            <a:tbl>
              <a:tblPr firstRow="1" firstCol="1" bandRow="1"/>
              <a:tblGrid>
                <a:gridCol w="11059885">
                  <a:extLst>
                    <a:ext uri="{9D8B030D-6E8A-4147-A177-3AD203B41FA5}">
                      <a16:colId xmlns:a16="http://schemas.microsoft.com/office/drawing/2014/main" val="677339930"/>
                    </a:ext>
                  </a:extLst>
                </a:gridCol>
              </a:tblGrid>
              <a:tr h="1698037">
                <a:tc>
                  <a:txBody>
                    <a:bodyPr/>
                    <a:lstStyle/>
                    <a:p>
                      <a:pPr marL="171450" marR="0" lvl="0" indent="-171450">
                        <a:lnSpc>
                          <a:spcPts val="1800"/>
                        </a:lnSpc>
                        <a:spcBef>
                          <a:spcPts val="0"/>
                        </a:spcBef>
                        <a:spcAft>
                          <a:spcPts val="0"/>
                        </a:spcAft>
                        <a:buFont typeface="Arial" panose="020B0604020202020204" pitchFamily="34" charset="0"/>
                        <a:buChar char="•"/>
                        <a:tabLst>
                          <a:tab pos="2971800" algn="ctr"/>
                          <a:tab pos="5943600" algn="r"/>
                        </a:tabLst>
                      </a:pPr>
                      <a:r>
                        <a:rPr lang="en-US" sz="1200" b="1" dirty="0">
                          <a:solidFill>
                            <a:srgbClr val="000000"/>
                          </a:solidFill>
                          <a:effectLst/>
                          <a:highlight>
                            <a:srgbClr val="EFF9FB"/>
                          </a:highlight>
                          <a:latin typeface="Century Gothic" panose="020B0502020202020204" pitchFamily="34" charset="0"/>
                          <a:ea typeface="Calibri" panose="020F0502020204030204" pitchFamily="34" charset="0"/>
                          <a:cs typeface="Arial" panose="020B0604020202020204" pitchFamily="34" charset="0"/>
                        </a:rPr>
                        <a:t>Use the "Silent Brainstorming" Technique: </a:t>
                      </a:r>
                      <a:r>
                        <a:rPr lang="en-US" sz="1200" dirty="0">
                          <a:solidFill>
                            <a:srgbClr val="000000"/>
                          </a:solidFill>
                          <a:effectLst/>
                          <a:highlight>
                            <a:srgbClr val="EFF9FB"/>
                          </a:highlight>
                          <a:latin typeface="Century Gothic" panose="020B0502020202020204" pitchFamily="34" charset="0"/>
                          <a:ea typeface="Calibri" panose="020F0502020204030204" pitchFamily="34" charset="0"/>
                          <a:cs typeface="Arial" panose="020B0604020202020204" pitchFamily="34" charset="0"/>
                        </a:rPr>
                        <a:t>Each participant writes down their ideas on sticky notes silently for five minutes. Afterward, everyone shares their notes and posts them on the whiteboard.</a:t>
                      </a:r>
                      <a:endParaRPr lang="en-US" sz="1200" dirty="0">
                        <a:effectLst/>
                        <a:highlight>
                          <a:srgbClr val="EFF9FB"/>
                        </a:highligh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nSpc>
                          <a:spcPts val="1800"/>
                        </a:lnSpc>
                        <a:spcBef>
                          <a:spcPts val="0"/>
                        </a:spcBef>
                        <a:spcAft>
                          <a:spcPts val="0"/>
                        </a:spcAft>
                        <a:buFont typeface="Arial" panose="020B0604020202020204" pitchFamily="34" charset="0"/>
                        <a:buChar char="•"/>
                        <a:tabLst>
                          <a:tab pos="2971800" algn="ctr"/>
                          <a:tab pos="5943600" algn="r"/>
                        </a:tabLst>
                      </a:pPr>
                      <a:r>
                        <a:rPr lang="en-US" sz="1200" b="1" dirty="0">
                          <a:solidFill>
                            <a:srgbClr val="000000"/>
                          </a:solidFill>
                          <a:effectLst/>
                          <a:highlight>
                            <a:srgbClr val="EFF9FB"/>
                          </a:highlight>
                          <a:latin typeface="Century Gothic" panose="020B0502020202020204" pitchFamily="34" charset="0"/>
                          <a:ea typeface="Calibri" panose="020F0502020204030204" pitchFamily="34" charset="0"/>
                          <a:cs typeface="Arial" panose="020B0604020202020204" pitchFamily="34" charset="0"/>
                        </a:rPr>
                        <a:t>Rotate Facilitation Roles:</a:t>
                      </a:r>
                      <a:r>
                        <a:rPr lang="en-US" sz="1200" dirty="0">
                          <a:solidFill>
                            <a:srgbClr val="000000"/>
                          </a:solidFill>
                          <a:effectLst/>
                          <a:highlight>
                            <a:srgbClr val="EFF9FB"/>
                          </a:highlight>
                          <a:latin typeface="Century Gothic" panose="020B0502020202020204" pitchFamily="34" charset="0"/>
                          <a:ea typeface="Calibri" panose="020F0502020204030204" pitchFamily="34" charset="0"/>
                          <a:cs typeface="Arial" panose="020B0604020202020204" pitchFamily="34" charset="0"/>
                        </a:rPr>
                        <a:t> Give everyone a chance to lead discussions.</a:t>
                      </a:r>
                      <a:endParaRPr lang="en-US" sz="1200" dirty="0">
                        <a:effectLst/>
                        <a:highlight>
                          <a:srgbClr val="EFF9FB"/>
                        </a:highligh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38100" cap="flat" cmpd="sng" algn="ctr">
                      <a:solidFill>
                        <a:srgbClr val="BFBFBF"/>
                      </a:solidFill>
                      <a:prstDash val="solid"/>
                      <a:round/>
                      <a:headEnd type="none" w="med" len="med"/>
                      <a:tailEnd type="none" w="med" len="med"/>
                    </a:lnB>
                    <a:solidFill>
                      <a:srgbClr val="EFF9FB"/>
                    </a:solidFill>
                  </a:tcPr>
                </a:tc>
                <a:extLst>
                  <a:ext uri="{0D108BD9-81ED-4DB2-BD59-A6C34878D82A}">
                    <a16:rowId xmlns:a16="http://schemas.microsoft.com/office/drawing/2014/main" val="3531699014"/>
                  </a:ext>
                </a:extLst>
              </a:tr>
            </a:tbl>
          </a:graphicData>
        </a:graphic>
      </p:graphicFrame>
      <p:sp>
        <p:nvSpPr>
          <p:cNvPr id="9" name="Rectangle 2">
            <a:extLst>
              <a:ext uri="{FF2B5EF4-FFF2-40B4-BE49-F238E27FC236}">
                <a16:creationId xmlns:a16="http://schemas.microsoft.com/office/drawing/2014/main" id="{62FBFA84-C8FB-00AB-C476-B4F970033ADD}"/>
              </a:ext>
            </a:extLst>
          </p:cNvPr>
          <p:cNvSpPr>
            <a:spLocks noChangeArrowheads="1"/>
          </p:cNvSpPr>
          <p:nvPr/>
        </p:nvSpPr>
        <p:spPr bwMode="auto">
          <a:xfrm>
            <a:off x="470260" y="905525"/>
            <a:ext cx="11176861"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1pPr>
            <a:lvl2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2pPr>
            <a:lvl3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3pPr>
            <a:lvl4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4pPr>
            <a:lvl5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5pPr>
            <a:lvl6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6pPr>
            <a:lvl7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7pPr>
            <a:lvl8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8pPr>
            <a:lvl9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9pPr>
          </a:lstStyle>
          <a:p>
            <a:pPr marL="0" marR="0">
              <a:spcBef>
                <a:spcPts val="0"/>
              </a:spcBef>
              <a:spcAft>
                <a:spcPts val="0"/>
              </a:spcAft>
              <a:tabLst>
                <a:tab pos="2971800" algn="ctr"/>
                <a:tab pos="5943600" algn="r"/>
              </a:tabLst>
            </a:pPr>
            <a:r>
              <a:rPr lang="en-US" sz="1400" dirty="0">
                <a:solidFill>
                  <a:srgbClr val="595959"/>
                </a:solidFill>
                <a:effectLst/>
                <a:latin typeface="Century Gothic" panose="020B0502020202020204" pitchFamily="34" charset="0"/>
                <a:ea typeface="Calibri" panose="020F0502020204030204" pitchFamily="34" charset="0"/>
                <a:cs typeface="Arial" panose="020B0604020202020204" pitchFamily="34" charset="0"/>
              </a:rPr>
              <a:t>Describe your plan to encourage participation from everyone and generate new ideas.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AD673F8A-4051-79C2-F545-A6AA0392651B}"/>
              </a:ext>
            </a:extLst>
          </p:cNvPr>
          <p:cNvSpPr txBox="1"/>
          <p:nvPr/>
        </p:nvSpPr>
        <p:spPr>
          <a:xfrm>
            <a:off x="470260" y="352100"/>
            <a:ext cx="2813591" cy="555537"/>
          </a:xfrm>
          <a:prstGeom prst="rect">
            <a:avLst/>
          </a:prstGeom>
          <a:noFill/>
        </p:spPr>
        <p:txBody>
          <a:bodyPr wrap="none" rtlCol="0">
            <a:spAutoFit/>
          </a:bodyPr>
          <a:lstStyle/>
          <a:p>
            <a:pPr marR="0" lvl="0">
              <a:lnSpc>
                <a:spcPct val="115000"/>
              </a:lnSpc>
              <a:spcBef>
                <a:spcPts val="0"/>
              </a:spcBef>
              <a:spcAft>
                <a:spcPts val="0"/>
              </a:spcAft>
              <a:buSzPts val="1800"/>
              <a:tabLst>
                <a:tab pos="2971800" algn="ctr"/>
                <a:tab pos="5943600" algn="r"/>
              </a:tabLst>
            </a:pPr>
            <a:r>
              <a:rPr lang="en-US" sz="2800" dirty="0">
                <a:solidFill>
                  <a:srgbClr val="00BD32"/>
                </a:solidFill>
                <a:effectLst/>
                <a:latin typeface="Century Gothic" panose="020B0502020202020204" pitchFamily="34" charset="0"/>
                <a:ea typeface="Calibri" panose="020F0502020204030204" pitchFamily="34" charset="0"/>
                <a:cs typeface="Arial" panose="020B0604020202020204" pitchFamily="34" charset="0"/>
              </a:rPr>
              <a:t>3. BRAINSTORM</a:t>
            </a:r>
            <a:endParaRPr lang="en-US" sz="1800" dirty="0">
              <a:solidFill>
                <a:srgbClr val="61A5C3"/>
              </a:solidFill>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Table 3">
            <a:extLst>
              <a:ext uri="{FF2B5EF4-FFF2-40B4-BE49-F238E27FC236}">
                <a16:creationId xmlns:a16="http://schemas.microsoft.com/office/drawing/2014/main" id="{CC4F0ADA-D3CB-4888-F657-A82B14867F35}"/>
              </a:ext>
            </a:extLst>
          </p:cNvPr>
          <p:cNvGraphicFramePr>
            <a:graphicFrameLocks noGrp="1"/>
          </p:cNvGraphicFramePr>
          <p:nvPr>
            <p:extLst>
              <p:ext uri="{D42A27DB-BD31-4B8C-83A1-F6EECF244321}">
                <p14:modId xmlns:p14="http://schemas.microsoft.com/office/powerpoint/2010/main" val="3472159762"/>
              </p:ext>
            </p:extLst>
          </p:nvPr>
        </p:nvGraphicFramePr>
        <p:xfrm>
          <a:off x="566057" y="4369396"/>
          <a:ext cx="11059885" cy="1698037"/>
        </p:xfrm>
        <a:graphic>
          <a:graphicData uri="http://schemas.openxmlformats.org/drawingml/2006/table">
            <a:tbl>
              <a:tblPr firstRow="1" firstCol="1" bandRow="1"/>
              <a:tblGrid>
                <a:gridCol w="11059885">
                  <a:extLst>
                    <a:ext uri="{9D8B030D-6E8A-4147-A177-3AD203B41FA5}">
                      <a16:colId xmlns:a16="http://schemas.microsoft.com/office/drawing/2014/main" val="677339930"/>
                    </a:ext>
                  </a:extLst>
                </a:gridCol>
              </a:tblGrid>
              <a:tr h="1698037">
                <a:tc>
                  <a:txBody>
                    <a:bodyPr/>
                    <a:lstStyle/>
                    <a:p>
                      <a:pPr marL="171450" marR="0" lvl="0" indent="-171450">
                        <a:lnSpc>
                          <a:spcPts val="1800"/>
                        </a:lnSpc>
                        <a:spcBef>
                          <a:spcPts val="0"/>
                        </a:spcBef>
                        <a:spcAft>
                          <a:spcPts val="0"/>
                        </a:spcAft>
                        <a:buFont typeface="Arial" panose="020B0604020202020204" pitchFamily="34" charset="0"/>
                        <a:buChar char="•"/>
                        <a:tabLst>
                          <a:tab pos="2971800" algn="ctr"/>
                          <a:tab pos="5943600" algn="r"/>
                        </a:tabLst>
                      </a:pPr>
                      <a:r>
                        <a:rPr lang="en-US" sz="1200" b="1"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	Dot Voting: </a:t>
                      </a:r>
                      <a:r>
                        <a:rPr lang="en-US" sz="1200" b="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Each participant gets three dots (stickers) to place on the ideas they believe will have the most positive impact. The ideas with the most dots will be prioritized for action.</a:t>
                      </a:r>
                      <a:endParaRPr lang="en-US" sz="1200" b="0" dirty="0">
                        <a:effectLst/>
                        <a:highlight>
                          <a:srgbClr val="EFF9FB"/>
                        </a:highligh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38100" cap="flat" cmpd="sng" algn="ctr">
                      <a:solidFill>
                        <a:srgbClr val="BFBFBF"/>
                      </a:solidFill>
                      <a:prstDash val="solid"/>
                      <a:round/>
                      <a:headEnd type="none" w="med" len="med"/>
                      <a:tailEnd type="none" w="med" len="med"/>
                    </a:lnB>
                    <a:solidFill>
                      <a:srgbClr val="EFF9FB"/>
                    </a:solidFill>
                  </a:tcPr>
                </a:tc>
                <a:extLst>
                  <a:ext uri="{0D108BD9-81ED-4DB2-BD59-A6C34878D82A}">
                    <a16:rowId xmlns:a16="http://schemas.microsoft.com/office/drawing/2014/main" val="3531699014"/>
                  </a:ext>
                </a:extLst>
              </a:tr>
            </a:tbl>
          </a:graphicData>
        </a:graphic>
      </p:graphicFrame>
      <p:sp>
        <p:nvSpPr>
          <p:cNvPr id="5" name="Rectangle 2">
            <a:extLst>
              <a:ext uri="{FF2B5EF4-FFF2-40B4-BE49-F238E27FC236}">
                <a16:creationId xmlns:a16="http://schemas.microsoft.com/office/drawing/2014/main" id="{7A3C8D99-1393-F1CA-6171-B016CC394586}"/>
              </a:ext>
            </a:extLst>
          </p:cNvPr>
          <p:cNvSpPr>
            <a:spLocks noChangeArrowheads="1"/>
          </p:cNvSpPr>
          <p:nvPr/>
        </p:nvSpPr>
        <p:spPr bwMode="auto">
          <a:xfrm>
            <a:off x="470260" y="3973960"/>
            <a:ext cx="11176861"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1pPr>
            <a:lvl2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2pPr>
            <a:lvl3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3pPr>
            <a:lvl4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4pPr>
            <a:lvl5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5pPr>
            <a:lvl6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6pPr>
            <a:lvl7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7pPr>
            <a:lvl8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8pPr>
            <a:lvl9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9pPr>
          </a:lstStyle>
          <a:p>
            <a:pPr marL="0" marR="0">
              <a:spcBef>
                <a:spcPts val="0"/>
              </a:spcBef>
              <a:spcAft>
                <a:spcPts val="0"/>
              </a:spcAft>
              <a:tabLst>
                <a:tab pos="2971800" algn="ctr"/>
                <a:tab pos="5943600" algn="r"/>
              </a:tabLst>
            </a:pPr>
            <a:r>
              <a:rPr lang="en-US" sz="1400" dirty="0">
                <a:solidFill>
                  <a:srgbClr val="595959"/>
                </a:solidFill>
                <a:effectLst/>
                <a:latin typeface="Century Gothic" panose="020B0502020202020204" pitchFamily="34" charset="0"/>
                <a:ea typeface="Calibri" panose="020F0502020204030204" pitchFamily="34" charset="0"/>
                <a:cs typeface="Arial" panose="020B0604020202020204" pitchFamily="34" charset="0"/>
              </a:rPr>
              <a:t>Write down the technique you will use to help the group identify the ideas that will have the most positive impact.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6165F6DF-6574-E507-72E5-0CE837293FE0}"/>
              </a:ext>
            </a:extLst>
          </p:cNvPr>
          <p:cNvSpPr txBox="1"/>
          <p:nvPr/>
        </p:nvSpPr>
        <p:spPr>
          <a:xfrm>
            <a:off x="470260" y="3426578"/>
            <a:ext cx="2307042" cy="555537"/>
          </a:xfrm>
          <a:prstGeom prst="rect">
            <a:avLst/>
          </a:prstGeom>
          <a:noFill/>
        </p:spPr>
        <p:txBody>
          <a:bodyPr wrap="none" rtlCol="0">
            <a:spAutoFit/>
          </a:bodyPr>
          <a:lstStyle/>
          <a:p>
            <a:pPr marR="0" lvl="0">
              <a:lnSpc>
                <a:spcPct val="115000"/>
              </a:lnSpc>
              <a:spcBef>
                <a:spcPts val="0"/>
              </a:spcBef>
              <a:spcAft>
                <a:spcPts val="0"/>
              </a:spcAft>
              <a:buSzPts val="1800"/>
              <a:tabLst>
                <a:tab pos="2971800" algn="ctr"/>
                <a:tab pos="5943600" algn="r"/>
              </a:tabLst>
            </a:pPr>
            <a:r>
              <a:rPr lang="en-US" sz="2800" dirty="0">
                <a:solidFill>
                  <a:schemeClr val="accent6">
                    <a:lumMod val="75000"/>
                  </a:schemeClr>
                </a:solidFill>
                <a:effectLst/>
                <a:latin typeface="Century Gothic" panose="020B0502020202020204" pitchFamily="34" charset="0"/>
                <a:ea typeface="Calibri" panose="020F0502020204030204" pitchFamily="34" charset="0"/>
                <a:cs typeface="Arial" panose="020B0604020202020204" pitchFamily="34" charset="0"/>
              </a:rPr>
              <a:t>4. PRIORITIZE</a:t>
            </a:r>
            <a:endParaRPr lang="en-US" sz="1800"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60662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B968D3E9-AA32-3EED-6346-7A490CB5558D}"/>
              </a:ext>
            </a:extLst>
          </p:cNvPr>
          <p:cNvGraphicFramePr>
            <a:graphicFrameLocks noGrp="1"/>
          </p:cNvGraphicFramePr>
          <p:nvPr>
            <p:extLst>
              <p:ext uri="{D42A27DB-BD31-4B8C-83A1-F6EECF244321}">
                <p14:modId xmlns:p14="http://schemas.microsoft.com/office/powerpoint/2010/main" val="2105727018"/>
              </p:ext>
            </p:extLst>
          </p:nvPr>
        </p:nvGraphicFramePr>
        <p:xfrm>
          <a:off x="507569" y="978169"/>
          <a:ext cx="11176861" cy="2511425"/>
        </p:xfrm>
        <a:graphic>
          <a:graphicData uri="http://schemas.openxmlformats.org/drawingml/2006/table">
            <a:tbl>
              <a:tblPr firstRow="1" firstCol="1" bandRow="1"/>
              <a:tblGrid>
                <a:gridCol w="3048003">
                  <a:extLst>
                    <a:ext uri="{9D8B030D-6E8A-4147-A177-3AD203B41FA5}">
                      <a16:colId xmlns:a16="http://schemas.microsoft.com/office/drawing/2014/main" val="2255559812"/>
                    </a:ext>
                  </a:extLst>
                </a:gridCol>
                <a:gridCol w="2220686">
                  <a:extLst>
                    <a:ext uri="{9D8B030D-6E8A-4147-A177-3AD203B41FA5}">
                      <a16:colId xmlns:a16="http://schemas.microsoft.com/office/drawing/2014/main" val="3229293425"/>
                    </a:ext>
                  </a:extLst>
                </a:gridCol>
                <a:gridCol w="5908172">
                  <a:extLst>
                    <a:ext uri="{9D8B030D-6E8A-4147-A177-3AD203B41FA5}">
                      <a16:colId xmlns:a16="http://schemas.microsoft.com/office/drawing/2014/main" val="4002047007"/>
                    </a:ext>
                  </a:extLst>
                </a:gridCol>
              </a:tblGrid>
              <a:tr h="330200">
                <a:tc>
                  <a:txBody>
                    <a:bodyPr/>
                    <a:lstStyle/>
                    <a:p>
                      <a:pPr marL="0" marR="0">
                        <a:spcBef>
                          <a:spcPts val="0"/>
                        </a:spcBef>
                        <a:spcAft>
                          <a:spcPts val="0"/>
                        </a:spcAft>
                        <a:tabLst>
                          <a:tab pos="2971800" algn="ctr"/>
                          <a:tab pos="5943600" algn="r"/>
                        </a:tabLst>
                      </a:pPr>
                      <a:r>
                        <a:rPr lang="en-US" sz="1600" dirty="0">
                          <a:solidFill>
                            <a:srgbClr val="595959"/>
                          </a:solidFill>
                          <a:effectLst/>
                          <a:latin typeface="Century Gothic" panose="020B0502020202020204" pitchFamily="34" charset="0"/>
                          <a:ea typeface="Calibri" panose="020F0502020204030204" pitchFamily="34" charset="0"/>
                          <a:cs typeface="Arial" panose="020B0604020202020204" pitchFamily="34" charset="0"/>
                        </a:rPr>
                        <a:t>IDEA</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marL="0" marR="0">
                        <a:spcBef>
                          <a:spcPts val="0"/>
                        </a:spcBef>
                        <a:spcAft>
                          <a:spcPts val="0"/>
                        </a:spcAft>
                        <a:tabLst>
                          <a:tab pos="2971800" algn="ctr"/>
                          <a:tab pos="5943600" algn="r"/>
                        </a:tabLst>
                      </a:pPr>
                      <a:r>
                        <a:rPr lang="en-US" sz="1600">
                          <a:solidFill>
                            <a:srgbClr val="595959"/>
                          </a:solidFill>
                          <a:effectLst/>
                          <a:latin typeface="Century Gothic" panose="020B0502020202020204" pitchFamily="34" charset="0"/>
                          <a:ea typeface="Calibri" panose="020F0502020204030204" pitchFamily="34" charset="0"/>
                          <a:cs typeface="Arial" panose="020B0604020202020204" pitchFamily="34" charset="0"/>
                        </a:rPr>
                        <a:t>LEAD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marL="0" marR="0">
                        <a:spcBef>
                          <a:spcPts val="0"/>
                        </a:spcBef>
                        <a:spcAft>
                          <a:spcPts val="0"/>
                        </a:spcAft>
                        <a:tabLst>
                          <a:tab pos="2971800" algn="ctr"/>
                          <a:tab pos="5943600" algn="r"/>
                        </a:tabLst>
                      </a:pPr>
                      <a:r>
                        <a:rPr lang="en-US" sz="1600" dirty="0">
                          <a:solidFill>
                            <a:srgbClr val="595959"/>
                          </a:solidFill>
                          <a:effectLst/>
                          <a:latin typeface="Century Gothic" panose="020B0502020202020204" pitchFamily="34" charset="0"/>
                          <a:ea typeface="Calibri" panose="020F0502020204030204" pitchFamily="34" charset="0"/>
                          <a:cs typeface="Arial" panose="020B0604020202020204" pitchFamily="34" charset="0"/>
                        </a:rPr>
                        <a:t>STEPS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3914773107"/>
                  </a:ext>
                </a:extLst>
              </a:tr>
              <a:tr h="731520">
                <a:tc>
                  <a:txBody>
                    <a:bodyPr/>
                    <a:lstStyle/>
                    <a:p>
                      <a:pPr marL="0" marR="0">
                        <a:lnSpc>
                          <a:spcPts val="1800"/>
                        </a:lnSpc>
                        <a:spcBef>
                          <a:spcPts val="0"/>
                        </a:spcBef>
                        <a:spcAft>
                          <a:spcPts val="0"/>
                        </a:spcAft>
                        <a:tabLst>
                          <a:tab pos="2971800" algn="ctr"/>
                          <a:tab pos="5943600" algn="r"/>
                        </a:tabLst>
                      </a:pP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Improve the testing phase by implementing automated tests.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FF9FB"/>
                    </a:solidFill>
                  </a:tcPr>
                </a:tc>
                <a:tc>
                  <a:txBody>
                    <a:bodyPr/>
                    <a:lstStyle/>
                    <a:p>
                      <a:pPr marL="0" marR="0">
                        <a:lnSpc>
                          <a:spcPts val="1800"/>
                        </a:lnSpc>
                        <a:spcBef>
                          <a:spcPts val="0"/>
                        </a:spcBef>
                        <a:spcAft>
                          <a:spcPts val="0"/>
                        </a:spcAft>
                        <a:tabLst>
                          <a:tab pos="2971800" algn="ctr"/>
                          <a:tab pos="5943600" algn="r"/>
                        </a:tabLst>
                      </a:pP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Alexandra Mattson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800"/>
                        </a:lnSpc>
                        <a:spcBef>
                          <a:spcPts val="0"/>
                        </a:spcBef>
                        <a:spcAft>
                          <a:spcPts val="0"/>
                        </a:spcAft>
                        <a:tabLst>
                          <a:tab pos="2971800" algn="ctr"/>
                          <a:tab pos="5943600" algn="r"/>
                        </a:tabLst>
                      </a:pP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FF9FB"/>
                    </a:solidFill>
                  </a:tcPr>
                </a:tc>
                <a:tc>
                  <a:txBody>
                    <a:bodyPr/>
                    <a:lstStyle/>
                    <a:p>
                      <a:pPr marL="171450" marR="0" lvl="0" indent="-171450">
                        <a:lnSpc>
                          <a:spcPts val="1800"/>
                        </a:lnSpc>
                        <a:spcBef>
                          <a:spcPts val="0"/>
                        </a:spcBef>
                        <a:spcAft>
                          <a:spcPts val="0"/>
                        </a:spcAft>
                        <a:buFont typeface="Arial" panose="020B0604020202020204" pitchFamily="34" charset="0"/>
                        <a:buChar char="•"/>
                        <a:tabLst>
                          <a:tab pos="2971800" algn="ctr"/>
                          <a:tab pos="5943600" algn="r"/>
                        </a:tabLst>
                      </a:pP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Research and select suitable automation tools (Due: Aug 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nSpc>
                          <a:spcPts val="1800"/>
                        </a:lnSpc>
                        <a:spcBef>
                          <a:spcPts val="0"/>
                        </a:spcBef>
                        <a:spcAft>
                          <a:spcPts val="0"/>
                        </a:spcAft>
                        <a:buFont typeface="Arial" panose="020B0604020202020204" pitchFamily="34" charset="0"/>
                        <a:buChar char="•"/>
                        <a:tabLst>
                          <a:tab pos="2971800" algn="ctr"/>
                          <a:tab pos="5943600" algn="r"/>
                        </a:tabLst>
                      </a:pP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Create a pilot project to test automation (Due: Aug 14).</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FF9FB"/>
                    </a:solidFill>
                  </a:tcPr>
                </a:tc>
                <a:extLst>
                  <a:ext uri="{0D108BD9-81ED-4DB2-BD59-A6C34878D82A}">
                    <a16:rowId xmlns:a16="http://schemas.microsoft.com/office/drawing/2014/main" val="1904581024"/>
                  </a:ext>
                </a:extLst>
              </a:tr>
              <a:tr h="1353185">
                <a:tc>
                  <a:txBody>
                    <a:bodyPr/>
                    <a:lstStyle/>
                    <a:p>
                      <a:pPr marL="0" marR="0">
                        <a:lnSpc>
                          <a:spcPts val="1800"/>
                        </a:lnSpc>
                        <a:spcBef>
                          <a:spcPts val="0"/>
                        </a:spcBef>
                        <a:spcAft>
                          <a:spcPts val="0"/>
                        </a:spcAft>
                        <a:tabLst>
                          <a:tab pos="2971800" algn="ctr"/>
                          <a:tab pos="5943600" algn="r"/>
                        </a:tabLst>
                      </a:pPr>
                      <a:r>
                        <a:rPr lang="en-US" sz="1200">
                          <a:solidFill>
                            <a:srgbClr val="000000"/>
                          </a:solidFill>
                          <a:effectLst/>
                          <a:latin typeface="Century Gothic" panose="020B0502020202020204" pitchFamily="34" charset="0"/>
                          <a:ea typeface="Calibri" panose="020F0502020204030204" pitchFamily="34" charset="0"/>
                          <a:cs typeface="Arial" panose="020B0604020202020204" pitchFamily="34" charset="0"/>
                        </a:rPr>
                        <a:t>Enhance the customer feedback loop.</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FF9FB"/>
                    </a:solidFill>
                  </a:tcPr>
                </a:tc>
                <a:tc>
                  <a:txBody>
                    <a:bodyPr/>
                    <a:lstStyle/>
                    <a:p>
                      <a:pPr marL="0" marR="0">
                        <a:lnSpc>
                          <a:spcPts val="1800"/>
                        </a:lnSpc>
                        <a:spcBef>
                          <a:spcPts val="0"/>
                        </a:spcBef>
                        <a:spcAft>
                          <a:spcPts val="0"/>
                        </a:spcAft>
                        <a:tabLst>
                          <a:tab pos="2971800" algn="ctr"/>
                          <a:tab pos="5943600" algn="r"/>
                        </a:tabLst>
                      </a:pP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Aviv Perez</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800"/>
                        </a:lnSpc>
                        <a:spcBef>
                          <a:spcPts val="0"/>
                        </a:spcBef>
                        <a:spcAft>
                          <a:spcPts val="0"/>
                        </a:spcAft>
                        <a:tabLst>
                          <a:tab pos="2971800" algn="ctr"/>
                          <a:tab pos="5943600" algn="r"/>
                        </a:tabLst>
                      </a:pP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FF9FB"/>
                    </a:solidFill>
                  </a:tcPr>
                </a:tc>
                <a:tc>
                  <a:txBody>
                    <a:bodyPr/>
                    <a:lstStyle/>
                    <a:p>
                      <a:pPr marL="171450" marR="0" lvl="0" indent="-171450">
                        <a:lnSpc>
                          <a:spcPts val="1800"/>
                        </a:lnSpc>
                        <a:spcBef>
                          <a:spcPts val="0"/>
                        </a:spcBef>
                        <a:spcAft>
                          <a:spcPts val="0"/>
                        </a:spcAft>
                        <a:buFont typeface="Arial" panose="020B0604020202020204" pitchFamily="34" charset="0"/>
                        <a:buChar char="•"/>
                        <a:tabLst>
                          <a:tab pos="2971800" algn="ctr"/>
                          <a:tab pos="5943600" algn="r"/>
                        </a:tabLst>
                      </a:pP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Develop a customer feedback form (Due: Aug 5).</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nSpc>
                          <a:spcPts val="1800"/>
                        </a:lnSpc>
                        <a:spcBef>
                          <a:spcPts val="0"/>
                        </a:spcBef>
                        <a:spcAft>
                          <a:spcPts val="0"/>
                        </a:spcAft>
                        <a:buFont typeface="Arial" panose="020B0604020202020204" pitchFamily="34" charset="0"/>
                        <a:buChar char="•"/>
                        <a:tabLst>
                          <a:tab pos="2971800" algn="ctr"/>
                          <a:tab pos="5943600" algn="r"/>
                        </a:tabLst>
                      </a:pP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Integrate feedback form into the Positive Charge app (Due: Aug 12).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nSpc>
                          <a:spcPts val="1800"/>
                        </a:lnSpc>
                        <a:spcBef>
                          <a:spcPts val="0"/>
                        </a:spcBef>
                        <a:spcAft>
                          <a:spcPts val="0"/>
                        </a:spcAft>
                        <a:buFont typeface="Arial" panose="020B0604020202020204" pitchFamily="34" charset="0"/>
                        <a:buChar char="•"/>
                        <a:tabLst>
                          <a:tab pos="2971800" algn="ctr"/>
                          <a:tab pos="5943600" algn="r"/>
                        </a:tabLst>
                      </a:pP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Monitor feedback and compile reports (Due: Aug 19).</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nSpc>
                          <a:spcPts val="1800"/>
                        </a:lnSpc>
                        <a:spcBef>
                          <a:spcPts val="0"/>
                        </a:spcBef>
                        <a:spcAft>
                          <a:spcPts val="0"/>
                        </a:spcAft>
                        <a:buFont typeface="Arial" panose="020B0604020202020204" pitchFamily="34" charset="0"/>
                        <a:buChar char="•"/>
                        <a:tabLst>
                          <a:tab pos="2971800" algn="ctr"/>
                          <a:tab pos="5943600" algn="r"/>
                        </a:tabLst>
                      </a:pP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Review feedback in the next sprint planning meeting (Due: Aug 26).</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FF9FB"/>
                    </a:solidFill>
                  </a:tcPr>
                </a:tc>
                <a:extLst>
                  <a:ext uri="{0D108BD9-81ED-4DB2-BD59-A6C34878D82A}">
                    <a16:rowId xmlns:a16="http://schemas.microsoft.com/office/drawing/2014/main" val="1587723992"/>
                  </a:ext>
                </a:extLst>
              </a:tr>
            </a:tbl>
          </a:graphicData>
        </a:graphic>
      </p:graphicFrame>
      <p:sp>
        <p:nvSpPr>
          <p:cNvPr id="9" name="Rectangle 2">
            <a:extLst>
              <a:ext uri="{FF2B5EF4-FFF2-40B4-BE49-F238E27FC236}">
                <a16:creationId xmlns:a16="http://schemas.microsoft.com/office/drawing/2014/main" id="{62FBFA84-C8FB-00AB-C476-B4F970033ADD}"/>
              </a:ext>
            </a:extLst>
          </p:cNvPr>
          <p:cNvSpPr>
            <a:spLocks noChangeArrowheads="1"/>
          </p:cNvSpPr>
          <p:nvPr/>
        </p:nvSpPr>
        <p:spPr bwMode="auto">
          <a:xfrm>
            <a:off x="418006" y="670392"/>
            <a:ext cx="11176861"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1pPr>
            <a:lvl2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2pPr>
            <a:lvl3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3pPr>
            <a:lvl4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4pPr>
            <a:lvl5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5pPr>
            <a:lvl6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6pPr>
            <a:lvl7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7pPr>
            <a:lvl8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8pPr>
            <a:lvl9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9pPr>
          </a:lstStyle>
          <a:p>
            <a:pPr marL="0" marR="0">
              <a:spcBef>
                <a:spcPts val="0"/>
              </a:spcBef>
              <a:spcAft>
                <a:spcPts val="0"/>
              </a:spcAft>
              <a:tabLst>
                <a:tab pos="2971800" algn="ctr"/>
                <a:tab pos="5943600" algn="r"/>
              </a:tabLst>
            </a:pPr>
            <a:r>
              <a:rPr lang="en-US" sz="1400" dirty="0">
                <a:solidFill>
                  <a:srgbClr val="595959"/>
                </a:solidFill>
                <a:effectLst/>
                <a:latin typeface="Century Gothic" panose="020B0502020202020204" pitchFamily="34" charset="0"/>
                <a:ea typeface="Calibri" panose="020F0502020204030204" pitchFamily="34" charset="0"/>
                <a:cs typeface="Arial" panose="020B0604020202020204" pitchFamily="34" charset="0"/>
              </a:rPr>
              <a:t>List the steps to implement the idea, who will lead each step, and any due or target dates.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AD673F8A-4051-79C2-F545-A6AA0392651B}"/>
              </a:ext>
            </a:extLst>
          </p:cNvPr>
          <p:cNvSpPr txBox="1"/>
          <p:nvPr/>
        </p:nvSpPr>
        <p:spPr>
          <a:xfrm>
            <a:off x="418006" y="116967"/>
            <a:ext cx="3889206" cy="555537"/>
          </a:xfrm>
          <a:prstGeom prst="rect">
            <a:avLst/>
          </a:prstGeom>
          <a:noFill/>
        </p:spPr>
        <p:txBody>
          <a:bodyPr wrap="none" rtlCol="0">
            <a:spAutoFit/>
          </a:bodyPr>
          <a:lstStyle/>
          <a:p>
            <a:pPr marR="0" lvl="0">
              <a:lnSpc>
                <a:spcPct val="115000"/>
              </a:lnSpc>
              <a:spcBef>
                <a:spcPts val="0"/>
              </a:spcBef>
              <a:spcAft>
                <a:spcPts val="0"/>
              </a:spcAft>
              <a:buSzPts val="1800"/>
              <a:tabLst>
                <a:tab pos="2971800" algn="ctr"/>
                <a:tab pos="5943600" algn="r"/>
              </a:tabLst>
            </a:pPr>
            <a:r>
              <a:rPr lang="en-US" sz="2800" dirty="0">
                <a:solidFill>
                  <a:srgbClr val="44546A"/>
                </a:solidFill>
                <a:effectLst/>
                <a:latin typeface="Century Gothic" panose="020B0502020202020204" pitchFamily="34" charset="0"/>
                <a:ea typeface="Calibri" panose="020F0502020204030204" pitchFamily="34" charset="0"/>
                <a:cs typeface="Arial" panose="020B0604020202020204" pitchFamily="34" charset="0"/>
              </a:rPr>
              <a:t>5. ACTION PLANNING</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Table 3">
            <a:extLst>
              <a:ext uri="{FF2B5EF4-FFF2-40B4-BE49-F238E27FC236}">
                <a16:creationId xmlns:a16="http://schemas.microsoft.com/office/drawing/2014/main" id="{CC4F0ADA-D3CB-4888-F657-A82B14867F35}"/>
              </a:ext>
            </a:extLst>
          </p:cNvPr>
          <p:cNvGraphicFramePr>
            <a:graphicFrameLocks noGrp="1"/>
          </p:cNvGraphicFramePr>
          <p:nvPr>
            <p:extLst>
              <p:ext uri="{D42A27DB-BD31-4B8C-83A1-F6EECF244321}">
                <p14:modId xmlns:p14="http://schemas.microsoft.com/office/powerpoint/2010/main" val="2905106412"/>
              </p:ext>
            </p:extLst>
          </p:nvPr>
        </p:nvGraphicFramePr>
        <p:xfrm>
          <a:off x="528750" y="4493892"/>
          <a:ext cx="11059885" cy="1698037"/>
        </p:xfrm>
        <a:graphic>
          <a:graphicData uri="http://schemas.openxmlformats.org/drawingml/2006/table">
            <a:tbl>
              <a:tblPr firstRow="1" firstCol="1" bandRow="1"/>
              <a:tblGrid>
                <a:gridCol w="11059885">
                  <a:extLst>
                    <a:ext uri="{9D8B030D-6E8A-4147-A177-3AD203B41FA5}">
                      <a16:colId xmlns:a16="http://schemas.microsoft.com/office/drawing/2014/main" val="677339930"/>
                    </a:ext>
                  </a:extLst>
                </a:gridCol>
              </a:tblGrid>
              <a:tr h="1698037">
                <a:tc>
                  <a:txBody>
                    <a:bodyPr/>
                    <a:lstStyle/>
                    <a:p>
                      <a:pPr marL="171450" marR="0" lvl="0" indent="-171450">
                        <a:lnSpc>
                          <a:spcPts val="1800"/>
                        </a:lnSpc>
                        <a:spcBef>
                          <a:spcPts val="0"/>
                        </a:spcBef>
                        <a:spcAft>
                          <a:spcPts val="0"/>
                        </a:spcAft>
                        <a:buFont typeface="Arial" panose="020B0604020202020204" pitchFamily="34" charset="0"/>
                        <a:buChar char="•"/>
                        <a:tabLst>
                          <a:tab pos="2971800" algn="ctr"/>
                          <a:tab pos="5943600" algn="r"/>
                        </a:tabLst>
                      </a:pPr>
                      <a:r>
                        <a:rPr lang="en-US" sz="1200" b="1"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Temperature Check: </a:t>
                      </a: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Each participant shares one word to describe how they feel about the meeting's outcomes.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nSpc>
                          <a:spcPts val="1800"/>
                        </a:lnSpc>
                        <a:spcBef>
                          <a:spcPts val="0"/>
                        </a:spcBef>
                        <a:spcAft>
                          <a:spcPts val="0"/>
                        </a:spcAft>
                        <a:buFont typeface="Arial" panose="020B0604020202020204" pitchFamily="34" charset="0"/>
                        <a:buChar char="•"/>
                        <a:tabLst>
                          <a:tab pos="2971800" algn="ctr"/>
                          <a:tab pos="5943600" algn="r"/>
                        </a:tabLst>
                      </a:pPr>
                      <a:r>
                        <a:rPr lang="en-US" sz="1200" b="1"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Plus/Delta:</a:t>
                      </a: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 Each participant states one thing they liked about the meeting (+) and one thing they would like to change for next time (Δ).</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nSpc>
                          <a:spcPts val="1800"/>
                        </a:lnSpc>
                        <a:spcBef>
                          <a:spcPts val="0"/>
                        </a:spcBef>
                        <a:spcAft>
                          <a:spcPts val="0"/>
                        </a:spcAft>
                        <a:buFont typeface="Arial" panose="020B0604020202020204" pitchFamily="34" charset="0"/>
                        <a:buChar char="•"/>
                        <a:tabLst>
                          <a:tab pos="2971800" algn="ctr"/>
                          <a:tab pos="5943600" algn="r"/>
                        </a:tabLst>
                      </a:pPr>
                      <a:r>
                        <a:rPr lang="en-US" sz="1200" b="1"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Appreciation Round:</a:t>
                      </a:r>
                      <a:r>
                        <a:rPr lang="en-US"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 Each participant thanks another team member for their contribution during the sprint.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T="91440" marB="9144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38100" cap="flat" cmpd="sng" algn="ctr">
                      <a:solidFill>
                        <a:srgbClr val="BFBFBF"/>
                      </a:solidFill>
                      <a:prstDash val="solid"/>
                      <a:round/>
                      <a:headEnd type="none" w="med" len="med"/>
                      <a:tailEnd type="none" w="med" len="med"/>
                    </a:lnB>
                    <a:solidFill>
                      <a:srgbClr val="EFF9FB"/>
                    </a:solidFill>
                  </a:tcPr>
                </a:tc>
                <a:extLst>
                  <a:ext uri="{0D108BD9-81ED-4DB2-BD59-A6C34878D82A}">
                    <a16:rowId xmlns:a16="http://schemas.microsoft.com/office/drawing/2014/main" val="3531699014"/>
                  </a:ext>
                </a:extLst>
              </a:tr>
            </a:tbl>
          </a:graphicData>
        </a:graphic>
      </p:graphicFrame>
      <p:sp>
        <p:nvSpPr>
          <p:cNvPr id="5" name="Rectangle 2">
            <a:extLst>
              <a:ext uri="{FF2B5EF4-FFF2-40B4-BE49-F238E27FC236}">
                <a16:creationId xmlns:a16="http://schemas.microsoft.com/office/drawing/2014/main" id="{7A3C8D99-1393-F1CA-6171-B016CC394586}"/>
              </a:ext>
            </a:extLst>
          </p:cNvPr>
          <p:cNvSpPr>
            <a:spLocks noChangeArrowheads="1"/>
          </p:cNvSpPr>
          <p:nvPr/>
        </p:nvSpPr>
        <p:spPr bwMode="auto">
          <a:xfrm>
            <a:off x="418006" y="4186115"/>
            <a:ext cx="11176861"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1pPr>
            <a:lvl2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2pPr>
            <a:lvl3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3pPr>
            <a:lvl4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4pPr>
            <a:lvl5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5pPr>
            <a:lvl6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6pPr>
            <a:lvl7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7pPr>
            <a:lvl8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8pPr>
            <a:lvl9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9pPr>
          </a:lstStyle>
          <a:p>
            <a:pPr marL="0" marR="0">
              <a:spcBef>
                <a:spcPts val="0"/>
              </a:spcBef>
              <a:spcAft>
                <a:spcPts val="0"/>
              </a:spcAft>
              <a:tabLst>
                <a:tab pos="2971800" algn="ctr"/>
                <a:tab pos="5943600" algn="r"/>
              </a:tabLst>
            </a:pPr>
            <a:r>
              <a:rPr lang="en-US" sz="1400" dirty="0">
                <a:solidFill>
                  <a:srgbClr val="595959"/>
                </a:solidFill>
                <a:effectLst/>
                <a:latin typeface="Century Gothic" panose="020B0502020202020204" pitchFamily="34" charset="0"/>
                <a:ea typeface="Calibri" panose="020F0502020204030204" pitchFamily="34" charset="0"/>
                <a:cs typeface="Arial" panose="020B0604020202020204" pitchFamily="34" charset="0"/>
              </a:rPr>
              <a:t>Choose a closeout activity.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6165F6DF-6574-E507-72E5-0CE837293FE0}"/>
              </a:ext>
            </a:extLst>
          </p:cNvPr>
          <p:cNvSpPr txBox="1"/>
          <p:nvPr/>
        </p:nvSpPr>
        <p:spPr>
          <a:xfrm>
            <a:off x="418006" y="3630578"/>
            <a:ext cx="2191626" cy="555537"/>
          </a:xfrm>
          <a:prstGeom prst="rect">
            <a:avLst/>
          </a:prstGeom>
          <a:noFill/>
        </p:spPr>
        <p:txBody>
          <a:bodyPr wrap="none" rtlCol="0">
            <a:spAutoFit/>
          </a:bodyPr>
          <a:lstStyle/>
          <a:p>
            <a:pPr marR="0" lvl="0">
              <a:lnSpc>
                <a:spcPct val="115000"/>
              </a:lnSpc>
              <a:spcBef>
                <a:spcPts val="0"/>
              </a:spcBef>
              <a:spcAft>
                <a:spcPts val="0"/>
              </a:spcAft>
              <a:buSzPts val="1800"/>
              <a:tabLst>
                <a:tab pos="2971800" algn="ctr"/>
                <a:tab pos="5943600" algn="r"/>
              </a:tabLst>
            </a:pPr>
            <a:r>
              <a:rPr lang="en-US" sz="2800" dirty="0">
                <a:solidFill>
                  <a:schemeClr val="tx1">
                    <a:lumMod val="65000"/>
                    <a:lumOff val="35000"/>
                  </a:schemeClr>
                </a:solidFill>
                <a:effectLst/>
                <a:latin typeface="Century Gothic" panose="020B0502020202020204" pitchFamily="34" charset="0"/>
                <a:ea typeface="Calibri" panose="020F0502020204030204" pitchFamily="34" charset="0"/>
                <a:cs typeface="Arial" panose="020B0604020202020204" pitchFamily="34" charset="0"/>
              </a:rPr>
              <a:t>6. CLOSING</a:t>
            </a:r>
            <a:endParaRPr lang="en-US" sz="18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549461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Postmortem-Template_Powerpoint" id="{7311DD99-82AB-9943-A297-BA758AC8A205}" vid="{780E3C7B-C496-C744-B5E5-F25F2A3F41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IC-Project-Postmortem-Template_Powerpoint</Template>
  <TotalTime>144</TotalTime>
  <Words>776</Words>
  <Application>Microsoft Office PowerPoint</Application>
  <PresentationFormat>Widescreen</PresentationFormat>
  <Paragraphs>74</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Kayla Franssen</cp:lastModifiedBy>
  <cp:revision>50</cp:revision>
  <dcterms:created xsi:type="dcterms:W3CDTF">2020-06-12T18:00:34Z</dcterms:created>
  <dcterms:modified xsi:type="dcterms:W3CDTF">2024-08-25T16:46:27Z</dcterms:modified>
</cp:coreProperties>
</file>