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97" r:id="rId2"/>
    <p:sldId id="307"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BA3"/>
    <a:srgbClr val="DBD9D9"/>
    <a:srgbClr val="BEA670"/>
    <a:srgbClr val="EAEDF3"/>
    <a:srgbClr val="F6D29B"/>
    <a:srgbClr val="BAE4EE"/>
    <a:srgbClr val="FDEED3"/>
    <a:srgbClr val="FBFCCC"/>
    <a:srgbClr val="84BA99"/>
    <a:srgbClr val="62A8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12" autoAdjust="0"/>
    <p:restoredTop sz="94650"/>
  </p:normalViewPr>
  <p:slideViewPr>
    <p:cSldViewPr snapToGrid="0">
      <p:cViewPr varScale="1">
        <p:scale>
          <a:sx n="77" d="100"/>
          <a:sy n="77" d="100"/>
        </p:scale>
        <p:origin x="1920"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9C32A1-FB45-4D43-A6F0-74C2B2968C3D}" type="datetimeFigureOut">
              <a:rPr lang="en-US" smtClean="0"/>
              <a:t>8/25/2024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1EA255-364E-45DD-81DF-5DD2DBD79D95}" type="slidenum">
              <a:rPr lang="en-US" smtClean="0"/>
              <a:t>‹#›</a:t>
            </a:fld>
            <a:endParaRPr lang="en-US"/>
          </a:p>
        </p:txBody>
      </p:sp>
    </p:spTree>
    <p:extLst>
      <p:ext uri="{BB962C8B-B14F-4D97-AF65-F5344CB8AC3E}">
        <p14:creationId xmlns:p14="http://schemas.microsoft.com/office/powerpoint/2010/main" val="4018532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e79d9e627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e79d9e627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7" name="Google Shape;87;g2e79d9e6279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7CC3D-B375-EF1F-88B0-2BE92EF70E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0D66C5-3B95-7FEA-ED77-2F801444FE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E8D236-5979-4FA2-0118-9077C546B9A5}"/>
              </a:ext>
            </a:extLst>
          </p:cNvPr>
          <p:cNvSpPr>
            <a:spLocks noGrp="1"/>
          </p:cNvSpPr>
          <p:nvPr>
            <p:ph type="dt" sz="half" idx="10"/>
          </p:nvPr>
        </p:nvSpPr>
        <p:spPr/>
        <p:txBody>
          <a:bodyPr/>
          <a:lstStyle/>
          <a:p>
            <a:fld id="{6D10CF6F-2BDD-476E-A975-B1486A6ADBFD}" type="datetimeFigureOut">
              <a:rPr lang="en-US" smtClean="0"/>
              <a:t>8/25/2024</a:t>
            </a:fld>
            <a:endParaRPr lang="en-US"/>
          </a:p>
        </p:txBody>
      </p:sp>
      <p:sp>
        <p:nvSpPr>
          <p:cNvPr id="5" name="Footer Placeholder 4">
            <a:extLst>
              <a:ext uri="{FF2B5EF4-FFF2-40B4-BE49-F238E27FC236}">
                <a16:creationId xmlns:a16="http://schemas.microsoft.com/office/drawing/2014/main" id="{602A9BE9-E24D-9126-1E59-487D46A168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4AAA84-0E6B-D79D-1DC4-AB2D275348FC}"/>
              </a:ext>
            </a:extLst>
          </p:cNvPr>
          <p:cNvSpPr>
            <a:spLocks noGrp="1"/>
          </p:cNvSpPr>
          <p:nvPr>
            <p:ph type="sldNum" sz="quarter" idx="12"/>
          </p:nvPr>
        </p:nvSpPr>
        <p:spPr/>
        <p:txBody>
          <a:bodyPr/>
          <a:lstStyle/>
          <a:p>
            <a:fld id="{44C980A8-BBA8-465B-B243-9C221E6A3A3C}" type="slidenum">
              <a:rPr lang="en-US" smtClean="0"/>
              <a:t>‹#›</a:t>
            </a:fld>
            <a:endParaRPr lang="en-US"/>
          </a:p>
        </p:txBody>
      </p:sp>
    </p:spTree>
    <p:extLst>
      <p:ext uri="{BB962C8B-B14F-4D97-AF65-F5344CB8AC3E}">
        <p14:creationId xmlns:p14="http://schemas.microsoft.com/office/powerpoint/2010/main" val="4192246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6475F-2479-9CB0-2C52-57FBE144B3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9CB6D4-C7BB-75AD-C986-6F6464FBA8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63C913-503A-EBAF-4D10-DB742B2A3A00}"/>
              </a:ext>
            </a:extLst>
          </p:cNvPr>
          <p:cNvSpPr>
            <a:spLocks noGrp="1"/>
          </p:cNvSpPr>
          <p:nvPr>
            <p:ph type="dt" sz="half" idx="10"/>
          </p:nvPr>
        </p:nvSpPr>
        <p:spPr/>
        <p:txBody>
          <a:bodyPr/>
          <a:lstStyle/>
          <a:p>
            <a:fld id="{6D10CF6F-2BDD-476E-A975-B1486A6ADBFD}" type="datetimeFigureOut">
              <a:rPr lang="en-US" smtClean="0"/>
              <a:t>8/25/2024</a:t>
            </a:fld>
            <a:endParaRPr lang="en-US"/>
          </a:p>
        </p:txBody>
      </p:sp>
      <p:sp>
        <p:nvSpPr>
          <p:cNvPr id="5" name="Footer Placeholder 4">
            <a:extLst>
              <a:ext uri="{FF2B5EF4-FFF2-40B4-BE49-F238E27FC236}">
                <a16:creationId xmlns:a16="http://schemas.microsoft.com/office/drawing/2014/main" id="{D2151C42-24B8-9F09-555F-8259D73A38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BD6A46-EACD-4E7F-717C-C74F2B172724}"/>
              </a:ext>
            </a:extLst>
          </p:cNvPr>
          <p:cNvSpPr>
            <a:spLocks noGrp="1"/>
          </p:cNvSpPr>
          <p:nvPr>
            <p:ph type="sldNum" sz="quarter" idx="12"/>
          </p:nvPr>
        </p:nvSpPr>
        <p:spPr/>
        <p:txBody>
          <a:bodyPr/>
          <a:lstStyle/>
          <a:p>
            <a:fld id="{44C980A8-BBA8-465B-B243-9C221E6A3A3C}" type="slidenum">
              <a:rPr lang="en-US" smtClean="0"/>
              <a:t>‹#›</a:t>
            </a:fld>
            <a:endParaRPr lang="en-US"/>
          </a:p>
        </p:txBody>
      </p:sp>
    </p:spTree>
    <p:extLst>
      <p:ext uri="{BB962C8B-B14F-4D97-AF65-F5344CB8AC3E}">
        <p14:creationId xmlns:p14="http://schemas.microsoft.com/office/powerpoint/2010/main" val="869305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CF2068-AC5C-1014-C8B6-CDC5238BDA05}"/>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8CC139-6ABA-681E-4C21-B27BE1D7A879}"/>
              </a:ext>
            </a:extLst>
          </p:cNvPr>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E2CBD7-037A-6904-9D16-C8ABB0334EF9}"/>
              </a:ext>
            </a:extLst>
          </p:cNvPr>
          <p:cNvSpPr>
            <a:spLocks noGrp="1"/>
          </p:cNvSpPr>
          <p:nvPr>
            <p:ph type="dt" sz="half" idx="10"/>
          </p:nvPr>
        </p:nvSpPr>
        <p:spPr/>
        <p:txBody>
          <a:bodyPr/>
          <a:lstStyle/>
          <a:p>
            <a:fld id="{6D10CF6F-2BDD-476E-A975-B1486A6ADBFD}" type="datetimeFigureOut">
              <a:rPr lang="en-US" smtClean="0"/>
              <a:t>8/25/2024</a:t>
            </a:fld>
            <a:endParaRPr lang="en-US"/>
          </a:p>
        </p:txBody>
      </p:sp>
      <p:sp>
        <p:nvSpPr>
          <p:cNvPr id="5" name="Footer Placeholder 4">
            <a:extLst>
              <a:ext uri="{FF2B5EF4-FFF2-40B4-BE49-F238E27FC236}">
                <a16:creationId xmlns:a16="http://schemas.microsoft.com/office/drawing/2014/main" id="{3364D107-DC63-2D82-47D4-809CBB06D6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3D303A-CA2B-AFC3-40F3-F8CE0FDB7CF2}"/>
              </a:ext>
            </a:extLst>
          </p:cNvPr>
          <p:cNvSpPr>
            <a:spLocks noGrp="1"/>
          </p:cNvSpPr>
          <p:nvPr>
            <p:ph type="sldNum" sz="quarter" idx="12"/>
          </p:nvPr>
        </p:nvSpPr>
        <p:spPr/>
        <p:txBody>
          <a:bodyPr/>
          <a:lstStyle/>
          <a:p>
            <a:fld id="{44C980A8-BBA8-465B-B243-9C221E6A3A3C}" type="slidenum">
              <a:rPr lang="en-US" smtClean="0"/>
              <a:t>‹#›</a:t>
            </a:fld>
            <a:endParaRPr lang="en-US"/>
          </a:p>
        </p:txBody>
      </p:sp>
    </p:spTree>
    <p:extLst>
      <p:ext uri="{BB962C8B-B14F-4D97-AF65-F5344CB8AC3E}">
        <p14:creationId xmlns:p14="http://schemas.microsoft.com/office/powerpoint/2010/main" val="2466024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9D065-F2AD-A004-25A8-8F02849040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A6497F-4D2D-37A5-3760-EFB63B2E44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67284F-F3F5-A949-CBE2-FDAEB59F31FE}"/>
              </a:ext>
            </a:extLst>
          </p:cNvPr>
          <p:cNvSpPr>
            <a:spLocks noGrp="1"/>
          </p:cNvSpPr>
          <p:nvPr>
            <p:ph type="dt" sz="half" idx="10"/>
          </p:nvPr>
        </p:nvSpPr>
        <p:spPr/>
        <p:txBody>
          <a:bodyPr/>
          <a:lstStyle/>
          <a:p>
            <a:fld id="{6D10CF6F-2BDD-476E-A975-B1486A6ADBFD}" type="datetimeFigureOut">
              <a:rPr lang="en-US" smtClean="0"/>
              <a:t>8/25/2024</a:t>
            </a:fld>
            <a:endParaRPr lang="en-US"/>
          </a:p>
        </p:txBody>
      </p:sp>
      <p:sp>
        <p:nvSpPr>
          <p:cNvPr id="5" name="Footer Placeholder 4">
            <a:extLst>
              <a:ext uri="{FF2B5EF4-FFF2-40B4-BE49-F238E27FC236}">
                <a16:creationId xmlns:a16="http://schemas.microsoft.com/office/drawing/2014/main" id="{75E6B044-15E5-68AC-8A5D-DC782CF237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052724-5F86-9082-1B1B-DC1019C5821F}"/>
              </a:ext>
            </a:extLst>
          </p:cNvPr>
          <p:cNvSpPr>
            <a:spLocks noGrp="1"/>
          </p:cNvSpPr>
          <p:nvPr>
            <p:ph type="sldNum" sz="quarter" idx="12"/>
          </p:nvPr>
        </p:nvSpPr>
        <p:spPr/>
        <p:txBody>
          <a:bodyPr/>
          <a:lstStyle/>
          <a:p>
            <a:fld id="{44C980A8-BBA8-465B-B243-9C221E6A3A3C}" type="slidenum">
              <a:rPr lang="en-US" smtClean="0"/>
              <a:t>‹#›</a:t>
            </a:fld>
            <a:endParaRPr lang="en-US"/>
          </a:p>
        </p:txBody>
      </p:sp>
    </p:spTree>
    <p:extLst>
      <p:ext uri="{BB962C8B-B14F-4D97-AF65-F5344CB8AC3E}">
        <p14:creationId xmlns:p14="http://schemas.microsoft.com/office/powerpoint/2010/main" val="1276322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4FA8B-6C6C-4918-96EE-2947CA1F8843}"/>
              </a:ext>
            </a:extLst>
          </p:cNvPr>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5FBAFD-59F7-D33E-EFD0-DDA3D9670096}"/>
              </a:ext>
            </a:extLst>
          </p:cNvPr>
          <p:cNvSpPr>
            <a:spLocks noGrp="1"/>
          </p:cNvSpPr>
          <p:nvPr>
            <p:ph type="body" idx="1"/>
          </p:nvPr>
        </p:nvSpPr>
        <p:spPr>
          <a:xfrm>
            <a:off x="831851" y="4589467"/>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1103E5-B435-E991-1778-6466DB7C7A5A}"/>
              </a:ext>
            </a:extLst>
          </p:cNvPr>
          <p:cNvSpPr>
            <a:spLocks noGrp="1"/>
          </p:cNvSpPr>
          <p:nvPr>
            <p:ph type="dt" sz="half" idx="10"/>
          </p:nvPr>
        </p:nvSpPr>
        <p:spPr/>
        <p:txBody>
          <a:bodyPr/>
          <a:lstStyle/>
          <a:p>
            <a:fld id="{6D10CF6F-2BDD-476E-A975-B1486A6ADBFD}" type="datetimeFigureOut">
              <a:rPr lang="en-US" smtClean="0"/>
              <a:t>8/25/2024</a:t>
            </a:fld>
            <a:endParaRPr lang="en-US"/>
          </a:p>
        </p:txBody>
      </p:sp>
      <p:sp>
        <p:nvSpPr>
          <p:cNvPr id="5" name="Footer Placeholder 4">
            <a:extLst>
              <a:ext uri="{FF2B5EF4-FFF2-40B4-BE49-F238E27FC236}">
                <a16:creationId xmlns:a16="http://schemas.microsoft.com/office/drawing/2014/main" id="{78DD5AD4-22BB-03D0-AEEF-BCAF1BDD6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85413C-3EEE-B47A-2A22-DE5B10C8DADA}"/>
              </a:ext>
            </a:extLst>
          </p:cNvPr>
          <p:cNvSpPr>
            <a:spLocks noGrp="1"/>
          </p:cNvSpPr>
          <p:nvPr>
            <p:ph type="sldNum" sz="quarter" idx="12"/>
          </p:nvPr>
        </p:nvSpPr>
        <p:spPr/>
        <p:txBody>
          <a:bodyPr/>
          <a:lstStyle/>
          <a:p>
            <a:fld id="{44C980A8-BBA8-465B-B243-9C221E6A3A3C}" type="slidenum">
              <a:rPr lang="en-US" smtClean="0"/>
              <a:t>‹#›</a:t>
            </a:fld>
            <a:endParaRPr lang="en-US"/>
          </a:p>
        </p:txBody>
      </p:sp>
    </p:spTree>
    <p:extLst>
      <p:ext uri="{BB962C8B-B14F-4D97-AF65-F5344CB8AC3E}">
        <p14:creationId xmlns:p14="http://schemas.microsoft.com/office/powerpoint/2010/main" val="413074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D4BA0-9CE5-EBA4-56C9-8B5D220D51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787AC6-1CF9-91A5-2924-C39B3719B6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40A22F-1553-767F-2D5C-3931B6DDA8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D96DDC-2ECE-9952-6AF3-4EFA02D40FB5}"/>
              </a:ext>
            </a:extLst>
          </p:cNvPr>
          <p:cNvSpPr>
            <a:spLocks noGrp="1"/>
          </p:cNvSpPr>
          <p:nvPr>
            <p:ph type="dt" sz="half" idx="10"/>
          </p:nvPr>
        </p:nvSpPr>
        <p:spPr/>
        <p:txBody>
          <a:bodyPr/>
          <a:lstStyle/>
          <a:p>
            <a:fld id="{6D10CF6F-2BDD-476E-A975-B1486A6ADBFD}" type="datetimeFigureOut">
              <a:rPr lang="en-US" smtClean="0"/>
              <a:t>8/25/2024</a:t>
            </a:fld>
            <a:endParaRPr lang="en-US"/>
          </a:p>
        </p:txBody>
      </p:sp>
      <p:sp>
        <p:nvSpPr>
          <p:cNvPr id="6" name="Footer Placeholder 5">
            <a:extLst>
              <a:ext uri="{FF2B5EF4-FFF2-40B4-BE49-F238E27FC236}">
                <a16:creationId xmlns:a16="http://schemas.microsoft.com/office/drawing/2014/main" id="{480F34D7-B931-EC31-CFE2-3DB0F659D6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1BCE05-4D6B-D5E6-A4D8-A668BEC8F2FC}"/>
              </a:ext>
            </a:extLst>
          </p:cNvPr>
          <p:cNvSpPr>
            <a:spLocks noGrp="1"/>
          </p:cNvSpPr>
          <p:nvPr>
            <p:ph type="sldNum" sz="quarter" idx="12"/>
          </p:nvPr>
        </p:nvSpPr>
        <p:spPr/>
        <p:txBody>
          <a:bodyPr/>
          <a:lstStyle/>
          <a:p>
            <a:fld id="{44C980A8-BBA8-465B-B243-9C221E6A3A3C}" type="slidenum">
              <a:rPr lang="en-US" smtClean="0"/>
              <a:t>‹#›</a:t>
            </a:fld>
            <a:endParaRPr lang="en-US"/>
          </a:p>
        </p:txBody>
      </p:sp>
    </p:spTree>
    <p:extLst>
      <p:ext uri="{BB962C8B-B14F-4D97-AF65-F5344CB8AC3E}">
        <p14:creationId xmlns:p14="http://schemas.microsoft.com/office/powerpoint/2010/main" val="1605102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7F2A-62A1-DDE4-16A5-124C7FE17FCE}"/>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BB576E-D2CE-130F-719F-E289A501A739}"/>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9E96D5-DDBF-9C7C-9866-0A3B42013312}"/>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60C345-EFA9-1BBA-DC44-0BF2844095F4}"/>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8D4AFC-1E32-5BD4-9DA8-CC9220A18DF1}"/>
              </a:ext>
            </a:extLst>
          </p:cNvPr>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5867C2-58F5-326E-200E-8671D731B28A}"/>
              </a:ext>
            </a:extLst>
          </p:cNvPr>
          <p:cNvSpPr>
            <a:spLocks noGrp="1"/>
          </p:cNvSpPr>
          <p:nvPr>
            <p:ph type="dt" sz="half" idx="10"/>
          </p:nvPr>
        </p:nvSpPr>
        <p:spPr/>
        <p:txBody>
          <a:bodyPr/>
          <a:lstStyle/>
          <a:p>
            <a:fld id="{6D10CF6F-2BDD-476E-A975-B1486A6ADBFD}" type="datetimeFigureOut">
              <a:rPr lang="en-US" smtClean="0"/>
              <a:t>8/25/2024</a:t>
            </a:fld>
            <a:endParaRPr lang="en-US"/>
          </a:p>
        </p:txBody>
      </p:sp>
      <p:sp>
        <p:nvSpPr>
          <p:cNvPr id="8" name="Footer Placeholder 7">
            <a:extLst>
              <a:ext uri="{FF2B5EF4-FFF2-40B4-BE49-F238E27FC236}">
                <a16:creationId xmlns:a16="http://schemas.microsoft.com/office/drawing/2014/main" id="{73943FC8-5665-F40D-BA2E-7FD1E93D4E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9F1F25-220D-076F-9DD0-7A959A9F79F0}"/>
              </a:ext>
            </a:extLst>
          </p:cNvPr>
          <p:cNvSpPr>
            <a:spLocks noGrp="1"/>
          </p:cNvSpPr>
          <p:nvPr>
            <p:ph type="sldNum" sz="quarter" idx="12"/>
          </p:nvPr>
        </p:nvSpPr>
        <p:spPr/>
        <p:txBody>
          <a:bodyPr/>
          <a:lstStyle/>
          <a:p>
            <a:fld id="{44C980A8-BBA8-465B-B243-9C221E6A3A3C}" type="slidenum">
              <a:rPr lang="en-US" smtClean="0"/>
              <a:t>‹#›</a:t>
            </a:fld>
            <a:endParaRPr lang="en-US"/>
          </a:p>
        </p:txBody>
      </p:sp>
    </p:spTree>
    <p:extLst>
      <p:ext uri="{BB962C8B-B14F-4D97-AF65-F5344CB8AC3E}">
        <p14:creationId xmlns:p14="http://schemas.microsoft.com/office/powerpoint/2010/main" val="1622215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E799-0BF7-033A-0003-86D457F175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2F82F3-4551-FDA9-0B69-9E815F30B66C}"/>
              </a:ext>
            </a:extLst>
          </p:cNvPr>
          <p:cNvSpPr>
            <a:spLocks noGrp="1"/>
          </p:cNvSpPr>
          <p:nvPr>
            <p:ph type="dt" sz="half" idx="10"/>
          </p:nvPr>
        </p:nvSpPr>
        <p:spPr/>
        <p:txBody>
          <a:bodyPr/>
          <a:lstStyle/>
          <a:p>
            <a:fld id="{6D10CF6F-2BDD-476E-A975-B1486A6ADBFD}" type="datetimeFigureOut">
              <a:rPr lang="en-US" smtClean="0"/>
              <a:t>8/25/2024</a:t>
            </a:fld>
            <a:endParaRPr lang="en-US"/>
          </a:p>
        </p:txBody>
      </p:sp>
      <p:sp>
        <p:nvSpPr>
          <p:cNvPr id="4" name="Footer Placeholder 3">
            <a:extLst>
              <a:ext uri="{FF2B5EF4-FFF2-40B4-BE49-F238E27FC236}">
                <a16:creationId xmlns:a16="http://schemas.microsoft.com/office/drawing/2014/main" id="{4A3AFDB2-414C-302D-4E86-F5D98C2793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E111F4-82A1-D6E0-97A1-FF14D50D386F}"/>
              </a:ext>
            </a:extLst>
          </p:cNvPr>
          <p:cNvSpPr>
            <a:spLocks noGrp="1"/>
          </p:cNvSpPr>
          <p:nvPr>
            <p:ph type="sldNum" sz="quarter" idx="12"/>
          </p:nvPr>
        </p:nvSpPr>
        <p:spPr/>
        <p:txBody>
          <a:bodyPr/>
          <a:lstStyle/>
          <a:p>
            <a:fld id="{44C980A8-BBA8-465B-B243-9C221E6A3A3C}" type="slidenum">
              <a:rPr lang="en-US" smtClean="0"/>
              <a:t>‹#›</a:t>
            </a:fld>
            <a:endParaRPr lang="en-US"/>
          </a:p>
        </p:txBody>
      </p:sp>
    </p:spTree>
    <p:extLst>
      <p:ext uri="{BB962C8B-B14F-4D97-AF65-F5344CB8AC3E}">
        <p14:creationId xmlns:p14="http://schemas.microsoft.com/office/powerpoint/2010/main" val="2935828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0C1786-EFF5-63B9-7E68-05D4E66AAABE}"/>
              </a:ext>
            </a:extLst>
          </p:cNvPr>
          <p:cNvSpPr>
            <a:spLocks noGrp="1"/>
          </p:cNvSpPr>
          <p:nvPr>
            <p:ph type="dt" sz="half" idx="10"/>
          </p:nvPr>
        </p:nvSpPr>
        <p:spPr/>
        <p:txBody>
          <a:bodyPr/>
          <a:lstStyle/>
          <a:p>
            <a:fld id="{6D10CF6F-2BDD-476E-A975-B1486A6ADBFD}" type="datetimeFigureOut">
              <a:rPr lang="en-US" smtClean="0"/>
              <a:t>8/25/2024</a:t>
            </a:fld>
            <a:endParaRPr lang="en-US"/>
          </a:p>
        </p:txBody>
      </p:sp>
      <p:sp>
        <p:nvSpPr>
          <p:cNvPr id="3" name="Footer Placeholder 2">
            <a:extLst>
              <a:ext uri="{FF2B5EF4-FFF2-40B4-BE49-F238E27FC236}">
                <a16:creationId xmlns:a16="http://schemas.microsoft.com/office/drawing/2014/main" id="{FFC1A8B8-24F4-C50F-998A-7BA9BA7283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0844AF-B1C5-3850-F4B6-F469DB89B51F}"/>
              </a:ext>
            </a:extLst>
          </p:cNvPr>
          <p:cNvSpPr>
            <a:spLocks noGrp="1"/>
          </p:cNvSpPr>
          <p:nvPr>
            <p:ph type="sldNum" sz="quarter" idx="12"/>
          </p:nvPr>
        </p:nvSpPr>
        <p:spPr/>
        <p:txBody>
          <a:bodyPr/>
          <a:lstStyle/>
          <a:p>
            <a:fld id="{44C980A8-BBA8-465B-B243-9C221E6A3A3C}" type="slidenum">
              <a:rPr lang="en-US" smtClean="0"/>
              <a:t>‹#›</a:t>
            </a:fld>
            <a:endParaRPr lang="en-US"/>
          </a:p>
        </p:txBody>
      </p:sp>
    </p:spTree>
    <p:extLst>
      <p:ext uri="{BB962C8B-B14F-4D97-AF65-F5344CB8AC3E}">
        <p14:creationId xmlns:p14="http://schemas.microsoft.com/office/powerpoint/2010/main" val="3974844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31550-095B-AB83-BF58-3654DCF42E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6BC03E-9053-0F59-4E58-B03D279EC7AE}"/>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E03672-612A-561E-6AEF-0F0A1933BA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124A4A-0EA1-1903-1A5E-FBAA5528C408}"/>
              </a:ext>
            </a:extLst>
          </p:cNvPr>
          <p:cNvSpPr>
            <a:spLocks noGrp="1"/>
          </p:cNvSpPr>
          <p:nvPr>
            <p:ph type="dt" sz="half" idx="10"/>
          </p:nvPr>
        </p:nvSpPr>
        <p:spPr/>
        <p:txBody>
          <a:bodyPr/>
          <a:lstStyle/>
          <a:p>
            <a:fld id="{6D10CF6F-2BDD-476E-A975-B1486A6ADBFD}" type="datetimeFigureOut">
              <a:rPr lang="en-US" smtClean="0"/>
              <a:t>8/25/2024</a:t>
            </a:fld>
            <a:endParaRPr lang="en-US"/>
          </a:p>
        </p:txBody>
      </p:sp>
      <p:sp>
        <p:nvSpPr>
          <p:cNvPr id="6" name="Footer Placeholder 5">
            <a:extLst>
              <a:ext uri="{FF2B5EF4-FFF2-40B4-BE49-F238E27FC236}">
                <a16:creationId xmlns:a16="http://schemas.microsoft.com/office/drawing/2014/main" id="{7C4FC98E-2084-7189-2D2B-28B8192BC9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09F5F4-4DAA-0E3A-B489-1C53D2B1733D}"/>
              </a:ext>
            </a:extLst>
          </p:cNvPr>
          <p:cNvSpPr>
            <a:spLocks noGrp="1"/>
          </p:cNvSpPr>
          <p:nvPr>
            <p:ph type="sldNum" sz="quarter" idx="12"/>
          </p:nvPr>
        </p:nvSpPr>
        <p:spPr/>
        <p:txBody>
          <a:bodyPr/>
          <a:lstStyle/>
          <a:p>
            <a:fld id="{44C980A8-BBA8-465B-B243-9C221E6A3A3C}" type="slidenum">
              <a:rPr lang="en-US" smtClean="0"/>
              <a:t>‹#›</a:t>
            </a:fld>
            <a:endParaRPr lang="en-US"/>
          </a:p>
        </p:txBody>
      </p:sp>
    </p:spTree>
    <p:extLst>
      <p:ext uri="{BB962C8B-B14F-4D97-AF65-F5344CB8AC3E}">
        <p14:creationId xmlns:p14="http://schemas.microsoft.com/office/powerpoint/2010/main" val="3584111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A482C-3CC1-A2F8-4DBD-1B03F53611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9C22B2-532C-9470-D49E-FC4CC5339F73}"/>
              </a:ext>
            </a:extLst>
          </p:cNvPr>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FB5527-9F9B-AE65-F727-E81F30C529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1E249B-65C8-BB84-D6BC-961B99EB810D}"/>
              </a:ext>
            </a:extLst>
          </p:cNvPr>
          <p:cNvSpPr>
            <a:spLocks noGrp="1"/>
          </p:cNvSpPr>
          <p:nvPr>
            <p:ph type="dt" sz="half" idx="10"/>
          </p:nvPr>
        </p:nvSpPr>
        <p:spPr/>
        <p:txBody>
          <a:bodyPr/>
          <a:lstStyle/>
          <a:p>
            <a:fld id="{6D10CF6F-2BDD-476E-A975-B1486A6ADBFD}" type="datetimeFigureOut">
              <a:rPr lang="en-US" smtClean="0"/>
              <a:t>8/25/2024</a:t>
            </a:fld>
            <a:endParaRPr lang="en-US"/>
          </a:p>
        </p:txBody>
      </p:sp>
      <p:sp>
        <p:nvSpPr>
          <p:cNvPr id="6" name="Footer Placeholder 5">
            <a:extLst>
              <a:ext uri="{FF2B5EF4-FFF2-40B4-BE49-F238E27FC236}">
                <a16:creationId xmlns:a16="http://schemas.microsoft.com/office/drawing/2014/main" id="{CC30BB2D-93B1-325A-5D43-9FCD834568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20BA10-8DB3-8B8E-133E-0821BD723C1E}"/>
              </a:ext>
            </a:extLst>
          </p:cNvPr>
          <p:cNvSpPr>
            <a:spLocks noGrp="1"/>
          </p:cNvSpPr>
          <p:nvPr>
            <p:ph type="sldNum" sz="quarter" idx="12"/>
          </p:nvPr>
        </p:nvSpPr>
        <p:spPr/>
        <p:txBody>
          <a:bodyPr/>
          <a:lstStyle/>
          <a:p>
            <a:fld id="{44C980A8-BBA8-465B-B243-9C221E6A3A3C}" type="slidenum">
              <a:rPr lang="en-US" smtClean="0"/>
              <a:t>‹#›</a:t>
            </a:fld>
            <a:endParaRPr lang="en-US"/>
          </a:p>
        </p:txBody>
      </p:sp>
    </p:spTree>
    <p:extLst>
      <p:ext uri="{BB962C8B-B14F-4D97-AF65-F5344CB8AC3E}">
        <p14:creationId xmlns:p14="http://schemas.microsoft.com/office/powerpoint/2010/main" val="790131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498A90-2BF8-932D-64AF-3A9D9A77DE1C}"/>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A0B733-BB92-45FB-8F46-E7E194A8C5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3F3108-7B89-B034-BAD3-027A16040FCA}"/>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D10CF6F-2BDD-476E-A975-B1486A6ADBFD}" type="datetimeFigureOut">
              <a:rPr lang="en-US" smtClean="0"/>
              <a:t>8/25/2024</a:t>
            </a:fld>
            <a:endParaRPr lang="en-US"/>
          </a:p>
        </p:txBody>
      </p:sp>
      <p:sp>
        <p:nvSpPr>
          <p:cNvPr id="5" name="Footer Placeholder 4">
            <a:extLst>
              <a:ext uri="{FF2B5EF4-FFF2-40B4-BE49-F238E27FC236}">
                <a16:creationId xmlns:a16="http://schemas.microsoft.com/office/drawing/2014/main" id="{C17FF4C0-FF5C-6818-6A4B-9AEAB8B4085F}"/>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07C8BF4-6FCF-3C84-63B5-1AAB66B86028}"/>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4C980A8-BBA8-465B-B243-9C221E6A3A3C}" type="slidenum">
              <a:rPr lang="en-US" smtClean="0"/>
              <a:t>‹#›</a:t>
            </a:fld>
            <a:endParaRPr lang="en-US"/>
          </a:p>
        </p:txBody>
      </p:sp>
    </p:spTree>
    <p:extLst>
      <p:ext uri="{BB962C8B-B14F-4D97-AF65-F5344CB8AC3E}">
        <p14:creationId xmlns:p14="http://schemas.microsoft.com/office/powerpoint/2010/main" val="1933435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2151&amp;utm_source=template-powerpoint&amp;utm_medium=content&amp;utm_campaign=Sample+Agile+Starfish+Retrospective+Template-powerpoint-12151&amp;lpa=Sample+Agile+Starfish+Retrospective+Template+powerpoint+12151"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2" name="TextBox 1">
            <a:extLst>
              <a:ext uri="{FF2B5EF4-FFF2-40B4-BE49-F238E27FC236}">
                <a16:creationId xmlns:a16="http://schemas.microsoft.com/office/drawing/2014/main" id="{EDC4AD65-1A1A-5D38-30AC-4EF78B2D8807}"/>
              </a:ext>
            </a:extLst>
          </p:cNvPr>
          <p:cNvSpPr txBox="1"/>
          <p:nvPr/>
        </p:nvSpPr>
        <p:spPr>
          <a:xfrm>
            <a:off x="361547" y="1951189"/>
            <a:ext cx="6106248" cy="3892732"/>
          </a:xfrm>
          <a:prstGeom prst="rect">
            <a:avLst/>
          </a:prstGeom>
          <a:noFill/>
        </p:spPr>
        <p:txBody>
          <a:bodyPr wrap="square" rtlCol="0">
            <a:spAutoFit/>
          </a:bodyPr>
          <a:lstStyle/>
          <a:p>
            <a:pPr>
              <a:lnSpc>
                <a:spcPct val="150000"/>
              </a:lnSpc>
              <a:spcAft>
                <a:spcPts val="1200"/>
              </a:spcAft>
            </a:pPr>
            <a:r>
              <a:rPr lang="en-US" sz="1600" b="1" dirty="0">
                <a:solidFill>
                  <a:srgbClr val="000000"/>
                </a:solidFill>
                <a:latin typeface="Century Gothic" panose="020B0502020202020204" pitchFamily="34" charset="0"/>
              </a:rPr>
              <a:t>When To Use This Template: </a:t>
            </a:r>
            <a:br>
              <a:rPr lang="en-US" sz="1600" b="1" dirty="0">
                <a:solidFill>
                  <a:srgbClr val="000000"/>
                </a:solidFill>
                <a:latin typeface="Century Gothic" panose="020B0502020202020204" pitchFamily="34" charset="0"/>
              </a:rPr>
            </a:br>
            <a:r>
              <a:rPr lang="en-US" sz="1600" dirty="0">
                <a:solidFill>
                  <a:srgbClr val="000000"/>
                </a:solidFill>
                <a:latin typeface="Century Gothic" panose="020B0502020202020204" pitchFamily="34" charset="0"/>
              </a:rPr>
              <a:t>Utilize this agile starfish retrospective template during sprint retrospectives to evaluate team activities and determine what to do less of, more of, start doing, keep doing, and stop doing. </a:t>
            </a:r>
          </a:p>
          <a:p>
            <a:pPr>
              <a:lnSpc>
                <a:spcPct val="150000"/>
              </a:lnSpc>
              <a:spcAft>
                <a:spcPts val="1200"/>
              </a:spcAft>
            </a:pPr>
            <a:r>
              <a:rPr lang="en-US" sz="1600" b="1" dirty="0">
                <a:solidFill>
                  <a:srgbClr val="000000"/>
                </a:solidFill>
                <a:latin typeface="Century Gothic" panose="020B0502020202020204" pitchFamily="34" charset="0"/>
              </a:rPr>
              <a:t>Notable Templates Features: </a:t>
            </a:r>
            <a:br>
              <a:rPr lang="en-US" sz="1600" b="1" dirty="0">
                <a:solidFill>
                  <a:srgbClr val="000000"/>
                </a:solidFill>
                <a:latin typeface="Century Gothic" panose="020B0502020202020204" pitchFamily="34" charset="0"/>
              </a:rPr>
            </a:br>
            <a:r>
              <a:rPr lang="en-US" sz="1600" dirty="0">
                <a:solidFill>
                  <a:srgbClr val="000000"/>
                </a:solidFill>
                <a:latin typeface="Century Gothic" panose="020B0502020202020204" pitchFamily="34" charset="0"/>
              </a:rPr>
              <a:t>This template features five distinct sections: </a:t>
            </a:r>
            <a:r>
              <a:rPr lang="en-US" sz="1600" i="1" dirty="0">
                <a:solidFill>
                  <a:srgbClr val="000000"/>
                </a:solidFill>
                <a:latin typeface="Century Gothic" panose="020B0502020202020204" pitchFamily="34" charset="0"/>
              </a:rPr>
              <a:t>Less of</a:t>
            </a:r>
            <a:r>
              <a:rPr lang="en-US" sz="1600" dirty="0">
                <a:solidFill>
                  <a:srgbClr val="000000"/>
                </a:solidFill>
                <a:latin typeface="Century Gothic" panose="020B0502020202020204" pitchFamily="34" charset="0"/>
              </a:rPr>
              <a:t>, </a:t>
            </a:r>
            <a:r>
              <a:rPr lang="en-US" sz="1600" i="1" dirty="0">
                <a:solidFill>
                  <a:srgbClr val="000000"/>
                </a:solidFill>
                <a:latin typeface="Century Gothic" panose="020B0502020202020204" pitchFamily="34" charset="0"/>
              </a:rPr>
              <a:t>More of</a:t>
            </a:r>
            <a:r>
              <a:rPr lang="en-US" sz="1600" dirty="0">
                <a:solidFill>
                  <a:srgbClr val="000000"/>
                </a:solidFill>
                <a:latin typeface="Century Gothic" panose="020B0502020202020204" pitchFamily="34" charset="0"/>
              </a:rPr>
              <a:t>, </a:t>
            </a:r>
            <a:r>
              <a:rPr lang="en-US" sz="1600" i="1" dirty="0">
                <a:solidFill>
                  <a:srgbClr val="000000"/>
                </a:solidFill>
                <a:latin typeface="Century Gothic" panose="020B0502020202020204" pitchFamily="34" charset="0"/>
              </a:rPr>
              <a:t>Start Doing, Keep Doing</a:t>
            </a:r>
            <a:r>
              <a:rPr lang="en-US" sz="1600" dirty="0">
                <a:solidFill>
                  <a:srgbClr val="000000"/>
                </a:solidFill>
                <a:latin typeface="Century Gothic" panose="020B0502020202020204" pitchFamily="34" charset="0"/>
              </a:rPr>
              <a:t>, and </a:t>
            </a:r>
            <a:r>
              <a:rPr lang="en-US" sz="1600" i="1" dirty="0">
                <a:solidFill>
                  <a:srgbClr val="000000"/>
                </a:solidFill>
                <a:latin typeface="Century Gothic" panose="020B0502020202020204" pitchFamily="34" charset="0"/>
              </a:rPr>
              <a:t>Stop Doing</a:t>
            </a:r>
            <a:r>
              <a:rPr lang="en-US" sz="1600" dirty="0">
                <a:solidFill>
                  <a:srgbClr val="000000"/>
                </a:solidFill>
                <a:latin typeface="Century Gothic" panose="020B0502020202020204" pitchFamily="34" charset="0"/>
              </a:rPr>
              <a:t>, facilitating a comprehensive analysis of team practices and helping to drive continuous improvement.</a:t>
            </a:r>
          </a:p>
        </p:txBody>
      </p:sp>
      <p:pic>
        <p:nvPicPr>
          <p:cNvPr id="90" name="Google Shape;90;p13">
            <a:hlinkClick r:id="rId3"/>
          </p:cNvPr>
          <p:cNvPicPr preferRelativeResize="0"/>
          <p:nvPr/>
        </p:nvPicPr>
        <p:blipFill>
          <a:blip r:embed="rId4">
            <a:alphaModFix/>
          </a:blip>
          <a:stretch>
            <a:fillRect/>
          </a:stretch>
        </p:blipFill>
        <p:spPr>
          <a:xfrm>
            <a:off x="7886047" y="395769"/>
            <a:ext cx="3744624" cy="744775"/>
          </a:xfrm>
          <a:prstGeom prst="rect">
            <a:avLst/>
          </a:prstGeom>
          <a:noFill/>
          <a:ln>
            <a:noFill/>
          </a:ln>
        </p:spPr>
      </p:pic>
      <p:sp>
        <p:nvSpPr>
          <p:cNvPr id="91" name="Google Shape;91;p13"/>
          <p:cNvSpPr txBox="1"/>
          <p:nvPr/>
        </p:nvSpPr>
        <p:spPr>
          <a:xfrm>
            <a:off x="361547" y="258508"/>
            <a:ext cx="6225520" cy="1169521"/>
          </a:xfrm>
          <a:prstGeom prst="rect">
            <a:avLst/>
          </a:prstGeom>
          <a:noFill/>
          <a:ln>
            <a:noFill/>
          </a:ln>
        </p:spPr>
        <p:txBody>
          <a:bodyPr spcFirstLastPara="1" wrap="square" lIns="91425" tIns="91425" rIns="91425" bIns="91425" anchor="t" anchorCtr="0">
            <a:spAutoFit/>
          </a:bodyPr>
          <a:lstStyle/>
          <a:p>
            <a:r>
              <a:rPr lang="en-US" sz="3200" b="1" dirty="0">
                <a:solidFill>
                  <a:srgbClr val="011033"/>
                </a:solidFill>
                <a:latin typeface="Century Gothic"/>
                <a:ea typeface="Century Gothic"/>
                <a:cs typeface="Century Gothic"/>
                <a:sym typeface="Century Gothic"/>
              </a:rPr>
              <a:t>Agile Starfish Retrospective Template Example</a:t>
            </a:r>
          </a:p>
        </p:txBody>
      </p:sp>
      <p:pic>
        <p:nvPicPr>
          <p:cNvPr id="5" name="Picture 4">
            <a:extLst>
              <a:ext uri="{FF2B5EF4-FFF2-40B4-BE49-F238E27FC236}">
                <a16:creationId xmlns:a16="http://schemas.microsoft.com/office/drawing/2014/main" id="{9A864995-CB3B-2029-9F49-14B3A2F827E3}"/>
              </a:ext>
            </a:extLst>
          </p:cNvPr>
          <p:cNvPicPr>
            <a:picLocks noChangeAspect="1"/>
          </p:cNvPicPr>
          <p:nvPr/>
        </p:nvPicPr>
        <p:blipFill>
          <a:blip r:embed="rId5"/>
          <a:stretch>
            <a:fillRect/>
          </a:stretch>
        </p:blipFill>
        <p:spPr>
          <a:xfrm>
            <a:off x="7011318" y="2461923"/>
            <a:ext cx="4619354" cy="2613416"/>
          </a:xfrm>
          <a:prstGeom prst="rect">
            <a:avLst/>
          </a:prstGeom>
          <a:effectLst>
            <a:outerShdw blurRad="165100" sx="107000" sy="107000" algn="ctr" rotWithShape="0">
              <a:prstClr val="black">
                <a:alpha val="40000"/>
              </a:prst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olorful star in different colors&#10;&#10;Description automatically generated with medium confidence">
            <a:extLst>
              <a:ext uri="{FF2B5EF4-FFF2-40B4-BE49-F238E27FC236}">
                <a16:creationId xmlns:a16="http://schemas.microsoft.com/office/drawing/2014/main" id="{685DBBD3-A7B2-3EDE-9483-0C29CFC3DA7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918" t="8004" r="5459"/>
          <a:stretch/>
        </p:blipFill>
        <p:spPr>
          <a:xfrm>
            <a:off x="693490" y="553967"/>
            <a:ext cx="10805021" cy="6367589"/>
          </a:xfrm>
        </p:spPr>
      </p:pic>
      <p:sp>
        <p:nvSpPr>
          <p:cNvPr id="11" name="Google Shape;91;p13">
            <a:extLst>
              <a:ext uri="{FF2B5EF4-FFF2-40B4-BE49-F238E27FC236}">
                <a16:creationId xmlns:a16="http://schemas.microsoft.com/office/drawing/2014/main" id="{1413B88E-43A6-CC94-21B7-E74DD9F83B7E}"/>
              </a:ext>
            </a:extLst>
          </p:cNvPr>
          <p:cNvSpPr txBox="1"/>
          <p:nvPr/>
        </p:nvSpPr>
        <p:spPr>
          <a:xfrm>
            <a:off x="0" y="0"/>
            <a:ext cx="8331200" cy="553968"/>
          </a:xfrm>
          <a:prstGeom prst="rect">
            <a:avLst/>
          </a:prstGeom>
          <a:noFill/>
          <a:ln>
            <a:noFill/>
          </a:ln>
        </p:spPr>
        <p:txBody>
          <a:bodyPr spcFirstLastPara="1" wrap="square" lIns="91425" tIns="91425" rIns="91425" bIns="91425" anchor="t" anchorCtr="0">
            <a:spAutoFit/>
          </a:bodyPr>
          <a:lstStyle/>
          <a:p>
            <a:r>
              <a:rPr lang="en-US" sz="2400" b="1" dirty="0">
                <a:solidFill>
                  <a:srgbClr val="011033"/>
                </a:solidFill>
                <a:latin typeface="Century Gothic"/>
                <a:ea typeface="Century Gothic"/>
                <a:cs typeface="Century Gothic"/>
                <a:sym typeface="Century Gothic"/>
              </a:rPr>
              <a:t>Agile Starfish Retrospective Template Example</a:t>
            </a:r>
          </a:p>
        </p:txBody>
      </p:sp>
      <p:grpSp>
        <p:nvGrpSpPr>
          <p:cNvPr id="18" name="Group 17">
            <a:extLst>
              <a:ext uri="{FF2B5EF4-FFF2-40B4-BE49-F238E27FC236}">
                <a16:creationId xmlns:a16="http://schemas.microsoft.com/office/drawing/2014/main" id="{63295EE0-8518-EF00-A99F-6569EF754A84}"/>
              </a:ext>
            </a:extLst>
          </p:cNvPr>
          <p:cNvGrpSpPr/>
          <p:nvPr/>
        </p:nvGrpSpPr>
        <p:grpSpPr>
          <a:xfrm>
            <a:off x="2215653" y="685050"/>
            <a:ext cx="8410013" cy="6121945"/>
            <a:chOff x="2215653" y="685050"/>
            <a:chExt cx="8410013" cy="6121945"/>
          </a:xfrm>
        </p:grpSpPr>
        <p:sp>
          <p:nvSpPr>
            <p:cNvPr id="6" name="Text Box 9">
              <a:extLst>
                <a:ext uri="{FF2B5EF4-FFF2-40B4-BE49-F238E27FC236}">
                  <a16:creationId xmlns:a16="http://schemas.microsoft.com/office/drawing/2014/main" id="{C327999D-51B7-1279-C8C4-705621BAD803}"/>
                </a:ext>
              </a:extLst>
            </p:cNvPr>
            <p:cNvSpPr txBox="1"/>
            <p:nvPr/>
          </p:nvSpPr>
          <p:spPr>
            <a:xfrm>
              <a:off x="2742190" y="685050"/>
              <a:ext cx="3116477" cy="1831721"/>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171450" indent="-171450">
                <a:lnSpc>
                  <a:spcPts val="1500"/>
                </a:lnSpc>
                <a:buFont typeface="Arial" panose="020B0604020202020204" pitchFamily="34" charset="0"/>
                <a:buChar char="•"/>
              </a:pPr>
              <a:r>
                <a:rPr lang="en-US" sz="10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Spending excessive time in meetings without clear agendas or outcomes, which detracts from productive work hours.</a:t>
              </a:r>
            </a:p>
            <a:p>
              <a:pPr marL="171450" indent="-171450">
                <a:lnSpc>
                  <a:spcPts val="1500"/>
                </a:lnSpc>
                <a:buFont typeface="Arial" panose="020B0604020202020204" pitchFamily="34" charset="0"/>
                <a:buChar char="•"/>
              </a:pPr>
              <a:r>
                <a:rPr lang="en-US" sz="10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Rushing through the planning phase without adequately assessing potential risks and challenges.</a:t>
              </a:r>
            </a:p>
            <a:p>
              <a:pPr marL="171450" indent="-171450">
                <a:lnSpc>
                  <a:spcPts val="1500"/>
                </a:lnSpc>
                <a:buFont typeface="Arial" panose="020B0604020202020204" pitchFamily="34" charset="0"/>
                <a:buChar char="•"/>
              </a:pPr>
              <a:r>
                <a:rPr lang="en-US" sz="10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Depending on external vendors for critical components that we could develop in-house to ensure better quality and control.</a:t>
              </a:r>
              <a:endParaRPr lang="en-US" sz="1000" dirty="0">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7" name="Text Box 9">
              <a:extLst>
                <a:ext uri="{FF2B5EF4-FFF2-40B4-BE49-F238E27FC236}">
                  <a16:creationId xmlns:a16="http://schemas.microsoft.com/office/drawing/2014/main" id="{9B2418FC-029E-1F9E-D8D1-C53F215C056C}"/>
                </a:ext>
              </a:extLst>
            </p:cNvPr>
            <p:cNvSpPr txBox="1"/>
            <p:nvPr/>
          </p:nvSpPr>
          <p:spPr>
            <a:xfrm>
              <a:off x="6443119" y="715014"/>
              <a:ext cx="3055347" cy="182880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171450" indent="-171450">
                <a:lnSpc>
                  <a:spcPts val="1500"/>
                </a:lnSpc>
                <a:buFont typeface="Arial" panose="020B0604020202020204" pitchFamily="34" charset="0"/>
                <a:buChar char="•"/>
              </a:pPr>
              <a:r>
                <a:rPr lang="en-US" sz="10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Investing in R&amp;D for innovative features and improvements in our EV-charging technology.</a:t>
              </a:r>
            </a:p>
            <a:p>
              <a:pPr marL="171450" indent="-171450">
                <a:lnSpc>
                  <a:spcPts val="1500"/>
                </a:lnSpc>
                <a:buFont typeface="Arial" panose="020B0604020202020204" pitchFamily="34" charset="0"/>
                <a:buChar char="•"/>
              </a:pPr>
              <a:r>
                <a:rPr lang="en-US" sz="10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Engaging with our customer base through surveys and user groups to gather more comprehensive feedback.</a:t>
              </a:r>
            </a:p>
            <a:p>
              <a:pPr marL="171450" indent="-171450">
                <a:lnSpc>
                  <a:spcPts val="1500"/>
                </a:lnSpc>
                <a:buFont typeface="Arial" panose="020B0604020202020204" pitchFamily="34" charset="0"/>
                <a:buChar char="•"/>
              </a:pPr>
              <a:r>
                <a:rPr lang="en-US" sz="10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Promoting team-building activities to strengthen relationships and improve overall team morale and cohesion.</a:t>
              </a:r>
              <a:endParaRPr lang="en-US" sz="1000" dirty="0">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8" name="Text Box 9">
              <a:extLst>
                <a:ext uri="{FF2B5EF4-FFF2-40B4-BE49-F238E27FC236}">
                  <a16:creationId xmlns:a16="http://schemas.microsoft.com/office/drawing/2014/main" id="{F8AED7BA-C421-0B9B-1081-B71EE805C748}"/>
                </a:ext>
              </a:extLst>
            </p:cNvPr>
            <p:cNvSpPr txBox="1"/>
            <p:nvPr/>
          </p:nvSpPr>
          <p:spPr>
            <a:xfrm>
              <a:off x="2215653" y="3403293"/>
              <a:ext cx="2834640" cy="164592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171450" indent="-171450">
                <a:lnSpc>
                  <a:spcPts val="1500"/>
                </a:lnSpc>
                <a:buFont typeface="Arial" panose="020B0604020202020204" pitchFamily="34" charset="0"/>
                <a:buChar char="•"/>
              </a:pPr>
              <a:r>
                <a:rPr lang="en-US" sz="10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Overloading team members with too many tasks, leading to burnout and reduced productivity.</a:t>
              </a:r>
            </a:p>
            <a:p>
              <a:pPr marL="171450" indent="-171450">
                <a:lnSpc>
                  <a:spcPts val="1500"/>
                </a:lnSpc>
                <a:buFont typeface="Arial" panose="020B0604020202020204" pitchFamily="34" charset="0"/>
                <a:buChar char="•"/>
              </a:pPr>
              <a:r>
                <a:rPr lang="en-US" sz="10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Relying solely on manual testing, which is time-consuming and prone to errors.</a:t>
              </a:r>
            </a:p>
            <a:p>
              <a:pPr marL="171450" indent="-171450">
                <a:lnSpc>
                  <a:spcPts val="1500"/>
                </a:lnSpc>
                <a:buFont typeface="Arial" panose="020B0604020202020204" pitchFamily="34" charset="0"/>
                <a:buChar char="•"/>
              </a:pPr>
              <a:r>
                <a:rPr lang="en-US" sz="10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Delaying code reviews until the end of the sprint, which causes bottlenecks and delays in deployment.</a:t>
              </a:r>
              <a:endParaRPr lang="en-US" sz="1000" dirty="0">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9" name="Text Box 9">
              <a:extLst>
                <a:ext uri="{FF2B5EF4-FFF2-40B4-BE49-F238E27FC236}">
                  <a16:creationId xmlns:a16="http://schemas.microsoft.com/office/drawing/2014/main" id="{38744017-A8B8-0FF5-8BBD-2FD6A3F58808}"/>
                </a:ext>
              </a:extLst>
            </p:cNvPr>
            <p:cNvSpPr txBox="1"/>
            <p:nvPr/>
          </p:nvSpPr>
          <p:spPr>
            <a:xfrm>
              <a:off x="7524995" y="3390084"/>
              <a:ext cx="3100671" cy="164592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171450" indent="-171450">
                <a:lnSpc>
                  <a:spcPts val="1500"/>
                </a:lnSpc>
                <a:buFont typeface="Arial" panose="020B0604020202020204" pitchFamily="34" charset="0"/>
                <a:buChar char="•"/>
              </a:pPr>
              <a:r>
                <a:rPr lang="en-US" sz="10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Implementing automated testing to reduce manual effort and improve accuracy in software validation.</a:t>
              </a:r>
            </a:p>
            <a:p>
              <a:pPr marL="171450" indent="-171450">
                <a:lnSpc>
                  <a:spcPts val="1500"/>
                </a:lnSpc>
                <a:buFont typeface="Arial" panose="020B0604020202020204" pitchFamily="34" charset="0"/>
                <a:buChar char="•"/>
              </a:pPr>
              <a:r>
                <a:rPr lang="en-US" sz="1000" dirty="0">
                  <a:latin typeface="Century Gothic" panose="020B0502020202020204" pitchFamily="34" charset="0"/>
                  <a:ea typeface="Times New Roman" panose="02020603050405020304" pitchFamily="18" charset="0"/>
                  <a:cs typeface="Times New Roman" panose="02020603050405020304" pitchFamily="18" charset="0"/>
                </a:rPr>
                <a:t>Conducting weekly customer feedback sessions to better understand user needs and issues with our EV-charging app.</a:t>
              </a:r>
            </a:p>
            <a:p>
              <a:pPr marL="171450" indent="-171450">
                <a:lnSpc>
                  <a:spcPts val="1500"/>
                </a:lnSpc>
                <a:buFont typeface="Arial" panose="020B0604020202020204" pitchFamily="34" charset="0"/>
                <a:buChar char="•"/>
              </a:pPr>
              <a:r>
                <a:rPr lang="en-US" sz="1000" dirty="0">
                  <a:latin typeface="Century Gothic" panose="020B0502020202020204" pitchFamily="34" charset="0"/>
                  <a:ea typeface="Times New Roman" panose="02020603050405020304" pitchFamily="18" charset="0"/>
                  <a:cs typeface="Times New Roman" panose="02020603050405020304" pitchFamily="18" charset="0"/>
                </a:rPr>
                <a:t>Hosting regular cross-functional team meetings to ensure alignment between logistics and software development teams.</a:t>
              </a:r>
            </a:p>
          </p:txBody>
        </p:sp>
        <p:sp>
          <p:nvSpPr>
            <p:cNvPr id="10" name="Text Box 9">
              <a:extLst>
                <a:ext uri="{FF2B5EF4-FFF2-40B4-BE49-F238E27FC236}">
                  <a16:creationId xmlns:a16="http://schemas.microsoft.com/office/drawing/2014/main" id="{B646261A-6936-B260-BD9E-1299EA761BF8}"/>
                </a:ext>
              </a:extLst>
            </p:cNvPr>
            <p:cNvSpPr txBox="1"/>
            <p:nvPr/>
          </p:nvSpPr>
          <p:spPr>
            <a:xfrm>
              <a:off x="4907459" y="5161075"/>
              <a:ext cx="2446505" cy="164592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171450" indent="-171450">
                <a:lnSpc>
                  <a:spcPts val="1500"/>
                </a:lnSpc>
                <a:buFont typeface="Arial" panose="020B0604020202020204" pitchFamily="34" charset="0"/>
                <a:buChar char="•"/>
              </a:pPr>
              <a:r>
                <a:rPr lang="en-US" sz="10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Encouraging open communication and collaboration among team members, fostering a supportive and innovative work environment.</a:t>
              </a:r>
            </a:p>
            <a:p>
              <a:pPr marL="171450" indent="-171450">
                <a:lnSpc>
                  <a:spcPts val="1500"/>
                </a:lnSpc>
                <a:buFont typeface="Arial" panose="020B0604020202020204" pitchFamily="34" charset="0"/>
                <a:buChar char="•"/>
              </a:pPr>
              <a:r>
                <a:rPr lang="en-US" sz="1000" dirty="0">
                  <a:latin typeface="Century Gothic" panose="020B0502020202020204" pitchFamily="34" charset="0"/>
                  <a:ea typeface="Times New Roman" panose="02020603050405020304" pitchFamily="18" charset="0"/>
                  <a:cs typeface="Times New Roman" panose="02020603050405020304" pitchFamily="18" charset="0"/>
                </a:rPr>
                <a:t>Using Agile methodologies to manage our sprints.</a:t>
              </a:r>
            </a:p>
            <a:p>
              <a:pPr marL="171450" indent="-171450">
                <a:lnSpc>
                  <a:spcPts val="1500"/>
                </a:lnSpc>
                <a:buFont typeface="Arial" panose="020B0604020202020204" pitchFamily="34" charset="0"/>
                <a:buChar char="•"/>
              </a:pPr>
              <a:r>
                <a:rPr lang="en-US" sz="1000" dirty="0">
                  <a:latin typeface="Century Gothic" panose="020B0502020202020204" pitchFamily="34" charset="0"/>
                  <a:ea typeface="Times New Roman" panose="02020603050405020304" pitchFamily="18" charset="0"/>
                  <a:cs typeface="Times New Roman" panose="02020603050405020304" pitchFamily="18" charset="0"/>
                </a:rPr>
                <a:t>Providing regular training and development to keep our skills sharp.</a:t>
              </a:r>
            </a:p>
          </p:txBody>
        </p:sp>
        <p:grpSp>
          <p:nvGrpSpPr>
            <p:cNvPr id="12" name="Group 11">
              <a:extLst>
                <a:ext uri="{FF2B5EF4-FFF2-40B4-BE49-F238E27FC236}">
                  <a16:creationId xmlns:a16="http://schemas.microsoft.com/office/drawing/2014/main" id="{12F5C939-726F-8874-21E8-6D43A415348B}"/>
                </a:ext>
              </a:extLst>
            </p:cNvPr>
            <p:cNvGrpSpPr/>
            <p:nvPr/>
          </p:nvGrpSpPr>
          <p:grpSpPr>
            <a:xfrm>
              <a:off x="5320769" y="2878222"/>
              <a:ext cx="1577941" cy="1256305"/>
              <a:chOff x="5320769" y="2878222"/>
              <a:chExt cx="1577941" cy="1256305"/>
            </a:xfrm>
          </p:grpSpPr>
          <p:sp>
            <p:nvSpPr>
              <p:cNvPr id="13" name="Text Box 2">
                <a:extLst>
                  <a:ext uri="{FF2B5EF4-FFF2-40B4-BE49-F238E27FC236}">
                    <a16:creationId xmlns:a16="http://schemas.microsoft.com/office/drawing/2014/main" id="{FE7B486F-F768-82CB-6871-3619A8145AC0}"/>
                  </a:ext>
                </a:extLst>
              </p:cNvPr>
              <p:cNvSpPr txBox="1"/>
              <p:nvPr/>
            </p:nvSpPr>
            <p:spPr>
              <a:xfrm>
                <a:off x="5818306" y="3752455"/>
                <a:ext cx="624813" cy="3820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1000" b="1" dirty="0">
                    <a:solidFill>
                      <a:srgbClr val="FFFFFF"/>
                    </a:solidFill>
                    <a:latin typeface="Century Gothic" panose="020B0502020202020204" pitchFamily="34" charset="0"/>
                    <a:ea typeface="Times New Roman" panose="02020603050405020304" pitchFamily="18" charset="0"/>
                    <a:cs typeface="Times New Roman" panose="02020603050405020304" pitchFamily="18" charset="0"/>
                  </a:rPr>
                  <a:t>KEEP</a:t>
                </a:r>
                <a:endParaRPr lang="en-US" sz="1000" dirty="0">
                  <a:latin typeface="Century Gothic" panose="020B0502020202020204" pitchFamily="34" charset="0"/>
                  <a:ea typeface="Times New Roman" panose="02020603050405020304" pitchFamily="18" charset="0"/>
                  <a:cs typeface="Times New Roman" panose="02020603050405020304" pitchFamily="18" charset="0"/>
                </a:endParaRPr>
              </a:p>
              <a:p>
                <a:pPr algn="ctr"/>
                <a:r>
                  <a:rPr lang="en-US" sz="1000" b="1" dirty="0">
                    <a:solidFill>
                      <a:srgbClr val="FFFFFF"/>
                    </a:solidFill>
                    <a:latin typeface="Century Gothic" panose="020B0502020202020204" pitchFamily="34" charset="0"/>
                    <a:ea typeface="Times New Roman" panose="02020603050405020304" pitchFamily="18" charset="0"/>
                    <a:cs typeface="Times New Roman" panose="02020603050405020304" pitchFamily="18" charset="0"/>
                  </a:rPr>
                  <a:t>DOING</a:t>
                </a:r>
                <a:endParaRPr lang="en-US" sz="1000" dirty="0">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4" name="Text Box 4">
                <a:extLst>
                  <a:ext uri="{FF2B5EF4-FFF2-40B4-BE49-F238E27FC236}">
                    <a16:creationId xmlns:a16="http://schemas.microsoft.com/office/drawing/2014/main" id="{2A6AC638-8B93-143D-E8B7-AC9BA7DD9ABB}"/>
                  </a:ext>
                </a:extLst>
              </p:cNvPr>
              <p:cNvSpPr txBox="1"/>
              <p:nvPr/>
            </p:nvSpPr>
            <p:spPr>
              <a:xfrm>
                <a:off x="6273897" y="3391004"/>
                <a:ext cx="624813" cy="3820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1000" b="1" dirty="0">
                    <a:solidFill>
                      <a:srgbClr val="FFFFFF"/>
                    </a:solidFill>
                    <a:latin typeface="Century Gothic" panose="020B0502020202020204" pitchFamily="34" charset="0"/>
                    <a:ea typeface="Times New Roman" panose="02020603050405020304" pitchFamily="18" charset="0"/>
                    <a:cs typeface="Times New Roman" panose="02020603050405020304" pitchFamily="18" charset="0"/>
                  </a:rPr>
                  <a:t>START</a:t>
                </a:r>
                <a:endParaRPr lang="en-US" sz="1000" dirty="0">
                  <a:latin typeface="Century Gothic" panose="020B0502020202020204" pitchFamily="34" charset="0"/>
                  <a:ea typeface="Times New Roman" panose="02020603050405020304" pitchFamily="18" charset="0"/>
                  <a:cs typeface="Times New Roman" panose="02020603050405020304" pitchFamily="18" charset="0"/>
                </a:endParaRPr>
              </a:p>
              <a:p>
                <a:pPr algn="ctr"/>
                <a:r>
                  <a:rPr lang="en-US" sz="1000" b="1" dirty="0">
                    <a:solidFill>
                      <a:srgbClr val="FFFFFF"/>
                    </a:solidFill>
                    <a:latin typeface="Century Gothic" panose="020B0502020202020204" pitchFamily="34" charset="0"/>
                    <a:ea typeface="Times New Roman" panose="02020603050405020304" pitchFamily="18" charset="0"/>
                    <a:cs typeface="Times New Roman" panose="02020603050405020304" pitchFamily="18" charset="0"/>
                  </a:rPr>
                  <a:t>DOING</a:t>
                </a:r>
                <a:endParaRPr lang="en-US" sz="1000" dirty="0">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5" name="Text Box 5">
                <a:extLst>
                  <a:ext uri="{FF2B5EF4-FFF2-40B4-BE49-F238E27FC236}">
                    <a16:creationId xmlns:a16="http://schemas.microsoft.com/office/drawing/2014/main" id="{D02942F9-11C5-4EB0-71CF-99DAF31C2804}"/>
                  </a:ext>
                </a:extLst>
              </p:cNvPr>
              <p:cNvSpPr txBox="1"/>
              <p:nvPr/>
            </p:nvSpPr>
            <p:spPr>
              <a:xfrm>
                <a:off x="5320769" y="3391004"/>
                <a:ext cx="624813" cy="3820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1000" b="1">
                    <a:solidFill>
                      <a:srgbClr val="FFFFFF"/>
                    </a:solidFill>
                    <a:latin typeface="Century Gothic" panose="020B0502020202020204" pitchFamily="34" charset="0"/>
                    <a:ea typeface="Times New Roman" panose="02020603050405020304" pitchFamily="18" charset="0"/>
                    <a:cs typeface="Times New Roman" panose="02020603050405020304" pitchFamily="18" charset="0"/>
                  </a:rPr>
                  <a:t>STOP</a:t>
                </a:r>
                <a:endParaRPr lang="en-US" sz="1000">
                  <a:latin typeface="Century Gothic" panose="020B0502020202020204" pitchFamily="34" charset="0"/>
                  <a:ea typeface="Times New Roman" panose="02020603050405020304" pitchFamily="18" charset="0"/>
                  <a:cs typeface="Times New Roman" panose="02020603050405020304" pitchFamily="18" charset="0"/>
                </a:endParaRPr>
              </a:p>
              <a:p>
                <a:pPr algn="ctr"/>
                <a:r>
                  <a:rPr lang="en-US" sz="1000" b="1">
                    <a:solidFill>
                      <a:srgbClr val="FFFFFF"/>
                    </a:solidFill>
                    <a:latin typeface="Century Gothic" panose="020B0502020202020204" pitchFamily="34" charset="0"/>
                    <a:ea typeface="Times New Roman" panose="02020603050405020304" pitchFamily="18" charset="0"/>
                    <a:cs typeface="Times New Roman" panose="02020603050405020304" pitchFamily="18" charset="0"/>
                  </a:rPr>
                  <a:t>DOING</a:t>
                </a:r>
                <a:endParaRPr lang="en-US" sz="1000">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6" name="Text Box 6">
                <a:extLst>
                  <a:ext uri="{FF2B5EF4-FFF2-40B4-BE49-F238E27FC236}">
                    <a16:creationId xmlns:a16="http://schemas.microsoft.com/office/drawing/2014/main" id="{C292B065-BC78-DDB8-183A-C0FDF9E44795}"/>
                  </a:ext>
                </a:extLst>
              </p:cNvPr>
              <p:cNvSpPr txBox="1"/>
              <p:nvPr/>
            </p:nvSpPr>
            <p:spPr>
              <a:xfrm>
                <a:off x="5517470" y="2878222"/>
                <a:ext cx="624813" cy="3820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1000" b="1" dirty="0">
                    <a:solidFill>
                      <a:srgbClr val="FFFFFF"/>
                    </a:solidFill>
                    <a:latin typeface="Century Gothic" panose="020B0502020202020204" pitchFamily="34" charset="0"/>
                    <a:ea typeface="Times New Roman" panose="02020603050405020304" pitchFamily="18" charset="0"/>
                    <a:cs typeface="Times New Roman" panose="02020603050405020304" pitchFamily="18" charset="0"/>
                  </a:rPr>
                  <a:t>LESS</a:t>
                </a:r>
                <a:endParaRPr lang="en-US" sz="1000" dirty="0">
                  <a:latin typeface="Century Gothic" panose="020B0502020202020204" pitchFamily="34" charset="0"/>
                  <a:ea typeface="Times New Roman" panose="02020603050405020304" pitchFamily="18" charset="0"/>
                  <a:cs typeface="Times New Roman" panose="02020603050405020304" pitchFamily="18" charset="0"/>
                </a:endParaRPr>
              </a:p>
              <a:p>
                <a:pPr algn="ctr"/>
                <a:r>
                  <a:rPr lang="en-US" sz="1000" b="1" dirty="0">
                    <a:solidFill>
                      <a:srgbClr val="FFFFFF"/>
                    </a:solidFill>
                    <a:latin typeface="Century Gothic" panose="020B0502020202020204" pitchFamily="34" charset="0"/>
                    <a:ea typeface="Times New Roman" panose="02020603050405020304" pitchFamily="18" charset="0"/>
                    <a:cs typeface="Times New Roman" panose="02020603050405020304" pitchFamily="18" charset="0"/>
                  </a:rPr>
                  <a:t>OF</a:t>
                </a:r>
                <a:endParaRPr lang="en-US" sz="1000" dirty="0">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7" name="Text Box 7">
                <a:extLst>
                  <a:ext uri="{FF2B5EF4-FFF2-40B4-BE49-F238E27FC236}">
                    <a16:creationId xmlns:a16="http://schemas.microsoft.com/office/drawing/2014/main" id="{EA139860-F9E3-F8E5-B55C-7FC0C65221CA}"/>
                  </a:ext>
                </a:extLst>
              </p:cNvPr>
              <p:cNvSpPr txBox="1"/>
              <p:nvPr/>
            </p:nvSpPr>
            <p:spPr>
              <a:xfrm>
                <a:off x="6096000" y="2878222"/>
                <a:ext cx="624813" cy="3820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1000" b="1" dirty="0">
                    <a:solidFill>
                      <a:srgbClr val="FFFFFF"/>
                    </a:solidFill>
                    <a:latin typeface="Century Gothic" panose="020B0502020202020204" pitchFamily="34" charset="0"/>
                    <a:ea typeface="Times New Roman" panose="02020603050405020304" pitchFamily="18" charset="0"/>
                    <a:cs typeface="Times New Roman" panose="02020603050405020304" pitchFamily="18" charset="0"/>
                  </a:rPr>
                  <a:t>MORE</a:t>
                </a:r>
                <a:endParaRPr lang="en-US" sz="1000" dirty="0">
                  <a:latin typeface="Century Gothic" panose="020B0502020202020204" pitchFamily="34" charset="0"/>
                  <a:ea typeface="Times New Roman" panose="02020603050405020304" pitchFamily="18" charset="0"/>
                  <a:cs typeface="Times New Roman" panose="02020603050405020304" pitchFamily="18" charset="0"/>
                </a:endParaRPr>
              </a:p>
              <a:p>
                <a:pPr algn="ctr"/>
                <a:r>
                  <a:rPr lang="en-US" sz="1000" b="1" dirty="0">
                    <a:solidFill>
                      <a:srgbClr val="FFFFFF"/>
                    </a:solidFill>
                    <a:latin typeface="Century Gothic" panose="020B0502020202020204" pitchFamily="34" charset="0"/>
                    <a:ea typeface="Times New Roman" panose="02020603050405020304" pitchFamily="18" charset="0"/>
                    <a:cs typeface="Times New Roman" panose="02020603050405020304" pitchFamily="18" charset="0"/>
                  </a:rPr>
                  <a:t>OF</a:t>
                </a:r>
                <a:endParaRPr lang="en-US" sz="1000" dirty="0">
                  <a:latin typeface="Century Gothic" panose="020B0502020202020204" pitchFamily="34" charset="0"/>
                  <a:ea typeface="Times New Roman" panose="02020603050405020304" pitchFamily="18" charset="0"/>
                  <a:cs typeface="Times New Roman" panose="02020603050405020304" pitchFamily="18" charset="0"/>
                </a:endParaRPr>
              </a:p>
            </p:txBody>
          </p:sp>
        </p:grpSp>
      </p:grpSp>
    </p:spTree>
    <p:extLst>
      <p:ext uri="{BB962C8B-B14F-4D97-AF65-F5344CB8AC3E}">
        <p14:creationId xmlns:p14="http://schemas.microsoft.com/office/powerpoint/2010/main" val="2414378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2"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5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357</TotalTime>
  <Words>424</Words>
  <Application>Microsoft Office PowerPoint</Application>
  <PresentationFormat>Widescreen</PresentationFormat>
  <Paragraphs>34</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Aptos</vt:lpstr>
      <vt:lpstr>Aptos Display</vt:lpstr>
      <vt:lpstr>Arial</vt:lpstr>
      <vt:lpstr>Century Gothic</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Agustina Moschcovich</dc:creator>
  <cp:lastModifiedBy>Kayla Franssen</cp:lastModifiedBy>
  <cp:revision>128</cp:revision>
  <dcterms:created xsi:type="dcterms:W3CDTF">2024-08-04T17:37:47Z</dcterms:created>
  <dcterms:modified xsi:type="dcterms:W3CDTF">2024-08-25T17:29:00Z</dcterms:modified>
</cp:coreProperties>
</file>