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30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A99"/>
    <a:srgbClr val="62A87C"/>
    <a:srgbClr val="FF5964"/>
    <a:srgbClr val="FF7D86"/>
    <a:srgbClr val="BEA670"/>
    <a:srgbClr val="CF5417"/>
    <a:srgbClr val="968440"/>
    <a:srgbClr val="766732"/>
    <a:srgbClr val="000000"/>
    <a:srgbClr val="4D7F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4650"/>
  </p:normalViewPr>
  <p:slideViewPr>
    <p:cSldViewPr snapToGrid="0">
      <p:cViewPr varScale="1">
        <p:scale>
          <a:sx n="77" d="100"/>
          <a:sy n="77" d="100"/>
        </p:scale>
        <p:origin x="19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C32A1-FB45-4D43-A6F0-74C2B2968C3D}" type="datetimeFigureOut">
              <a:rPr lang="en-US" smtClean="0"/>
              <a:t>8/25/2024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1EA255-364E-45DD-81DF-5DD2DBD79D95}" type="slidenum">
              <a:rPr lang="en-US" smtClean="0"/>
              <a:t>‹#›</a:t>
            </a:fld>
            <a:endParaRPr lang="en-US"/>
          </a:p>
        </p:txBody>
      </p:sp>
    </p:spTree>
    <p:extLst>
      <p:ext uri="{BB962C8B-B14F-4D97-AF65-F5344CB8AC3E}">
        <p14:creationId xmlns:p14="http://schemas.microsoft.com/office/powerpoint/2010/main" val="4018532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7CC3D-B375-EF1F-88B0-2BE92EF70E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0D66C5-3B95-7FEA-ED77-2F801444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E8D236-5979-4FA2-0118-9077C546B9A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602A9BE9-E24D-9126-1E59-487D46A16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AAA84-0E6B-D79D-1DC4-AB2D275348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9224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475F-2479-9CB0-2C52-57FBE144B3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9CB6D4-C7BB-75AD-C986-6F6464FBA8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3C913-503A-EBAF-4D10-DB742B2A3A00}"/>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D2151C42-24B8-9F09-555F-8259D73A3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D6A46-EACD-4E7F-717C-C74F2B172724}"/>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86930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CF2068-AC5C-1014-C8B6-CDC5238BDA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8CC139-6ABA-681E-4C21-B27BE1D7A8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2CBD7-037A-6904-9D16-C8ABB0334EF9}"/>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3364D107-DC63-2D82-47D4-809CBB06D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303A-CA2B-AFC3-40F3-F8CE0FDB7CF2}"/>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46602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9D065-F2AD-A004-25A8-8F02849040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A6497F-4D2D-37A5-3760-EFB63B2E44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67284F-F3F5-A949-CBE2-FDAEB59F31F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5E6B044-15E5-68AC-8A5D-DC782CF23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52724-5F86-9082-1B1B-DC1019C582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27632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4FA8B-6C6C-4918-96EE-2947CA1F88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5FBAFD-59F7-D33E-EFD0-DDA3D96700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1103E5-B435-E991-1778-6466DB7C7A5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8DD5AD4-22BB-03D0-AEEF-BCAF1BDD6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5413C-3EEE-B47A-2A22-DE5B10C8DADA}"/>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307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4BA0-9CE5-EBA4-56C9-8B5D220D5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787AC6-1CF9-91A5-2924-C39B3719B6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0A22F-1553-767F-2D5C-3931B6DDA8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D96DDC-2ECE-9952-6AF3-4EFA02D40FB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480F34D7-B931-EC31-CFE2-3DB0F659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1BCE05-4D6B-D5E6-A4D8-A668BEC8F2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0510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B7F2A-62A1-DDE4-16A5-124C7FE17F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BB576E-D2CE-130F-719F-E289A501A7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9E96D5-DDBF-9C7C-9866-0A3B420133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0C345-EFA9-1BBA-DC44-0BF2844095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D4AFC-1E32-5BD4-9DA8-CC9220A18D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5867C2-58F5-326E-200E-8671D731B28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8" name="Footer Placeholder 7">
            <a:extLst>
              <a:ext uri="{FF2B5EF4-FFF2-40B4-BE49-F238E27FC236}">
                <a16:creationId xmlns:a16="http://schemas.microsoft.com/office/drawing/2014/main" id="{73943FC8-5665-F40D-BA2E-7FD1E93D4E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9F1F25-220D-076F-9DD0-7A959A9F79F0}"/>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2221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DE799-0BF7-033A-0003-86D457F175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2F82F3-4551-FDA9-0B69-9E815F30B66C}"/>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4" name="Footer Placeholder 3">
            <a:extLst>
              <a:ext uri="{FF2B5EF4-FFF2-40B4-BE49-F238E27FC236}">
                <a16:creationId xmlns:a16="http://schemas.microsoft.com/office/drawing/2014/main" id="{4A3AFDB2-414C-302D-4E86-F5D98C2793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E111F4-82A1-D6E0-97A1-FF14D50D386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93582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0C1786-EFF5-63B9-7E68-05D4E66AAAB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3" name="Footer Placeholder 2">
            <a:extLst>
              <a:ext uri="{FF2B5EF4-FFF2-40B4-BE49-F238E27FC236}">
                <a16:creationId xmlns:a16="http://schemas.microsoft.com/office/drawing/2014/main" id="{FFC1A8B8-24F4-C50F-998A-7BA9BA728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0844AF-B1C5-3850-F4B6-F469DB89B5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974844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1550-095B-AB83-BF58-3654DCF42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BC03E-9053-0F59-4E58-B03D279EC7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03672-612A-561E-6AEF-0F0A1933B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24A4A-0EA1-1903-1A5E-FBAA5528C408}"/>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7C4FC98E-2084-7189-2D2B-28B8192BC9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09F5F4-4DAA-0E3A-B489-1C53D2B1733D}"/>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58411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A482C-3CC1-A2F8-4DBD-1B03F5361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9C22B2-532C-9470-D49E-FC4CC5339F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FB5527-9F9B-AE65-F727-E81F30C52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E249B-65C8-BB84-D6BC-961B99EB810D}"/>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CC30BB2D-93B1-325A-5D43-9FCD83456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20BA10-8DB3-8B8E-133E-0821BD723C1E}"/>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790131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1">
                <a:lumMod val="5000"/>
                <a:lumOff val="95000"/>
              </a:schemeClr>
            </a:gs>
            <a:gs pos="0">
              <a:schemeClr val="accent1">
                <a:lumMod val="20000"/>
                <a:lumOff val="80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98A90-2BF8-932D-64AF-3A9D9A77DE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A0B733-BB92-45FB-8F46-E7E194A8C5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3F3108-7B89-B034-BAD3-027A16040F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C17FF4C0-FF5C-6818-6A4B-9AEAB8B408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7C8BF4-6FCF-3C84-63B5-1AAB66B860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4C980A8-BBA8-465B-B243-9C221E6A3A3C}" type="slidenum">
              <a:rPr lang="en-US" smtClean="0"/>
              <a:t>‹#›</a:t>
            </a:fld>
            <a:endParaRPr lang="en-US"/>
          </a:p>
        </p:txBody>
      </p:sp>
    </p:spTree>
    <p:extLst>
      <p:ext uri="{BB962C8B-B14F-4D97-AF65-F5344CB8AC3E}">
        <p14:creationId xmlns:p14="http://schemas.microsoft.com/office/powerpoint/2010/main" val="1933435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51&amp;utm_source=template-powerpoint&amp;utm_medium=content&amp;utm_campaign=Blank+Basic+Agile+Sprint+Retrospective+Template-powerpoint-12151&amp;lpa=Blank+Basic+Agile+Sprint+Retrospective+Template+powerpoint+1215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7" y="1598764"/>
            <a:ext cx="6106248" cy="4262064"/>
          </a:xfrm>
          <a:prstGeom prst="rect">
            <a:avLst/>
          </a:prstGeom>
          <a:noFill/>
        </p:spPr>
        <p:txBody>
          <a:bodyPr wrap="square" rtlCol="0">
            <a:spAutoFit/>
          </a:bodyPr>
          <a:lstStyle/>
          <a:p>
            <a:pPr>
              <a:lnSpc>
                <a:spcPct val="150000"/>
              </a:lnSpc>
              <a:spcAft>
                <a:spcPts val="1200"/>
              </a:spcAft>
            </a:pPr>
            <a:r>
              <a:rPr lang="en-US" sz="1600" b="1" dirty="0">
                <a:solidFill>
                  <a:srgbClr val="000000"/>
                </a:solidFill>
                <a:latin typeface="Century Gothic" panose="020B0502020202020204" pitchFamily="34" charset="0"/>
              </a:rPr>
              <a:t>When To Use This Template: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Use this basic Agile sprint retrospective template at the end of each sprint to reflect on what went well, identify areas for improvement, brainstorm new ideas, and plan actionable steps for the next sprint.  </a:t>
            </a:r>
          </a:p>
          <a:p>
            <a:pPr>
              <a:lnSpc>
                <a:spcPct val="150000"/>
              </a:lnSpc>
              <a:spcAft>
                <a:spcPts val="1200"/>
              </a:spcAft>
            </a:pPr>
            <a:r>
              <a:rPr lang="en-US" sz="1600" b="1" dirty="0">
                <a:solidFill>
                  <a:srgbClr val="000000"/>
                </a:solidFill>
                <a:latin typeface="Century Gothic" panose="020B0502020202020204" pitchFamily="34" charset="0"/>
              </a:rPr>
              <a:t>Notable Templates Features: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This template includes sections for What Went Well? (thumbs up), What Went Poorly? (thumbs down), What New Ideas Do We Have? (lightbulb icon), and What Actions Will We Take? (list icon). This template is suitable for universal Agile practices across all formats. </a:t>
            </a:r>
          </a:p>
        </p:txBody>
      </p:sp>
      <p:pic>
        <p:nvPicPr>
          <p:cNvPr id="90" name="Google Shape;90;p13">
            <a:hlinkClick r:id="rId3"/>
          </p:cNvPr>
          <p:cNvPicPr preferRelativeResize="0"/>
          <p:nvPr/>
        </p:nvPicPr>
        <p:blipFill>
          <a:blip r:embed="rId4">
            <a:alphaModFix/>
          </a:blip>
          <a:stretch>
            <a:fillRect/>
          </a:stretch>
        </p:blipFill>
        <p:spPr>
          <a:xfrm>
            <a:off x="7886047" y="395765"/>
            <a:ext cx="3744624" cy="744775"/>
          </a:xfrm>
          <a:prstGeom prst="rect">
            <a:avLst/>
          </a:prstGeom>
          <a:noFill/>
          <a:ln>
            <a:noFill/>
          </a:ln>
        </p:spPr>
      </p:pic>
      <p:sp>
        <p:nvSpPr>
          <p:cNvPr id="91" name="Google Shape;91;p13"/>
          <p:cNvSpPr txBox="1"/>
          <p:nvPr/>
        </p:nvSpPr>
        <p:spPr>
          <a:xfrm>
            <a:off x="361547" y="258508"/>
            <a:ext cx="6743928" cy="1169521"/>
          </a:xfrm>
          <a:prstGeom prst="rect">
            <a:avLst/>
          </a:prstGeom>
          <a:noFill/>
          <a:ln>
            <a:noFill/>
          </a:ln>
        </p:spPr>
        <p:txBody>
          <a:bodyPr spcFirstLastPara="1" wrap="square" lIns="91425" tIns="91425" rIns="91425" bIns="91425" anchor="t" anchorCtr="0">
            <a:spAutoFit/>
          </a:bodyPr>
          <a:lstStyle/>
          <a:p>
            <a:r>
              <a:rPr lang="en-US" sz="3200" b="1" dirty="0">
                <a:solidFill>
                  <a:srgbClr val="011033"/>
                </a:solidFill>
                <a:latin typeface="Century Gothic"/>
                <a:ea typeface="Century Gothic"/>
                <a:cs typeface="Century Gothic"/>
                <a:sym typeface="Century Gothic"/>
              </a:rPr>
              <a:t>Basic Agile Sprint Retrospective Template</a:t>
            </a:r>
          </a:p>
        </p:txBody>
      </p:sp>
      <p:pic>
        <p:nvPicPr>
          <p:cNvPr id="6" name="Picture 5">
            <a:extLst>
              <a:ext uri="{FF2B5EF4-FFF2-40B4-BE49-F238E27FC236}">
                <a16:creationId xmlns:a16="http://schemas.microsoft.com/office/drawing/2014/main" id="{BA3E00BB-1FA4-1439-738E-490E0DFF62A7}"/>
              </a:ext>
            </a:extLst>
          </p:cNvPr>
          <p:cNvPicPr>
            <a:picLocks noChangeAspect="1"/>
          </p:cNvPicPr>
          <p:nvPr/>
        </p:nvPicPr>
        <p:blipFill>
          <a:blip r:embed="rId5"/>
          <a:stretch>
            <a:fillRect/>
          </a:stretch>
        </p:blipFill>
        <p:spPr>
          <a:xfrm>
            <a:off x="7105475" y="2448417"/>
            <a:ext cx="4525196" cy="2562757"/>
          </a:xfrm>
          <a:prstGeom prst="rect">
            <a:avLst/>
          </a:prstGeom>
          <a:effectLst>
            <a:outerShdw blurRad="152400" sx="103000" sy="103000" algn="c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CA09F2-3826-BB90-349F-9C52EDB42204}"/>
              </a:ext>
            </a:extLst>
          </p:cNvPr>
          <p:cNvSpPr txBox="1"/>
          <p:nvPr/>
        </p:nvSpPr>
        <p:spPr>
          <a:xfrm>
            <a:off x="67112" y="37862"/>
            <a:ext cx="9144000" cy="523220"/>
          </a:xfrm>
          <a:prstGeom prst="rect">
            <a:avLst/>
          </a:prstGeom>
          <a:noFill/>
        </p:spPr>
        <p:txBody>
          <a:bodyPr wrap="square" rtlCol="0">
            <a:spAutoFit/>
          </a:bodyPr>
          <a:lstStyle/>
          <a:p>
            <a:r>
              <a:rPr lang="en-US" sz="2800" b="1" dirty="0">
                <a:solidFill>
                  <a:srgbClr val="011033"/>
                </a:solidFill>
                <a:latin typeface="Century Gothic"/>
                <a:ea typeface="Century Gothic"/>
                <a:cs typeface="Century Gothic"/>
                <a:sym typeface="Century Gothic"/>
              </a:rPr>
              <a:t>Basic Agile Sprint Retrospective Template</a:t>
            </a:r>
          </a:p>
        </p:txBody>
      </p:sp>
      <p:graphicFrame>
        <p:nvGraphicFramePr>
          <p:cNvPr id="4" name="Table 3">
            <a:extLst>
              <a:ext uri="{FF2B5EF4-FFF2-40B4-BE49-F238E27FC236}">
                <a16:creationId xmlns:a16="http://schemas.microsoft.com/office/drawing/2014/main" id="{541A390A-98AA-384D-21BD-FF86A67B4898}"/>
              </a:ext>
            </a:extLst>
          </p:cNvPr>
          <p:cNvGraphicFramePr>
            <a:graphicFrameLocks noGrp="1"/>
          </p:cNvGraphicFramePr>
          <p:nvPr>
            <p:extLst>
              <p:ext uri="{D42A27DB-BD31-4B8C-83A1-F6EECF244321}">
                <p14:modId xmlns:p14="http://schemas.microsoft.com/office/powerpoint/2010/main" val="1514860089"/>
              </p:ext>
            </p:extLst>
          </p:nvPr>
        </p:nvGraphicFramePr>
        <p:xfrm>
          <a:off x="765805" y="677493"/>
          <a:ext cx="10660391" cy="731520"/>
        </p:xfrm>
        <a:graphic>
          <a:graphicData uri="http://schemas.openxmlformats.org/drawingml/2006/table">
            <a:tbl>
              <a:tblPr firstRow="1" firstCol="1" bandRow="1"/>
              <a:tblGrid>
                <a:gridCol w="1358270">
                  <a:extLst>
                    <a:ext uri="{9D8B030D-6E8A-4147-A177-3AD203B41FA5}">
                      <a16:colId xmlns:a16="http://schemas.microsoft.com/office/drawing/2014/main" val="3026418218"/>
                    </a:ext>
                  </a:extLst>
                </a:gridCol>
                <a:gridCol w="6677025">
                  <a:extLst>
                    <a:ext uri="{9D8B030D-6E8A-4147-A177-3AD203B41FA5}">
                      <a16:colId xmlns:a16="http://schemas.microsoft.com/office/drawing/2014/main" val="2286392011"/>
                    </a:ext>
                  </a:extLst>
                </a:gridCol>
                <a:gridCol w="1085850">
                  <a:extLst>
                    <a:ext uri="{9D8B030D-6E8A-4147-A177-3AD203B41FA5}">
                      <a16:colId xmlns:a16="http://schemas.microsoft.com/office/drawing/2014/main" val="2001777224"/>
                    </a:ext>
                  </a:extLst>
                </a:gridCol>
                <a:gridCol w="1539246">
                  <a:extLst>
                    <a:ext uri="{9D8B030D-6E8A-4147-A177-3AD203B41FA5}">
                      <a16:colId xmlns:a16="http://schemas.microsoft.com/office/drawing/2014/main" val="3448731566"/>
                    </a:ext>
                  </a:extLst>
                </a:gridCol>
              </a:tblGrid>
              <a:tr h="365760">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PROJECT NAME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PROJECT ID</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495306633"/>
                  </a:ext>
                </a:extLst>
              </a:tr>
              <a:tr h="365760">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TEAM</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DATE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rgbClr val="EAEEF3"/>
                    </a:solidFill>
                  </a:tcPr>
                </a:tc>
                <a:tc>
                  <a:txBody>
                    <a:bodyPr/>
                    <a:lstStyle/>
                    <a:p>
                      <a:pPr marL="0" marR="0">
                        <a:spcBef>
                          <a:spcPts val="0"/>
                        </a:spcBef>
                        <a:spcAft>
                          <a:spcPts val="0"/>
                        </a:spcAft>
                      </a:pPr>
                      <a:r>
                        <a:rPr lang="en-US" sz="1100"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 </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634715491"/>
                  </a:ext>
                </a:extLst>
              </a:tr>
            </a:tbl>
          </a:graphicData>
        </a:graphic>
      </p:graphicFrame>
      <p:graphicFrame>
        <p:nvGraphicFramePr>
          <p:cNvPr id="5" name="Table 4">
            <a:extLst>
              <a:ext uri="{FF2B5EF4-FFF2-40B4-BE49-F238E27FC236}">
                <a16:creationId xmlns:a16="http://schemas.microsoft.com/office/drawing/2014/main" id="{69B75B2A-4044-2C08-D127-9FDCBBE2B1AE}"/>
              </a:ext>
            </a:extLst>
          </p:cNvPr>
          <p:cNvGraphicFramePr>
            <a:graphicFrameLocks noGrp="1"/>
          </p:cNvGraphicFramePr>
          <p:nvPr>
            <p:extLst>
              <p:ext uri="{D42A27DB-BD31-4B8C-83A1-F6EECF244321}">
                <p14:modId xmlns:p14="http://schemas.microsoft.com/office/powerpoint/2010/main" val="1577659163"/>
              </p:ext>
            </p:extLst>
          </p:nvPr>
        </p:nvGraphicFramePr>
        <p:xfrm>
          <a:off x="765805" y="1525424"/>
          <a:ext cx="10660391" cy="5019714"/>
        </p:xfrm>
        <a:graphic>
          <a:graphicData uri="http://schemas.openxmlformats.org/drawingml/2006/table">
            <a:tbl>
              <a:tblPr firstRow="1" firstCol="1" bandRow="1"/>
              <a:tblGrid>
                <a:gridCol w="5329832">
                  <a:extLst>
                    <a:ext uri="{9D8B030D-6E8A-4147-A177-3AD203B41FA5}">
                      <a16:colId xmlns:a16="http://schemas.microsoft.com/office/drawing/2014/main" val="4035185755"/>
                    </a:ext>
                  </a:extLst>
                </a:gridCol>
                <a:gridCol w="5330559">
                  <a:extLst>
                    <a:ext uri="{9D8B030D-6E8A-4147-A177-3AD203B41FA5}">
                      <a16:colId xmlns:a16="http://schemas.microsoft.com/office/drawing/2014/main" val="103888348"/>
                    </a:ext>
                  </a:extLst>
                </a:gridCol>
              </a:tblGrid>
              <a:tr h="421444">
                <a:tc>
                  <a:txBody>
                    <a:bodyPr/>
                    <a:lstStyle/>
                    <a:p>
                      <a:pPr marL="0" marR="0" algn="ctr">
                        <a:spcBef>
                          <a:spcPts val="0"/>
                        </a:spcBef>
                        <a:spcAft>
                          <a:spcPts val="0"/>
                        </a:spcAft>
                      </a:pPr>
                      <a:r>
                        <a:rPr lang="en-US" sz="14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WHAT WENT WELL?</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8277" marR="58277" marT="91440" marB="9144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2D050"/>
                    </a:solidFill>
                  </a:tcPr>
                </a:tc>
                <a:tc>
                  <a:txBody>
                    <a:bodyPr/>
                    <a:lstStyle/>
                    <a:p>
                      <a:pPr marL="0" marR="0" algn="ctr">
                        <a:spcBef>
                          <a:spcPts val="0"/>
                        </a:spcBef>
                        <a:spcAft>
                          <a:spcPts val="0"/>
                        </a:spcAft>
                      </a:pPr>
                      <a:r>
                        <a:rPr lang="en-US" sz="14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WHAT WENT POORLY?</a:t>
                      </a:r>
                      <a:endParaRPr lang="en-US" sz="11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8277" marR="58277" marT="0" marB="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BFBFBF"/>
                    </a:solidFill>
                  </a:tcPr>
                </a:tc>
                <a:extLst>
                  <a:ext uri="{0D108BD9-81ED-4DB2-BD59-A6C34878D82A}">
                    <a16:rowId xmlns:a16="http://schemas.microsoft.com/office/drawing/2014/main" val="424422630"/>
                  </a:ext>
                </a:extLst>
              </a:tr>
              <a:tr h="2066125">
                <a:tc>
                  <a:txBody>
                    <a:bodyPr/>
                    <a:lstStyle/>
                    <a:p>
                      <a:pPr marL="0" marR="0" lvl="0" indent="0">
                        <a:lnSpc>
                          <a:spcPct val="100000"/>
                        </a:lnSpc>
                        <a:spcBef>
                          <a:spcPts val="0"/>
                        </a:spcBef>
                        <a:spcAft>
                          <a:spcPts val="0"/>
                        </a:spcAft>
                        <a:buFont typeface="Symbol" panose="05050102010706020507" pitchFamily="18" charset="2"/>
                        <a:buNone/>
                        <a:tabLst>
                          <a:tab pos="2743200" algn="l"/>
                        </a:tabLst>
                      </a:pPr>
                      <a:endParaRPr lang="en-US" sz="1200" b="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2054" marR="62054" marT="85257"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342900" marR="0" lvl="0" indent="-342900">
                        <a:lnSpc>
                          <a:spcPct val="100000"/>
                        </a:lnSpc>
                        <a:spcBef>
                          <a:spcPts val="0"/>
                        </a:spcBef>
                        <a:spcAft>
                          <a:spcPts val="0"/>
                        </a:spcAft>
                        <a:buFont typeface="Symbol" panose="05050102010706020507" pitchFamily="18" charset="2"/>
                        <a:buChar char=""/>
                        <a:tabLst>
                          <a:tab pos="2743200" algn="l"/>
                        </a:tabLst>
                      </a:pPr>
                      <a:endParaRPr lang="en-US" sz="1200" b="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2054" marR="62054" marT="85257" marB="0">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4220450556"/>
                  </a:ext>
                </a:extLst>
              </a:tr>
              <a:tr h="466020">
                <a:tc>
                  <a:txBody>
                    <a:bodyPr/>
                    <a:lstStyle/>
                    <a:p>
                      <a:pPr marL="0" marR="0" algn="ctr">
                        <a:lnSpc>
                          <a:spcPct val="115000"/>
                        </a:lnSpc>
                        <a:spcBef>
                          <a:spcPts val="0"/>
                        </a:spcBef>
                        <a:spcAft>
                          <a:spcPts val="0"/>
                        </a:spcAft>
                      </a:pPr>
                      <a:r>
                        <a:rPr lang="en-US" sz="1600" b="1">
                          <a:solidFill>
                            <a:srgbClr val="000000"/>
                          </a:solidFill>
                          <a:effectLst/>
                          <a:latin typeface="Century Gothic" panose="020B0502020202020204" pitchFamily="34" charset="0"/>
                          <a:ea typeface="Arial" panose="020B0604020202020204" pitchFamily="34" charset="0"/>
                          <a:cs typeface="Arial" panose="020B0604020202020204" pitchFamily="34" charset="0"/>
                        </a:rPr>
                        <a:t>WHAT NEW IDEAS DO WE HAVE?</a:t>
                      </a:r>
                      <a:endParaRPr lang="en-US" sz="12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8277" marR="58277"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600" b="1" dirty="0">
                          <a:solidFill>
                            <a:srgbClr val="000000"/>
                          </a:solidFill>
                          <a:effectLst/>
                          <a:latin typeface="Century Gothic" panose="020B0502020202020204" pitchFamily="34" charset="0"/>
                          <a:ea typeface="Arial" panose="020B0604020202020204" pitchFamily="34" charset="0"/>
                          <a:cs typeface="Arial" panose="020B0604020202020204" pitchFamily="34" charset="0"/>
                        </a:rPr>
                        <a:t>WHAT ACTIONS WILL WE TAKE?</a:t>
                      </a:r>
                      <a:endParaRPr lang="en-US" sz="12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58277" marR="58277" marT="91440" marB="91440" anchor="ctr">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5B9BD5"/>
                    </a:solidFill>
                  </a:tcPr>
                </a:tc>
                <a:extLst>
                  <a:ext uri="{0D108BD9-81ED-4DB2-BD59-A6C34878D82A}">
                    <a16:rowId xmlns:a16="http://schemas.microsoft.com/office/drawing/2014/main" val="1124712255"/>
                  </a:ext>
                </a:extLst>
              </a:tr>
              <a:tr h="2066125">
                <a:tc>
                  <a:txBody>
                    <a:bodyPr/>
                    <a:lstStyle/>
                    <a:p>
                      <a:pPr marL="342900" marR="0" lvl="0" indent="-342900">
                        <a:lnSpc>
                          <a:spcPct val="100000"/>
                        </a:lnSpc>
                        <a:spcBef>
                          <a:spcPts val="0"/>
                        </a:spcBef>
                        <a:spcAft>
                          <a:spcPts val="0"/>
                        </a:spcAft>
                        <a:buFont typeface="Symbol" panose="05050102010706020507" pitchFamily="18" charset="2"/>
                        <a:buChar char=""/>
                        <a:tabLst>
                          <a:tab pos="2743200" algn="l"/>
                        </a:tabLst>
                      </a:pPr>
                      <a:endParaRPr lang="en-US" sz="1200" b="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2054" marR="62054" marT="85257"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chemeClr val="bg1"/>
                    </a:solidFill>
                  </a:tcPr>
                </a:tc>
                <a:tc>
                  <a:txBody>
                    <a:bodyPr/>
                    <a:lstStyle/>
                    <a:p>
                      <a:pPr marL="342900" marR="0" lvl="0" indent="-342900">
                        <a:lnSpc>
                          <a:spcPct val="100000"/>
                        </a:lnSpc>
                        <a:spcBef>
                          <a:spcPts val="0"/>
                        </a:spcBef>
                        <a:spcAft>
                          <a:spcPts val="0"/>
                        </a:spcAft>
                        <a:buFont typeface="Symbol" panose="05050102010706020507" pitchFamily="18" charset="2"/>
                        <a:buChar char=""/>
                        <a:tabLst>
                          <a:tab pos="2743200" algn="l"/>
                        </a:tabLst>
                      </a:pPr>
                      <a:endParaRPr lang="en-US" sz="1200" b="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62054" marR="62054" marT="85257" marB="0">
                    <a:lnL w="1270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3617038152"/>
                  </a:ext>
                </a:extLst>
              </a:tr>
            </a:tbl>
          </a:graphicData>
        </a:graphic>
      </p:graphicFrame>
      <p:pic>
        <p:nvPicPr>
          <p:cNvPr id="6" name="Graphic 6" descr="Checklist RTL">
            <a:extLst>
              <a:ext uri="{FF2B5EF4-FFF2-40B4-BE49-F238E27FC236}">
                <a16:creationId xmlns:a16="http://schemas.microsoft.com/office/drawing/2014/main" id="{4E30414E-5F85-7DEB-9DE5-DBC1104B24F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749920" y="5905059"/>
            <a:ext cx="672470" cy="640080"/>
          </a:xfrm>
          <a:prstGeom prst="rect">
            <a:avLst/>
          </a:prstGeom>
        </p:spPr>
      </p:pic>
      <p:pic>
        <p:nvPicPr>
          <p:cNvPr id="7" name="Graphic 5" descr="Lightbulb and gear">
            <a:extLst>
              <a:ext uri="{FF2B5EF4-FFF2-40B4-BE49-F238E27FC236}">
                <a16:creationId xmlns:a16="http://schemas.microsoft.com/office/drawing/2014/main" id="{D2B0E1CF-DE22-0729-9FBA-53CAD88BC07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23530" y="5876043"/>
            <a:ext cx="672470" cy="640080"/>
          </a:xfrm>
          <a:prstGeom prst="rect">
            <a:avLst/>
          </a:prstGeom>
        </p:spPr>
      </p:pic>
      <p:pic>
        <p:nvPicPr>
          <p:cNvPr id="37" name="Graphic 4" descr="Thumbs up sign">
            <a:extLst>
              <a:ext uri="{FF2B5EF4-FFF2-40B4-BE49-F238E27FC236}">
                <a16:creationId xmlns:a16="http://schemas.microsoft.com/office/drawing/2014/main" id="{1698B5FF-B1B0-CD8A-AB3C-641EA6ABF26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423530" y="3366186"/>
            <a:ext cx="672470" cy="640080"/>
          </a:xfrm>
          <a:prstGeom prst="rect">
            <a:avLst/>
          </a:prstGeom>
        </p:spPr>
      </p:pic>
      <p:pic>
        <p:nvPicPr>
          <p:cNvPr id="41" name="Graphic 2" descr="Thumbs up sign">
            <a:extLst>
              <a:ext uri="{FF2B5EF4-FFF2-40B4-BE49-F238E27FC236}">
                <a16:creationId xmlns:a16="http://schemas.microsoft.com/office/drawing/2014/main" id="{95FFCD4C-C797-622F-FB88-86E6041F0FA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flipV="1">
            <a:off x="10749920" y="3366186"/>
            <a:ext cx="672470" cy="640080"/>
          </a:xfrm>
          <a:prstGeom prst="rect">
            <a:avLst/>
          </a:prstGeom>
        </p:spPr>
      </p:pic>
    </p:spTree>
    <p:extLst>
      <p:ext uri="{BB962C8B-B14F-4D97-AF65-F5344CB8AC3E}">
        <p14:creationId xmlns:p14="http://schemas.microsoft.com/office/powerpoint/2010/main" val="103544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2"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5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5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260</TotalTime>
  <Words>243</Words>
  <Application>Microsoft Office PowerPoint</Application>
  <PresentationFormat>Widescreen</PresentationFormat>
  <Paragraphs>21</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Century Gothic</vt:lpstr>
      <vt:lpstr>Symbol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Kayla Franssen</cp:lastModifiedBy>
  <cp:revision>113</cp:revision>
  <dcterms:created xsi:type="dcterms:W3CDTF">2024-08-04T17:37:47Z</dcterms:created>
  <dcterms:modified xsi:type="dcterms:W3CDTF">2024-08-25T15:29:01Z</dcterms:modified>
</cp:coreProperties>
</file>