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Sample+Basic+Agile+Sprint+Retrospective+Template-powerpoint-12151&amp;lpa=Sample+Basic+Agile+Sprint+Retrospectiv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598764"/>
            <a:ext cx="6106248" cy="4262064"/>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basic Agile sprint retrospective template at the end of each sprint to reflect on what went well, identify areas for improvement, brainstorm new ideas, and plan actionable steps for the next sprint.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sections for What Went Well? (thumbs up), What Went Poorly? (thumbs down), What New Ideas Do We Have? (lightbulb icon), and What Actions Will We Take? (list icon). This template is suitable for universal Agile practices across all formats.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Basic Agile Sprint Retrospective Template Example</a:t>
            </a:r>
          </a:p>
        </p:txBody>
      </p:sp>
      <p:pic>
        <p:nvPicPr>
          <p:cNvPr id="6" name="Picture 5">
            <a:extLst>
              <a:ext uri="{FF2B5EF4-FFF2-40B4-BE49-F238E27FC236}">
                <a16:creationId xmlns:a16="http://schemas.microsoft.com/office/drawing/2014/main" id="{BA3E00BB-1FA4-1439-738E-490E0DFF62A7}"/>
              </a:ext>
            </a:extLst>
          </p:cNvPr>
          <p:cNvPicPr>
            <a:picLocks noChangeAspect="1"/>
          </p:cNvPicPr>
          <p:nvPr/>
        </p:nvPicPr>
        <p:blipFill>
          <a:blip r:embed="rId5"/>
          <a:stretch>
            <a:fillRect/>
          </a:stretch>
        </p:blipFill>
        <p:spPr>
          <a:xfrm>
            <a:off x="7105475" y="2448417"/>
            <a:ext cx="4525196" cy="2562757"/>
          </a:xfrm>
          <a:prstGeom prst="rect">
            <a:avLst/>
          </a:prstGeom>
          <a:effectLst>
            <a:outerShdw blurRad="152400" sx="103000" sy="103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914400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Basic Agile Sprint Retrospective Template Example</a:t>
            </a:r>
          </a:p>
        </p:txBody>
      </p:sp>
      <p:graphicFrame>
        <p:nvGraphicFramePr>
          <p:cNvPr id="4" name="Table 3">
            <a:extLst>
              <a:ext uri="{FF2B5EF4-FFF2-40B4-BE49-F238E27FC236}">
                <a16:creationId xmlns:a16="http://schemas.microsoft.com/office/drawing/2014/main" id="{541A390A-98AA-384D-21BD-FF86A67B4898}"/>
              </a:ext>
            </a:extLst>
          </p:cNvPr>
          <p:cNvGraphicFramePr>
            <a:graphicFrameLocks noGrp="1"/>
          </p:cNvGraphicFramePr>
          <p:nvPr>
            <p:extLst>
              <p:ext uri="{D42A27DB-BD31-4B8C-83A1-F6EECF244321}">
                <p14:modId xmlns:p14="http://schemas.microsoft.com/office/powerpoint/2010/main" val="1514860089"/>
              </p:ext>
            </p:extLst>
          </p:nvPr>
        </p:nvGraphicFramePr>
        <p:xfrm>
          <a:off x="765805" y="677493"/>
          <a:ext cx="10660391" cy="731520"/>
        </p:xfrm>
        <a:graphic>
          <a:graphicData uri="http://schemas.openxmlformats.org/drawingml/2006/table">
            <a:tbl>
              <a:tblPr firstRow="1" firstCol="1" bandRow="1"/>
              <a:tblGrid>
                <a:gridCol w="1358270">
                  <a:extLst>
                    <a:ext uri="{9D8B030D-6E8A-4147-A177-3AD203B41FA5}">
                      <a16:colId xmlns:a16="http://schemas.microsoft.com/office/drawing/2014/main" val="3026418218"/>
                    </a:ext>
                  </a:extLst>
                </a:gridCol>
                <a:gridCol w="6677025">
                  <a:extLst>
                    <a:ext uri="{9D8B030D-6E8A-4147-A177-3AD203B41FA5}">
                      <a16:colId xmlns:a16="http://schemas.microsoft.com/office/drawing/2014/main" val="2286392011"/>
                    </a:ext>
                  </a:extLst>
                </a:gridCol>
                <a:gridCol w="1085850">
                  <a:extLst>
                    <a:ext uri="{9D8B030D-6E8A-4147-A177-3AD203B41FA5}">
                      <a16:colId xmlns:a16="http://schemas.microsoft.com/office/drawing/2014/main" val="2001777224"/>
                    </a:ext>
                  </a:extLst>
                </a:gridCol>
                <a:gridCol w="1539246">
                  <a:extLst>
                    <a:ext uri="{9D8B030D-6E8A-4147-A177-3AD203B41FA5}">
                      <a16:colId xmlns:a16="http://schemas.microsoft.com/office/drawing/2014/main" val="3448731566"/>
                    </a:ext>
                  </a:extLst>
                </a:gridCol>
              </a:tblGrid>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NAME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ID</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495306633"/>
                  </a:ext>
                </a:extLst>
              </a:tr>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TEAM</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DATE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634715491"/>
                  </a:ext>
                </a:extLst>
              </a:tr>
            </a:tbl>
          </a:graphicData>
        </a:graphic>
      </p:graphicFrame>
      <p:graphicFrame>
        <p:nvGraphicFramePr>
          <p:cNvPr id="5" name="Table 4">
            <a:extLst>
              <a:ext uri="{FF2B5EF4-FFF2-40B4-BE49-F238E27FC236}">
                <a16:creationId xmlns:a16="http://schemas.microsoft.com/office/drawing/2014/main" id="{69B75B2A-4044-2C08-D127-9FDCBBE2B1AE}"/>
              </a:ext>
            </a:extLst>
          </p:cNvPr>
          <p:cNvGraphicFramePr>
            <a:graphicFrameLocks noGrp="1"/>
          </p:cNvGraphicFramePr>
          <p:nvPr>
            <p:extLst>
              <p:ext uri="{D42A27DB-BD31-4B8C-83A1-F6EECF244321}">
                <p14:modId xmlns:p14="http://schemas.microsoft.com/office/powerpoint/2010/main" val="3360531435"/>
              </p:ext>
            </p:extLst>
          </p:nvPr>
        </p:nvGraphicFramePr>
        <p:xfrm>
          <a:off x="765805" y="1525424"/>
          <a:ext cx="10660391" cy="5019714"/>
        </p:xfrm>
        <a:graphic>
          <a:graphicData uri="http://schemas.openxmlformats.org/drawingml/2006/table">
            <a:tbl>
              <a:tblPr firstRow="1" firstCol="1" bandRow="1"/>
              <a:tblGrid>
                <a:gridCol w="5329832">
                  <a:extLst>
                    <a:ext uri="{9D8B030D-6E8A-4147-A177-3AD203B41FA5}">
                      <a16:colId xmlns:a16="http://schemas.microsoft.com/office/drawing/2014/main" val="4035185755"/>
                    </a:ext>
                  </a:extLst>
                </a:gridCol>
                <a:gridCol w="5330559">
                  <a:extLst>
                    <a:ext uri="{9D8B030D-6E8A-4147-A177-3AD203B41FA5}">
                      <a16:colId xmlns:a16="http://schemas.microsoft.com/office/drawing/2014/main" val="103888348"/>
                    </a:ext>
                  </a:extLst>
                </a:gridCol>
              </a:tblGrid>
              <a:tr h="421444">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WENT WELL?</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WENT POORLY?</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extLst>
                  <a:ext uri="{0D108BD9-81ED-4DB2-BD59-A6C34878D82A}">
                    <a16:rowId xmlns:a16="http://schemas.microsoft.com/office/drawing/2014/main" val="424422630"/>
                  </a:ext>
                </a:extLst>
              </a:tr>
              <a:tr h="2066125">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Team Collaboration</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The teamwork on the new user interface was seamless.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Charging Algorithm</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The algorithm successfully reduced wait times by 15%.</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On-Time Delivery</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All features were completed on schedule.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Customer Feedback</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Customers gave positive reviews for the new logistics feature.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Server Downtime</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Multiple instances caused data sync delays.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Incomplete Documentation</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API documentation was lacking, causing integration issues.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Task Complexity</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Underestimated complexity led to delays.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Testing Resources</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Insufficient resources led to QA bottlenecks.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220450556"/>
                  </a:ext>
                </a:extLst>
              </a:tr>
              <a:tr h="466020">
                <a:tc>
                  <a:txBody>
                    <a:bodyPr/>
                    <a:lstStyle/>
                    <a:p>
                      <a:pPr marL="0" marR="0" algn="ctr">
                        <a:lnSpc>
                          <a:spcPct val="115000"/>
                        </a:lnSpc>
                        <a:spcBef>
                          <a:spcPts val="0"/>
                        </a:spcBef>
                        <a:spcAft>
                          <a:spcPts val="0"/>
                        </a:spcAft>
                      </a:pPr>
                      <a:r>
                        <a:rPr lang="en-US" sz="16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NEW IDEAS DO WE HAVE?</a:t>
                      </a:r>
                      <a:endParaRPr lang="en-US" sz="12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ACTIONS WILL WE TAKE?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91440" marB="9144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5B9BD5"/>
                    </a:solidFill>
                  </a:tcPr>
                </a:tc>
                <a:extLst>
                  <a:ext uri="{0D108BD9-81ED-4DB2-BD59-A6C34878D82A}">
                    <a16:rowId xmlns:a16="http://schemas.microsoft.com/office/drawing/2014/main" val="1124712255"/>
                  </a:ext>
                </a:extLst>
              </a:tr>
              <a:tr h="2066125">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Data Analytics Dashboard</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Develop robust real-time insights.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User Feedback Integration</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Collect feedback directly via the app.</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Automated Testing</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Create scripts to speed up QA.</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Maintenance Alerts</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Develop predictive maintenance alerts.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Increase Server Capacity</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Invest in additional capacity to reduce downtime.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Complete API Documentation</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Finalize and improve API documentation.</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Revise Estimation Process</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Refine task estimation to account for complexities.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tabLst>
                          <a:tab pos="2743200" algn="l"/>
                        </a:tabLst>
                      </a:pPr>
                      <a:r>
                        <a:rPr lang="en-AU"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Upgrade Testing Environment</a:t>
                      </a: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Enhance resources and tools for efficient testing.</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617038152"/>
                  </a:ext>
                </a:extLst>
              </a:tr>
            </a:tbl>
          </a:graphicData>
        </a:graphic>
      </p:graphicFrame>
      <p:pic>
        <p:nvPicPr>
          <p:cNvPr id="6" name="Graphic 6" descr="Checklist RTL">
            <a:extLst>
              <a:ext uri="{FF2B5EF4-FFF2-40B4-BE49-F238E27FC236}">
                <a16:creationId xmlns:a16="http://schemas.microsoft.com/office/drawing/2014/main" id="{4E30414E-5F85-7DEB-9DE5-DBC1104B24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49920" y="5905059"/>
            <a:ext cx="672470" cy="640080"/>
          </a:xfrm>
          <a:prstGeom prst="rect">
            <a:avLst/>
          </a:prstGeom>
        </p:spPr>
      </p:pic>
      <p:pic>
        <p:nvPicPr>
          <p:cNvPr id="7" name="Graphic 5" descr="Lightbulb and gear">
            <a:extLst>
              <a:ext uri="{FF2B5EF4-FFF2-40B4-BE49-F238E27FC236}">
                <a16:creationId xmlns:a16="http://schemas.microsoft.com/office/drawing/2014/main" id="{D2B0E1CF-DE22-0729-9FBA-53CAD88BC0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23530" y="5876043"/>
            <a:ext cx="672470" cy="640080"/>
          </a:xfrm>
          <a:prstGeom prst="rect">
            <a:avLst/>
          </a:prstGeom>
        </p:spPr>
      </p:pic>
      <p:pic>
        <p:nvPicPr>
          <p:cNvPr id="37" name="Graphic 4" descr="Thumbs up sign">
            <a:extLst>
              <a:ext uri="{FF2B5EF4-FFF2-40B4-BE49-F238E27FC236}">
                <a16:creationId xmlns:a16="http://schemas.microsoft.com/office/drawing/2014/main" id="{1698B5FF-B1B0-CD8A-AB3C-641EA6ABF2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23530" y="3366186"/>
            <a:ext cx="672470" cy="640080"/>
          </a:xfrm>
          <a:prstGeom prst="rect">
            <a:avLst/>
          </a:prstGeom>
        </p:spPr>
      </p:pic>
      <p:pic>
        <p:nvPicPr>
          <p:cNvPr id="41" name="Graphic 2" descr="Thumbs up sign">
            <a:extLst>
              <a:ext uri="{FF2B5EF4-FFF2-40B4-BE49-F238E27FC236}">
                <a16:creationId xmlns:a16="http://schemas.microsoft.com/office/drawing/2014/main" id="{95FFCD4C-C797-622F-FB88-86E6041F0FA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V="1">
            <a:off x="10749920" y="3366186"/>
            <a:ext cx="672470" cy="640080"/>
          </a:xfrm>
          <a:prstGeom prst="rect">
            <a:avLst/>
          </a:prstGeom>
        </p:spPr>
      </p:pic>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258</TotalTime>
  <Words>418</Words>
  <Application>Microsoft Office PowerPoint</Application>
  <PresentationFormat>Widescreen</PresentationFormat>
  <Paragraphs>37</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Century Gothic</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111</cp:revision>
  <dcterms:created xsi:type="dcterms:W3CDTF">2024-08-04T17:37:47Z</dcterms:created>
  <dcterms:modified xsi:type="dcterms:W3CDTF">2024-08-25T15:45:44Z</dcterms:modified>
</cp:coreProperties>
</file>