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56" r:id="rId2"/>
    <p:sldId id="262" r:id="rId3"/>
    <p:sldId id="267" r:id="rId4"/>
  </p:sldIdLst>
  <p:sldSz cx="12192000" cy="6858000"/>
  <p:notesSz cx="6858000" cy="9144000"/>
  <p:embeddedFontLst>
    <p:embeddedFont>
      <p:font typeface="Century Gothic" panose="020B0502020202020204" pitchFamily="34" charset="0"/>
      <p:regular r:id="rId6"/>
      <p:bold r:id="rId7"/>
      <p:italic r:id="rId8"/>
      <p:boldItalic r:id="rId9"/>
    </p:embeddedFont>
    <p:embeddedFont>
      <p:font typeface="Play" panose="020B0604020202020204" charset="0"/>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NkLUFK12YSZ3OrmVE9k6VVKckg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E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F8BEAB2-BD21-4F9D-A5C4-23FAC02F6808}">
  <a:tblStyle styleId="{9F8BEAB2-BD21-4F9D-A5C4-23FAC02F680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40A2053-CA6B-45B9-BB66-AA2DCEEF7E4C}" styleName="Table_1">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1"/>
    <p:restoredTop sz="94730"/>
  </p:normalViewPr>
  <p:slideViewPr>
    <p:cSldViewPr snapToGrid="0">
      <p:cViewPr varScale="1">
        <p:scale>
          <a:sx n="77" d="100"/>
          <a:sy n="77" d="100"/>
        </p:scale>
        <p:origin x="190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2.fntdata"/><Relationship Id="rId25"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24" Type="http://customschemas.google.com/relationships/presentationmetadata" Target="metadata"/><Relationship Id="rId5"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Google Shape;25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1" name="Google Shape;25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4" name="Google Shape;34;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5183188" y="987425"/>
            <a:ext cx="6172200" cy="4873625"/>
          </a:xfrm>
          <a:prstGeom prst="rect">
            <a:avLst/>
          </a:prstGeom>
          <a:noFill/>
          <a:ln>
            <a:noFill/>
          </a:ln>
        </p:spPr>
      </p:sp>
      <p:sp>
        <p:nvSpPr>
          <p:cNvPr id="68" name="Google Shape;68;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smartsheet.com/try-it?trp=12165&amp;utm_source=template-powerpoint&amp;utm_medium=content&amp;utm_campaign=A3+Strategy+Template-powerpoint-12165&amp;lpa=A3+Strategy+Template+powerpoint+12165" TargetMode="Externa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mt="0"/>
          </a:blip>
          <a:stretch>
            <a:fillRect/>
          </a:stretch>
        </a:blipFill>
        <a:effectLst/>
      </p:bgPr>
    </p:bg>
    <p:spTree>
      <p:nvGrpSpPr>
        <p:cNvPr id="1" name="Shape 88"/>
        <p:cNvGrpSpPr/>
        <p:nvPr/>
      </p:nvGrpSpPr>
      <p:grpSpPr>
        <a:xfrm>
          <a:off x="0" y="0"/>
          <a:ext cx="0" cy="0"/>
          <a:chOff x="0" y="0"/>
          <a:chExt cx="0" cy="0"/>
        </a:xfrm>
      </p:grpSpPr>
      <p:pic>
        <p:nvPicPr>
          <p:cNvPr id="8" name="Picture 7" descr="White abstract background">
            <a:extLst>
              <a:ext uri="{FF2B5EF4-FFF2-40B4-BE49-F238E27FC236}">
                <a16:creationId xmlns:a16="http://schemas.microsoft.com/office/drawing/2014/main" id="{311A531D-7998-562D-1B0A-8F77D61AF83D}"/>
              </a:ext>
            </a:extLst>
          </p:cNvPr>
          <p:cNvPicPr>
            <a:picLocks noChangeAspect="1"/>
          </p:cNvPicPr>
          <p:nvPr/>
        </p:nvPicPr>
        <p:blipFill rotWithShape="1">
          <a:blip r:embed="rId4">
            <a:alphaModFix amt="25000"/>
          </a:blip>
          <a:srcRect t="14779" b="15163"/>
          <a:stretch/>
        </p:blipFill>
        <p:spPr>
          <a:xfrm>
            <a:off x="0" y="0"/>
            <a:ext cx="12238975" cy="6858000"/>
          </a:xfrm>
          <a:prstGeom prst="rect">
            <a:avLst/>
          </a:prstGeom>
        </p:spPr>
      </p:pic>
      <p:pic>
        <p:nvPicPr>
          <p:cNvPr id="3" name="Picture 2">
            <a:extLst>
              <a:ext uri="{FF2B5EF4-FFF2-40B4-BE49-F238E27FC236}">
                <a16:creationId xmlns:a16="http://schemas.microsoft.com/office/drawing/2014/main" id="{1AA7FB1A-7B46-44F1-ABCE-3E7D5854ED07}"/>
              </a:ext>
            </a:extLst>
          </p:cNvPr>
          <p:cNvPicPr>
            <a:picLocks noChangeAspect="1"/>
          </p:cNvPicPr>
          <p:nvPr/>
        </p:nvPicPr>
        <p:blipFill>
          <a:blip r:embed="rId5"/>
          <a:srcRect/>
          <a:stretch/>
        </p:blipFill>
        <p:spPr>
          <a:xfrm>
            <a:off x="2293344" y="1794367"/>
            <a:ext cx="7605312" cy="4277572"/>
          </a:xfrm>
          <a:prstGeom prst="rect">
            <a:avLst/>
          </a:prstGeom>
          <a:noFill/>
          <a:ln w="28575">
            <a:noFill/>
          </a:ln>
          <a:effectLst>
            <a:outerShdw blurRad="50800" dist="38100" dir="5400000" algn="t" rotWithShape="0">
              <a:prstClr val="black">
                <a:alpha val="40000"/>
              </a:prstClr>
            </a:outerShdw>
          </a:effectLst>
        </p:spPr>
      </p:pic>
      <p:pic>
        <p:nvPicPr>
          <p:cNvPr id="5" name="Google Shape;93;p1">
            <a:hlinkClick r:id="rId6"/>
            <a:extLst>
              <a:ext uri="{FF2B5EF4-FFF2-40B4-BE49-F238E27FC236}">
                <a16:creationId xmlns:a16="http://schemas.microsoft.com/office/drawing/2014/main" id="{033F4873-5F87-EABE-6401-35AC85998D13}"/>
              </a:ext>
            </a:extLst>
          </p:cNvPr>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6" name="Google Shape;90;p1">
            <a:extLst>
              <a:ext uri="{FF2B5EF4-FFF2-40B4-BE49-F238E27FC236}">
                <a16:creationId xmlns:a16="http://schemas.microsoft.com/office/drawing/2014/main" id="{7E4E6464-2958-853F-9B6F-F50156D81A07}"/>
              </a:ext>
            </a:extLst>
          </p:cNvPr>
          <p:cNvSpPr txBox="1"/>
          <p:nvPr/>
        </p:nvSpPr>
        <p:spPr>
          <a:xfrm>
            <a:off x="337016" y="254469"/>
            <a:ext cx="4298779"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PowerPoint A3 Strategy Template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25" name="Picture 24" descr="White abstract background">
            <a:extLst>
              <a:ext uri="{FF2B5EF4-FFF2-40B4-BE49-F238E27FC236}">
                <a16:creationId xmlns:a16="http://schemas.microsoft.com/office/drawing/2014/main" id="{CCDE629A-8F9E-6214-346E-FAAF0AD853F2}"/>
              </a:ext>
            </a:extLst>
          </p:cNvPr>
          <p:cNvPicPr>
            <a:picLocks noChangeAspect="1"/>
          </p:cNvPicPr>
          <p:nvPr/>
        </p:nvPicPr>
        <p:blipFill rotWithShape="1">
          <a:blip r:embed="rId3">
            <a:alphaModFix amt="25000"/>
          </a:blip>
          <a:srcRect t="14779" b="15163"/>
          <a:stretch/>
        </p:blipFill>
        <p:spPr>
          <a:xfrm>
            <a:off x="0" y="0"/>
            <a:ext cx="12238975" cy="6858000"/>
          </a:xfrm>
          <a:prstGeom prst="rect">
            <a:avLst/>
          </a:prstGeom>
        </p:spPr>
      </p:pic>
      <p:sp>
        <p:nvSpPr>
          <p:cNvPr id="183" name="Google Shape;183;p7"/>
          <p:cNvSpPr/>
          <p:nvPr/>
        </p:nvSpPr>
        <p:spPr>
          <a:xfrm>
            <a:off x="401082" y="1325528"/>
            <a:ext cx="2651760" cy="1906771"/>
          </a:xfrm>
          <a:prstGeom prst="roundRect">
            <a:avLst>
              <a:gd name="adj" fmla="val 0"/>
            </a:avLst>
          </a:prstGeom>
          <a:solidFill>
            <a:schemeClr val="accent6">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86" name="Google Shape;186;p7"/>
          <p:cNvSpPr/>
          <p:nvPr/>
        </p:nvSpPr>
        <p:spPr>
          <a:xfrm>
            <a:off x="3329044" y="1325528"/>
            <a:ext cx="2651760" cy="1906771"/>
          </a:xfrm>
          <a:prstGeom prst="roundRect">
            <a:avLst>
              <a:gd name="adj" fmla="val 0"/>
            </a:avLst>
          </a:prstGeom>
          <a:solidFill>
            <a:schemeClr val="accent4">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89" name="Google Shape;189;p7"/>
          <p:cNvSpPr/>
          <p:nvPr/>
        </p:nvSpPr>
        <p:spPr>
          <a:xfrm>
            <a:off x="6257007" y="1325528"/>
            <a:ext cx="2651760" cy="1906771"/>
          </a:xfrm>
          <a:prstGeom prst="roundRect">
            <a:avLst>
              <a:gd name="adj" fmla="val 0"/>
            </a:avLst>
          </a:prstGeom>
          <a:solidFill>
            <a:schemeClr val="accent5">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95" name="Google Shape;195;p7"/>
          <p:cNvSpPr/>
          <p:nvPr/>
        </p:nvSpPr>
        <p:spPr>
          <a:xfrm>
            <a:off x="803326" y="1020727"/>
            <a:ext cx="1847273" cy="609600"/>
          </a:xfrm>
          <a:prstGeom prst="flowChartTerminator">
            <a:avLst/>
          </a:prstGeom>
          <a:solidFill>
            <a:schemeClr val="accent6">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6">
                    <a:lumMod val="75000"/>
                  </a:schemeClr>
                </a:solidFill>
                <a:latin typeface="Century Gothic"/>
                <a:ea typeface="Century Gothic"/>
                <a:cs typeface="Century Gothic"/>
                <a:sym typeface="Century Gothic"/>
              </a:rPr>
              <a:t>YEAR 1</a:t>
            </a:r>
            <a:endParaRPr sz="1800" b="1" dirty="0">
              <a:solidFill>
                <a:schemeClr val="accent6">
                  <a:lumMod val="75000"/>
                </a:schemeClr>
              </a:solidFill>
              <a:latin typeface="Arial"/>
              <a:ea typeface="Arial"/>
              <a:cs typeface="Arial"/>
              <a:sym typeface="Arial"/>
            </a:endParaRPr>
          </a:p>
        </p:txBody>
      </p:sp>
      <p:sp>
        <p:nvSpPr>
          <p:cNvPr id="196" name="Google Shape;196;p7"/>
          <p:cNvSpPr/>
          <p:nvPr/>
        </p:nvSpPr>
        <p:spPr>
          <a:xfrm>
            <a:off x="3731288" y="1020727"/>
            <a:ext cx="1847273" cy="609600"/>
          </a:xfrm>
          <a:prstGeom prst="flowChartTerminator">
            <a:avLst/>
          </a:prstGeom>
          <a:solidFill>
            <a:schemeClr val="accent4">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4">
                    <a:lumMod val="75000"/>
                  </a:schemeClr>
                </a:solidFill>
                <a:latin typeface="Century Gothic"/>
                <a:ea typeface="Century Gothic"/>
                <a:cs typeface="Century Gothic"/>
                <a:sym typeface="Century Gothic"/>
              </a:rPr>
              <a:t>YEAR 2</a:t>
            </a:r>
            <a:endParaRPr lang="en-US" sz="1800" b="1" dirty="0">
              <a:solidFill>
                <a:schemeClr val="accent4">
                  <a:lumMod val="75000"/>
                </a:schemeClr>
              </a:solidFill>
              <a:latin typeface="Arial"/>
              <a:ea typeface="Arial"/>
              <a:cs typeface="Arial"/>
              <a:sym typeface="Arial"/>
            </a:endParaRPr>
          </a:p>
        </p:txBody>
      </p:sp>
      <p:sp>
        <p:nvSpPr>
          <p:cNvPr id="197" name="Google Shape;197;p7"/>
          <p:cNvSpPr/>
          <p:nvPr/>
        </p:nvSpPr>
        <p:spPr>
          <a:xfrm>
            <a:off x="6659251" y="1020727"/>
            <a:ext cx="1847273" cy="609600"/>
          </a:xfrm>
          <a:prstGeom prst="flowChartTerminator">
            <a:avLst/>
          </a:prstGeom>
          <a:solidFill>
            <a:schemeClr val="accent5">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5">
                    <a:lumMod val="75000"/>
                  </a:schemeClr>
                </a:solidFill>
                <a:latin typeface="Century Gothic"/>
                <a:ea typeface="Century Gothic"/>
                <a:cs typeface="Century Gothic"/>
                <a:sym typeface="Century Gothic"/>
              </a:rPr>
              <a:t>YEAR 3</a:t>
            </a:r>
            <a:endParaRPr lang="en-US" sz="1800" b="1" dirty="0">
              <a:solidFill>
                <a:schemeClr val="accent5">
                  <a:lumMod val="75000"/>
                </a:schemeClr>
              </a:solidFill>
              <a:latin typeface="Arial"/>
              <a:ea typeface="Arial"/>
              <a:cs typeface="Arial"/>
              <a:sym typeface="Arial"/>
            </a:endParaRPr>
          </a:p>
        </p:txBody>
      </p:sp>
      <p:sp>
        <p:nvSpPr>
          <p:cNvPr id="5" name="Google Shape;106;p2">
            <a:extLst>
              <a:ext uri="{FF2B5EF4-FFF2-40B4-BE49-F238E27FC236}">
                <a16:creationId xmlns:a16="http://schemas.microsoft.com/office/drawing/2014/main" id="{B5551CCE-9426-C17C-815F-083774A152D1}"/>
              </a:ext>
            </a:extLst>
          </p:cNvPr>
          <p:cNvSpPr txBox="1"/>
          <p:nvPr/>
        </p:nvSpPr>
        <p:spPr>
          <a:xfrm>
            <a:off x="5255771" y="6469821"/>
            <a:ext cx="6905897" cy="363172"/>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en-US" sz="1400" dirty="0">
                <a:solidFill>
                  <a:srgbClr val="595959"/>
                </a:solidFill>
                <a:latin typeface="Century Gothic"/>
                <a:ea typeface="Century Gothic"/>
                <a:cs typeface="Century Gothic"/>
                <a:sym typeface="Century Gothic"/>
              </a:rPr>
              <a:t>PowerPoint A3 Strategy Template</a:t>
            </a:r>
          </a:p>
        </p:txBody>
      </p:sp>
      <p:sp>
        <p:nvSpPr>
          <p:cNvPr id="11" name="Google Shape;90;p1">
            <a:extLst>
              <a:ext uri="{FF2B5EF4-FFF2-40B4-BE49-F238E27FC236}">
                <a16:creationId xmlns:a16="http://schemas.microsoft.com/office/drawing/2014/main" id="{043A42F9-EA0B-435F-4468-8201B0125A11}"/>
              </a:ext>
            </a:extLst>
          </p:cNvPr>
          <p:cNvSpPr txBox="1"/>
          <p:nvPr/>
        </p:nvSpPr>
        <p:spPr>
          <a:xfrm>
            <a:off x="401083" y="377867"/>
            <a:ext cx="11435648" cy="461624"/>
          </a:xfrm>
          <a:prstGeom prst="rect">
            <a:avLst/>
          </a:prstGeom>
          <a:solidFill>
            <a:schemeClr val="tx1">
              <a:lumMod val="75000"/>
              <a:lumOff val="25000"/>
            </a:schemeClr>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0" u="none" strike="noStrike" cap="none" dirty="0">
                <a:solidFill>
                  <a:schemeClr val="bg1"/>
                </a:solidFill>
                <a:latin typeface="Century Gothic"/>
                <a:ea typeface="Century Gothic"/>
                <a:cs typeface="Century Gothic"/>
                <a:sym typeface="Century Gothic"/>
              </a:rPr>
              <a:t>Strategic Initiatives</a:t>
            </a:r>
          </a:p>
        </p:txBody>
      </p:sp>
      <p:sp>
        <p:nvSpPr>
          <p:cNvPr id="13" name="Google Shape;189;p7">
            <a:extLst>
              <a:ext uri="{FF2B5EF4-FFF2-40B4-BE49-F238E27FC236}">
                <a16:creationId xmlns:a16="http://schemas.microsoft.com/office/drawing/2014/main" id="{12C82CE9-AC49-A6A7-7B49-34A193943BA4}"/>
              </a:ext>
            </a:extLst>
          </p:cNvPr>
          <p:cNvSpPr/>
          <p:nvPr/>
        </p:nvSpPr>
        <p:spPr>
          <a:xfrm>
            <a:off x="9184970" y="1325528"/>
            <a:ext cx="2651760" cy="1906771"/>
          </a:xfrm>
          <a:prstGeom prst="roundRect">
            <a:avLst>
              <a:gd name="adj" fmla="val 0"/>
            </a:avLst>
          </a:prstGeom>
          <a:solidFill>
            <a:schemeClr val="accent2">
              <a:lumMod val="40000"/>
              <a:lumOff val="60000"/>
            </a:schemeClr>
          </a:solidFill>
          <a:ln>
            <a:noFill/>
          </a:ln>
        </p:spPr>
        <p:txBody>
          <a:bodyPr spcFirstLastPara="1" wrap="square" lIns="274300" tIns="548625" rIns="274300" bIns="182875" anchor="t" anchorCtr="0">
            <a:noAutofit/>
          </a:bodyPr>
          <a:lstStyle/>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b="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a:p>
            <a:pPr marL="285750" marR="0" lvl="0" indent="-184150" algn="l" rtl="0">
              <a:lnSpc>
                <a:spcPct val="100000"/>
              </a:lnSpc>
              <a:spcBef>
                <a:spcPts val="0"/>
              </a:spcBef>
              <a:spcAft>
                <a:spcPts val="0"/>
              </a:spcAft>
              <a:buClr>
                <a:schemeClr val="lt1"/>
              </a:buClr>
              <a:buSzPts val="1600"/>
              <a:buFont typeface="Arial"/>
              <a:buNone/>
            </a:pPr>
            <a:endParaRPr sz="1200" dirty="0">
              <a:solidFill>
                <a:schemeClr val="tx1">
                  <a:lumMod val="65000"/>
                  <a:lumOff val="35000"/>
                </a:schemeClr>
              </a:solidFill>
              <a:latin typeface="Century Gothic"/>
              <a:ea typeface="Century Gothic"/>
              <a:cs typeface="Century Gothic"/>
              <a:sym typeface="Century Gothic"/>
            </a:endParaRPr>
          </a:p>
          <a:p>
            <a:pPr marL="285750" marR="0" lvl="0" indent="-285750" algn="l" rtl="0">
              <a:lnSpc>
                <a:spcPct val="100000"/>
              </a:lnSpc>
              <a:spcBef>
                <a:spcPts val="0"/>
              </a:spcBef>
              <a:spcAft>
                <a:spcPts val="0"/>
              </a:spcAft>
              <a:buClr>
                <a:schemeClr val="lt1"/>
              </a:buClr>
              <a:buSzPts val="1600"/>
              <a:buFont typeface="Arial"/>
              <a:buChar char="•"/>
            </a:pPr>
            <a:r>
              <a:rPr lang="en-US" sz="1200" b="0" dirty="0">
                <a:solidFill>
                  <a:schemeClr val="tx1">
                    <a:lumMod val="65000"/>
                    <a:lumOff val="35000"/>
                  </a:schemeClr>
                </a:solidFill>
                <a:latin typeface="Century Gothic"/>
                <a:ea typeface="Century Gothic"/>
                <a:cs typeface="Century Gothic"/>
                <a:sym typeface="Century Gothic"/>
              </a:rPr>
              <a:t>Sample text</a:t>
            </a:r>
            <a:endParaRPr sz="1200" dirty="0">
              <a:solidFill>
                <a:schemeClr val="tx1">
                  <a:lumMod val="65000"/>
                  <a:lumOff val="35000"/>
                </a:schemeClr>
              </a:solidFill>
            </a:endParaRPr>
          </a:p>
        </p:txBody>
      </p:sp>
      <p:sp>
        <p:nvSpPr>
          <p:cNvPr id="14" name="Google Shape;197;p7">
            <a:extLst>
              <a:ext uri="{FF2B5EF4-FFF2-40B4-BE49-F238E27FC236}">
                <a16:creationId xmlns:a16="http://schemas.microsoft.com/office/drawing/2014/main" id="{2CC02040-43A1-DBD6-4285-9B2BB593D791}"/>
              </a:ext>
            </a:extLst>
          </p:cNvPr>
          <p:cNvSpPr/>
          <p:nvPr/>
        </p:nvSpPr>
        <p:spPr>
          <a:xfrm>
            <a:off x="9587214" y="1020727"/>
            <a:ext cx="1847273" cy="609600"/>
          </a:xfrm>
          <a:prstGeom prst="flowChartTerminator">
            <a:avLst/>
          </a:prstGeom>
          <a:solidFill>
            <a:schemeClr val="accent2">
              <a:lumMod val="40000"/>
              <a:lumOff val="60000"/>
            </a:schemeClr>
          </a:solidFill>
          <a:ln w="381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chemeClr val="accent2">
                    <a:lumMod val="75000"/>
                  </a:schemeClr>
                </a:solidFill>
                <a:latin typeface="Century Gothic"/>
                <a:ea typeface="Century Gothic"/>
                <a:cs typeface="Century Gothic"/>
                <a:sym typeface="Century Gothic"/>
              </a:rPr>
              <a:t>YEAR 4</a:t>
            </a:r>
            <a:endParaRPr lang="en-US" sz="1800" b="1" dirty="0">
              <a:solidFill>
                <a:schemeClr val="accent2">
                  <a:lumMod val="75000"/>
                </a:schemeClr>
              </a:solidFill>
              <a:latin typeface="Arial"/>
              <a:ea typeface="Arial"/>
              <a:cs typeface="Arial"/>
              <a:sym typeface="Arial"/>
            </a:endParaRPr>
          </a:p>
        </p:txBody>
      </p:sp>
      <p:graphicFrame>
        <p:nvGraphicFramePr>
          <p:cNvPr id="15" name="Table 2">
            <a:extLst>
              <a:ext uri="{FF2B5EF4-FFF2-40B4-BE49-F238E27FC236}">
                <a16:creationId xmlns:a16="http://schemas.microsoft.com/office/drawing/2014/main" id="{BE19BAF4-BCA7-EBCC-4D1D-1107BB1F49B1}"/>
              </a:ext>
            </a:extLst>
          </p:cNvPr>
          <p:cNvGraphicFramePr>
            <a:graphicFrameLocks noGrp="1"/>
          </p:cNvGraphicFramePr>
          <p:nvPr>
            <p:extLst>
              <p:ext uri="{D42A27DB-BD31-4B8C-83A1-F6EECF244321}">
                <p14:modId xmlns:p14="http://schemas.microsoft.com/office/powerpoint/2010/main" val="1610805716"/>
              </p:ext>
            </p:extLst>
          </p:nvPr>
        </p:nvGraphicFramePr>
        <p:xfrm>
          <a:off x="401082" y="3498599"/>
          <a:ext cx="5579722" cy="1280160"/>
        </p:xfrm>
        <a:graphic>
          <a:graphicData uri="http://schemas.openxmlformats.org/drawingml/2006/table">
            <a:tbl>
              <a:tblPr firstRow="1" bandRow="1">
                <a:tableStyleId>{5C22544A-7EE6-4342-B048-85BDC9FD1C3A}</a:tableStyleId>
              </a:tblPr>
              <a:tblGrid>
                <a:gridCol w="5579722">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CURRENT STATE ANALYSIS</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graphicFrame>
        <p:nvGraphicFramePr>
          <p:cNvPr id="17" name="Table 2">
            <a:extLst>
              <a:ext uri="{FF2B5EF4-FFF2-40B4-BE49-F238E27FC236}">
                <a16:creationId xmlns:a16="http://schemas.microsoft.com/office/drawing/2014/main" id="{75FF0061-56F5-273B-65B3-CEAD7C2D3D2B}"/>
              </a:ext>
            </a:extLst>
          </p:cNvPr>
          <p:cNvGraphicFramePr>
            <a:graphicFrameLocks noGrp="1"/>
          </p:cNvGraphicFramePr>
          <p:nvPr>
            <p:extLst>
              <p:ext uri="{D42A27DB-BD31-4B8C-83A1-F6EECF244321}">
                <p14:modId xmlns:p14="http://schemas.microsoft.com/office/powerpoint/2010/main" val="3852842773"/>
              </p:ext>
            </p:extLst>
          </p:nvPr>
        </p:nvGraphicFramePr>
        <p:xfrm>
          <a:off x="6259621" y="3498599"/>
          <a:ext cx="5577109" cy="1280160"/>
        </p:xfrm>
        <a:graphic>
          <a:graphicData uri="http://schemas.openxmlformats.org/drawingml/2006/table">
            <a:tbl>
              <a:tblPr firstRow="1" bandRow="1">
                <a:tableStyleId>{5C22544A-7EE6-4342-B048-85BDC9FD1C3A}</a:tableStyleId>
              </a:tblPr>
              <a:tblGrid>
                <a:gridCol w="5577109">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FUTURE STATE VISION</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graphicFrame>
        <p:nvGraphicFramePr>
          <p:cNvPr id="18" name="Table 2">
            <a:extLst>
              <a:ext uri="{FF2B5EF4-FFF2-40B4-BE49-F238E27FC236}">
                <a16:creationId xmlns:a16="http://schemas.microsoft.com/office/drawing/2014/main" id="{EB5F16C4-EE9A-B29B-3DB0-9DD294EE362B}"/>
              </a:ext>
            </a:extLst>
          </p:cNvPr>
          <p:cNvGraphicFramePr>
            <a:graphicFrameLocks noGrp="1"/>
          </p:cNvGraphicFramePr>
          <p:nvPr>
            <p:extLst>
              <p:ext uri="{D42A27DB-BD31-4B8C-83A1-F6EECF244321}">
                <p14:modId xmlns:p14="http://schemas.microsoft.com/office/powerpoint/2010/main" val="4273666147"/>
              </p:ext>
            </p:extLst>
          </p:nvPr>
        </p:nvGraphicFramePr>
        <p:xfrm>
          <a:off x="401082" y="5040324"/>
          <a:ext cx="5579722" cy="1280160"/>
        </p:xfrm>
        <a:graphic>
          <a:graphicData uri="http://schemas.openxmlformats.org/drawingml/2006/table">
            <a:tbl>
              <a:tblPr firstRow="1" bandRow="1">
                <a:tableStyleId>{5C22544A-7EE6-4342-B048-85BDC9FD1C3A}</a:tableStyleId>
              </a:tblPr>
              <a:tblGrid>
                <a:gridCol w="5579722">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LONG-TERM GOALS</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graphicFrame>
        <p:nvGraphicFramePr>
          <p:cNvPr id="19" name="Table 2">
            <a:extLst>
              <a:ext uri="{FF2B5EF4-FFF2-40B4-BE49-F238E27FC236}">
                <a16:creationId xmlns:a16="http://schemas.microsoft.com/office/drawing/2014/main" id="{F84EA8B6-959F-531A-6DEA-884E7CAF9E71}"/>
              </a:ext>
            </a:extLst>
          </p:cNvPr>
          <p:cNvGraphicFramePr>
            <a:graphicFrameLocks noGrp="1"/>
          </p:cNvGraphicFramePr>
          <p:nvPr>
            <p:extLst>
              <p:ext uri="{D42A27DB-BD31-4B8C-83A1-F6EECF244321}">
                <p14:modId xmlns:p14="http://schemas.microsoft.com/office/powerpoint/2010/main" val="3640462530"/>
              </p:ext>
            </p:extLst>
          </p:nvPr>
        </p:nvGraphicFramePr>
        <p:xfrm>
          <a:off x="6259621" y="5040324"/>
          <a:ext cx="5577109" cy="1280160"/>
        </p:xfrm>
        <a:graphic>
          <a:graphicData uri="http://schemas.openxmlformats.org/drawingml/2006/table">
            <a:tbl>
              <a:tblPr firstRow="1" bandRow="1">
                <a:tableStyleId>{5C22544A-7EE6-4342-B048-85BDC9FD1C3A}</a:tableStyleId>
              </a:tblPr>
              <a:tblGrid>
                <a:gridCol w="5577109">
                  <a:extLst>
                    <a:ext uri="{9D8B030D-6E8A-4147-A177-3AD203B41FA5}">
                      <a16:colId xmlns:a16="http://schemas.microsoft.com/office/drawing/2014/main" val="602210714"/>
                    </a:ext>
                  </a:extLst>
                </a:gridCol>
              </a:tblGrid>
              <a:tr h="365760">
                <a:tc>
                  <a:txBody>
                    <a:bodyPr/>
                    <a:lstStyle/>
                    <a:p>
                      <a:pPr>
                        <a:lnSpc>
                          <a:spcPct val="100000"/>
                        </a:lnSpc>
                      </a:pPr>
                      <a:r>
                        <a:rPr lang="en-US" sz="1000" dirty="0">
                          <a:solidFill>
                            <a:schemeClr val="tx1">
                              <a:lumMod val="75000"/>
                              <a:lumOff val="25000"/>
                            </a:schemeClr>
                          </a:solidFill>
                          <a:latin typeface="Century Gothic" panose="020B0502020202020204" pitchFamily="34" charset="0"/>
                        </a:rPr>
                        <a:t>KEY SUCCESS METRICS</a:t>
                      </a:r>
                    </a:p>
                  </a:txBody>
                  <a:tcPr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50915962"/>
                  </a:ext>
                </a:extLst>
              </a:tr>
              <a:tr h="914400">
                <a:tc>
                  <a:txBody>
                    <a:bodyPr/>
                    <a:lstStyle/>
                    <a:p>
                      <a:pPr>
                        <a:lnSpc>
                          <a:spcPct val="100000"/>
                        </a:lnSpc>
                      </a:pPr>
                      <a:r>
                        <a:rPr lang="en-US" sz="1000" dirty="0">
                          <a:solidFill>
                            <a:schemeClr val="tx1"/>
                          </a:solidFill>
                          <a:latin typeface="Century Gothic" panose="020B0502020202020204" pitchFamily="34" charset="0"/>
                        </a:rPr>
                        <a:t>Description</a:t>
                      </a:r>
                    </a:p>
                  </a:txBody>
                  <a:tcPr marT="9144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2"/>
        <p:cNvGrpSpPr/>
        <p:nvPr/>
      </p:nvGrpSpPr>
      <p:grpSpPr>
        <a:xfrm>
          <a:off x="0" y="0"/>
          <a:ext cx="0" cy="0"/>
          <a:chOff x="0" y="0"/>
          <a:chExt cx="0" cy="0"/>
        </a:xfrm>
      </p:grpSpPr>
      <p:graphicFrame>
        <p:nvGraphicFramePr>
          <p:cNvPr id="253" name="Google Shape;253;p12"/>
          <p:cNvGraphicFramePr/>
          <p:nvPr>
            <p:extLst>
              <p:ext uri="{D42A27DB-BD31-4B8C-83A1-F6EECF244321}">
                <p14:modId xmlns:p14="http://schemas.microsoft.com/office/powerpoint/2010/main" val="2952094396"/>
              </p:ext>
            </p:extLst>
          </p:nvPr>
        </p:nvGraphicFramePr>
        <p:xfrm>
          <a:off x="787790" y="1050352"/>
          <a:ext cx="10227225" cy="2468350"/>
        </p:xfrm>
        <a:graphic>
          <a:graphicData uri="http://schemas.openxmlformats.org/drawingml/2006/table">
            <a:tbl>
              <a:tblPr firstRow="1" firstCol="1" bandRow="1">
                <a:noFill/>
                <a:tableStyleId>{D40A2053-CA6B-45B9-BB66-AA2DCEEF7E4C}</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4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dirty="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154</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Play</vt:lpstr>
      <vt:lpstr>Arial</vt:lpstr>
      <vt:lpstr>Calibri</vt:lpstr>
      <vt:lpstr>Century Gothic</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24</cp:revision>
  <dcterms:created xsi:type="dcterms:W3CDTF">2021-07-07T23:54:57Z</dcterms:created>
  <dcterms:modified xsi:type="dcterms:W3CDTF">2024-08-30T01:08:49Z</dcterms:modified>
</cp:coreProperties>
</file>