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342" r:id="rId2"/>
    <p:sldId id="348" r:id="rId3"/>
    <p:sldId id="347"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DD06"/>
    <a:srgbClr val="C3BA05"/>
    <a:srgbClr val="578EA9"/>
    <a:srgbClr val="F2F2F2"/>
    <a:srgbClr val="647C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12" d="100"/>
          <a:sy n="112" d="100"/>
        </p:scale>
        <p:origin x="328"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E27571-D808-4FBB-8C0A-C0081B300BBE}" type="datetimeFigureOut">
              <a:rPr lang="en-US" smtClean="0"/>
              <a:t>8/26/24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C2988F-0C57-417B-8E60-D088E562541E}" type="slidenum">
              <a:rPr lang="en-US" smtClean="0"/>
              <a:t>‹#›</a:t>
            </a:fld>
            <a:endParaRPr lang="en-US"/>
          </a:p>
        </p:txBody>
      </p:sp>
    </p:spTree>
    <p:extLst>
      <p:ext uri="{BB962C8B-B14F-4D97-AF65-F5344CB8AC3E}">
        <p14:creationId xmlns:p14="http://schemas.microsoft.com/office/powerpoint/2010/main" val="875169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20812-7C71-A3A7-0011-268B634D6E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B197C7-2114-B570-BC63-F3D3E68B3D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E22EA3-4A76-03CF-4240-F8BDA449DF0B}"/>
              </a:ext>
            </a:extLst>
          </p:cNvPr>
          <p:cNvSpPr>
            <a:spLocks noGrp="1"/>
          </p:cNvSpPr>
          <p:nvPr>
            <p:ph type="dt" sz="half" idx="10"/>
          </p:nvPr>
        </p:nvSpPr>
        <p:spPr/>
        <p:txBody>
          <a:bodyPr/>
          <a:lstStyle/>
          <a:p>
            <a:fld id="{02A4FD56-2863-417B-9B78-D4A7CC70CC8D}" type="datetimeFigureOut">
              <a:rPr lang="en-US" smtClean="0"/>
              <a:t>8/26/24</a:t>
            </a:fld>
            <a:endParaRPr lang="en-US"/>
          </a:p>
        </p:txBody>
      </p:sp>
      <p:sp>
        <p:nvSpPr>
          <p:cNvPr id="5" name="Footer Placeholder 4">
            <a:extLst>
              <a:ext uri="{FF2B5EF4-FFF2-40B4-BE49-F238E27FC236}">
                <a16:creationId xmlns:a16="http://schemas.microsoft.com/office/drawing/2014/main" id="{578FB7D4-13BA-9B55-679A-6D030015D8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751910-C6C0-1F6F-322C-FD0FCCBBF4EF}"/>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855575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D24C1-7382-A3DB-626E-97CEDAE4C3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9978FF-7F63-9A03-4FD6-4A01FDD41C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BEF76F-D19A-BD97-8165-CC21CC6BF6DD}"/>
              </a:ext>
            </a:extLst>
          </p:cNvPr>
          <p:cNvSpPr>
            <a:spLocks noGrp="1"/>
          </p:cNvSpPr>
          <p:nvPr>
            <p:ph type="dt" sz="half" idx="10"/>
          </p:nvPr>
        </p:nvSpPr>
        <p:spPr/>
        <p:txBody>
          <a:bodyPr/>
          <a:lstStyle/>
          <a:p>
            <a:fld id="{02A4FD56-2863-417B-9B78-D4A7CC70CC8D}" type="datetimeFigureOut">
              <a:rPr lang="en-US" smtClean="0"/>
              <a:t>8/26/24</a:t>
            </a:fld>
            <a:endParaRPr lang="en-US"/>
          </a:p>
        </p:txBody>
      </p:sp>
      <p:sp>
        <p:nvSpPr>
          <p:cNvPr id="5" name="Footer Placeholder 4">
            <a:extLst>
              <a:ext uri="{FF2B5EF4-FFF2-40B4-BE49-F238E27FC236}">
                <a16:creationId xmlns:a16="http://schemas.microsoft.com/office/drawing/2014/main" id="{3269A2AD-4CBB-493E-2F23-702C91C3BC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9CD7D9-6314-1AEE-1863-695AF090FFA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304218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18ED0-31CD-1A3F-4141-82DB2E7667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D2B400-EF3A-0C29-A39B-9D3AFA8588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9A12A8-FFE3-7296-83AC-87B81F279D1A}"/>
              </a:ext>
            </a:extLst>
          </p:cNvPr>
          <p:cNvSpPr>
            <a:spLocks noGrp="1"/>
          </p:cNvSpPr>
          <p:nvPr>
            <p:ph type="dt" sz="half" idx="10"/>
          </p:nvPr>
        </p:nvSpPr>
        <p:spPr/>
        <p:txBody>
          <a:bodyPr/>
          <a:lstStyle/>
          <a:p>
            <a:fld id="{02A4FD56-2863-417B-9B78-D4A7CC70CC8D}" type="datetimeFigureOut">
              <a:rPr lang="en-US" smtClean="0"/>
              <a:t>8/26/24</a:t>
            </a:fld>
            <a:endParaRPr lang="en-US"/>
          </a:p>
        </p:txBody>
      </p:sp>
      <p:sp>
        <p:nvSpPr>
          <p:cNvPr id="5" name="Footer Placeholder 4">
            <a:extLst>
              <a:ext uri="{FF2B5EF4-FFF2-40B4-BE49-F238E27FC236}">
                <a16:creationId xmlns:a16="http://schemas.microsoft.com/office/drawing/2014/main" id="{FB0A9CB9-4AF9-46AA-36BB-5ACB42E326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81F243-F8E3-A0DE-8B14-3A004BBF575C}"/>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20259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35AD1-0D6B-152B-E17F-42C86B335D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770E93-A030-28AE-27F0-4BB8371E10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84C650-E7B8-D0DF-752B-86E4DF37487F}"/>
              </a:ext>
            </a:extLst>
          </p:cNvPr>
          <p:cNvSpPr>
            <a:spLocks noGrp="1"/>
          </p:cNvSpPr>
          <p:nvPr>
            <p:ph type="dt" sz="half" idx="10"/>
          </p:nvPr>
        </p:nvSpPr>
        <p:spPr/>
        <p:txBody>
          <a:bodyPr/>
          <a:lstStyle/>
          <a:p>
            <a:fld id="{02A4FD56-2863-417B-9B78-D4A7CC70CC8D}" type="datetimeFigureOut">
              <a:rPr lang="en-US" smtClean="0"/>
              <a:t>8/26/24</a:t>
            </a:fld>
            <a:endParaRPr lang="en-US"/>
          </a:p>
        </p:txBody>
      </p:sp>
      <p:sp>
        <p:nvSpPr>
          <p:cNvPr id="5" name="Footer Placeholder 4">
            <a:extLst>
              <a:ext uri="{FF2B5EF4-FFF2-40B4-BE49-F238E27FC236}">
                <a16:creationId xmlns:a16="http://schemas.microsoft.com/office/drawing/2014/main" id="{4E69D9AE-B856-036D-9053-88ABDE3CEE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A185DA-CA17-B5D5-FD34-E509C3A0E0BA}"/>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291043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E3C2A-3480-2879-3359-9C42A2EF1B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ABF402-11C1-8CA1-479B-9A1267953B7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B15E018-9D96-53A1-B54F-9EDEAE89590D}"/>
              </a:ext>
            </a:extLst>
          </p:cNvPr>
          <p:cNvSpPr>
            <a:spLocks noGrp="1"/>
          </p:cNvSpPr>
          <p:nvPr>
            <p:ph type="dt" sz="half" idx="10"/>
          </p:nvPr>
        </p:nvSpPr>
        <p:spPr/>
        <p:txBody>
          <a:bodyPr/>
          <a:lstStyle/>
          <a:p>
            <a:fld id="{02A4FD56-2863-417B-9B78-D4A7CC70CC8D}" type="datetimeFigureOut">
              <a:rPr lang="en-US" smtClean="0"/>
              <a:t>8/26/24</a:t>
            </a:fld>
            <a:endParaRPr lang="en-US"/>
          </a:p>
        </p:txBody>
      </p:sp>
      <p:sp>
        <p:nvSpPr>
          <p:cNvPr id="5" name="Footer Placeholder 4">
            <a:extLst>
              <a:ext uri="{FF2B5EF4-FFF2-40B4-BE49-F238E27FC236}">
                <a16:creationId xmlns:a16="http://schemas.microsoft.com/office/drawing/2014/main" id="{BDB34C1A-4AA2-09F1-D02B-C651E4C357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272E61-F0EA-DAB9-3932-A5AA3A9D96D5}"/>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619189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2768D-5891-E3A1-B70B-7F01AFCE42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DCB48B-8B65-4096-A2AF-9BAB76689F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13ED66-2FA9-4C39-6B1F-149D5DBD85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15609F-73A4-1EAA-78A0-5284DF16556D}"/>
              </a:ext>
            </a:extLst>
          </p:cNvPr>
          <p:cNvSpPr>
            <a:spLocks noGrp="1"/>
          </p:cNvSpPr>
          <p:nvPr>
            <p:ph type="dt" sz="half" idx="10"/>
          </p:nvPr>
        </p:nvSpPr>
        <p:spPr/>
        <p:txBody>
          <a:bodyPr/>
          <a:lstStyle/>
          <a:p>
            <a:fld id="{02A4FD56-2863-417B-9B78-D4A7CC70CC8D}" type="datetimeFigureOut">
              <a:rPr lang="en-US" smtClean="0"/>
              <a:t>8/26/24</a:t>
            </a:fld>
            <a:endParaRPr lang="en-US"/>
          </a:p>
        </p:txBody>
      </p:sp>
      <p:sp>
        <p:nvSpPr>
          <p:cNvPr id="6" name="Footer Placeholder 5">
            <a:extLst>
              <a:ext uri="{FF2B5EF4-FFF2-40B4-BE49-F238E27FC236}">
                <a16:creationId xmlns:a16="http://schemas.microsoft.com/office/drawing/2014/main" id="{4BF80492-F326-2038-2498-E53043FF5C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626204-60EA-D4EA-7018-619664E991D2}"/>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4097376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E592F-5199-AF13-8A6D-DB92042109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D85CAE-9E1D-CCFA-0616-FBBC310D9B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232DB9-727C-EA56-35F0-AAEE0837FB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362160-CF05-6253-0439-1467C2E948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3DB43D-69D6-B016-04DE-C4AA4F0948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A08581-E5B2-AFF9-1A75-9D02B1281323}"/>
              </a:ext>
            </a:extLst>
          </p:cNvPr>
          <p:cNvSpPr>
            <a:spLocks noGrp="1"/>
          </p:cNvSpPr>
          <p:nvPr>
            <p:ph type="dt" sz="half" idx="10"/>
          </p:nvPr>
        </p:nvSpPr>
        <p:spPr/>
        <p:txBody>
          <a:bodyPr/>
          <a:lstStyle/>
          <a:p>
            <a:fld id="{02A4FD56-2863-417B-9B78-D4A7CC70CC8D}" type="datetimeFigureOut">
              <a:rPr lang="en-US" smtClean="0"/>
              <a:t>8/26/24</a:t>
            </a:fld>
            <a:endParaRPr lang="en-US"/>
          </a:p>
        </p:txBody>
      </p:sp>
      <p:sp>
        <p:nvSpPr>
          <p:cNvPr id="8" name="Footer Placeholder 7">
            <a:extLst>
              <a:ext uri="{FF2B5EF4-FFF2-40B4-BE49-F238E27FC236}">
                <a16:creationId xmlns:a16="http://schemas.microsoft.com/office/drawing/2014/main" id="{CB5A6C79-7638-56AC-0B96-AA2E1ECF466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E8F235-C270-50FA-B0CE-5F6891865F2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117301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B3D39-7EA1-9995-8D79-447DD42883C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847B6-C740-F202-A105-3E2C85F53170}"/>
              </a:ext>
            </a:extLst>
          </p:cNvPr>
          <p:cNvSpPr>
            <a:spLocks noGrp="1"/>
          </p:cNvSpPr>
          <p:nvPr>
            <p:ph type="dt" sz="half" idx="10"/>
          </p:nvPr>
        </p:nvSpPr>
        <p:spPr/>
        <p:txBody>
          <a:bodyPr/>
          <a:lstStyle/>
          <a:p>
            <a:fld id="{02A4FD56-2863-417B-9B78-D4A7CC70CC8D}" type="datetimeFigureOut">
              <a:rPr lang="en-US" smtClean="0"/>
              <a:t>8/26/24</a:t>
            </a:fld>
            <a:endParaRPr lang="en-US"/>
          </a:p>
        </p:txBody>
      </p:sp>
      <p:sp>
        <p:nvSpPr>
          <p:cNvPr id="4" name="Footer Placeholder 3">
            <a:extLst>
              <a:ext uri="{FF2B5EF4-FFF2-40B4-BE49-F238E27FC236}">
                <a16:creationId xmlns:a16="http://schemas.microsoft.com/office/drawing/2014/main" id="{C1DDE017-C284-4DE3-D387-0CF7663962C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E990540-46F3-48E3-CD2C-CC167474498E}"/>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34705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D1B23-3E3A-FAA3-54F1-14009208C918}"/>
              </a:ext>
            </a:extLst>
          </p:cNvPr>
          <p:cNvSpPr>
            <a:spLocks noGrp="1"/>
          </p:cNvSpPr>
          <p:nvPr>
            <p:ph type="dt" sz="half" idx="10"/>
          </p:nvPr>
        </p:nvSpPr>
        <p:spPr/>
        <p:txBody>
          <a:bodyPr/>
          <a:lstStyle/>
          <a:p>
            <a:fld id="{02A4FD56-2863-417B-9B78-D4A7CC70CC8D}" type="datetimeFigureOut">
              <a:rPr lang="en-US" smtClean="0"/>
              <a:t>8/26/24</a:t>
            </a:fld>
            <a:endParaRPr lang="en-US"/>
          </a:p>
        </p:txBody>
      </p:sp>
      <p:sp>
        <p:nvSpPr>
          <p:cNvPr id="3" name="Footer Placeholder 2">
            <a:extLst>
              <a:ext uri="{FF2B5EF4-FFF2-40B4-BE49-F238E27FC236}">
                <a16:creationId xmlns:a16="http://schemas.microsoft.com/office/drawing/2014/main" id="{3A6572AC-E472-8F0D-4B35-71204B4F07D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B84C465-74DB-8217-A6AC-863D32D29B3B}"/>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1088641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B0DE1-3306-FFE2-2D96-D615E75CF2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9167A7-D478-C0C9-BAE1-FD8B7E2841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892359-B0F9-5EAB-9A48-01DECBDCF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FD3968-DAEF-0D82-9B32-46364708ABE2}"/>
              </a:ext>
            </a:extLst>
          </p:cNvPr>
          <p:cNvSpPr>
            <a:spLocks noGrp="1"/>
          </p:cNvSpPr>
          <p:nvPr>
            <p:ph type="dt" sz="half" idx="10"/>
          </p:nvPr>
        </p:nvSpPr>
        <p:spPr/>
        <p:txBody>
          <a:bodyPr/>
          <a:lstStyle/>
          <a:p>
            <a:fld id="{02A4FD56-2863-417B-9B78-D4A7CC70CC8D}" type="datetimeFigureOut">
              <a:rPr lang="en-US" smtClean="0"/>
              <a:t>8/26/24</a:t>
            </a:fld>
            <a:endParaRPr lang="en-US"/>
          </a:p>
        </p:txBody>
      </p:sp>
      <p:sp>
        <p:nvSpPr>
          <p:cNvPr id="6" name="Footer Placeholder 5">
            <a:extLst>
              <a:ext uri="{FF2B5EF4-FFF2-40B4-BE49-F238E27FC236}">
                <a16:creationId xmlns:a16="http://schemas.microsoft.com/office/drawing/2014/main" id="{58490367-AFB7-AA6F-21DE-B3F2A4F74D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F83673-0F9F-355E-5480-D217D800186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4214776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A0BC9-91AA-8E36-A4FC-9AB18FB856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6B6399-F616-AAA2-F28C-06C2EA93F2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5BE99CF-7CD6-DA51-550F-2960523F81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401065-15D2-08B2-7951-228ECDD95758}"/>
              </a:ext>
            </a:extLst>
          </p:cNvPr>
          <p:cNvSpPr>
            <a:spLocks noGrp="1"/>
          </p:cNvSpPr>
          <p:nvPr>
            <p:ph type="dt" sz="half" idx="10"/>
          </p:nvPr>
        </p:nvSpPr>
        <p:spPr/>
        <p:txBody>
          <a:bodyPr/>
          <a:lstStyle/>
          <a:p>
            <a:fld id="{02A4FD56-2863-417B-9B78-D4A7CC70CC8D}" type="datetimeFigureOut">
              <a:rPr lang="en-US" smtClean="0"/>
              <a:t>8/26/24</a:t>
            </a:fld>
            <a:endParaRPr lang="en-US"/>
          </a:p>
        </p:txBody>
      </p:sp>
      <p:sp>
        <p:nvSpPr>
          <p:cNvPr id="6" name="Footer Placeholder 5">
            <a:extLst>
              <a:ext uri="{FF2B5EF4-FFF2-40B4-BE49-F238E27FC236}">
                <a16:creationId xmlns:a16="http://schemas.microsoft.com/office/drawing/2014/main" id="{2C849551-D786-BB7A-D377-01C5ACEBC1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8CE949-099B-F3F8-FBB8-756C9C37DC1C}"/>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551856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BA68AA-C2C5-5892-9782-24F8425508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F6E457-EDC9-A132-074C-6E1B04FB2E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F609C0-D979-0F61-B095-FFF699F31E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2A4FD56-2863-417B-9B78-D4A7CC70CC8D}" type="datetimeFigureOut">
              <a:rPr lang="en-US" smtClean="0"/>
              <a:t>8/26/24</a:t>
            </a:fld>
            <a:endParaRPr lang="en-US"/>
          </a:p>
        </p:txBody>
      </p:sp>
      <p:sp>
        <p:nvSpPr>
          <p:cNvPr id="5" name="Footer Placeholder 4">
            <a:extLst>
              <a:ext uri="{FF2B5EF4-FFF2-40B4-BE49-F238E27FC236}">
                <a16:creationId xmlns:a16="http://schemas.microsoft.com/office/drawing/2014/main" id="{C68A6459-ADED-9912-C41C-E2E3527ADC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259C8C9-F461-FEB6-56A3-3AB7A34315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9643E1E-FB8D-4230-BCC4-71E52444610E}" type="slidenum">
              <a:rPr lang="en-US" smtClean="0"/>
              <a:t>‹#›</a:t>
            </a:fld>
            <a:endParaRPr lang="en-US"/>
          </a:p>
        </p:txBody>
      </p:sp>
    </p:spTree>
    <p:extLst>
      <p:ext uri="{BB962C8B-B14F-4D97-AF65-F5344CB8AC3E}">
        <p14:creationId xmlns:p14="http://schemas.microsoft.com/office/powerpoint/2010/main" val="3952242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2149&amp;utm_source=template-powerpoint&amp;utm_medium=content&amp;utm_campaign=Blank+SIPOC+VSM-powerpoint-12149&amp;lpa=Blank+SIPOC+VSM+powerpoint+12149"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1E10BE0-D4DA-E640-3091-C41B828B265A}"/>
              </a:ext>
            </a:extLst>
          </p:cNvPr>
          <p:cNvSpPr/>
          <p:nvPr/>
        </p:nvSpPr>
        <p:spPr>
          <a:xfrm>
            <a:off x="0" y="0"/>
            <a:ext cx="12192000" cy="6858000"/>
          </a:xfrm>
          <a:prstGeom prst="rect">
            <a:avLst/>
          </a:prstGeom>
          <a:gradFill flip="none" rotWithShape="1">
            <a:gsLst>
              <a:gs pos="0">
                <a:srgbClr val="E8DD06">
                  <a:tint val="66000"/>
                  <a:satMod val="160000"/>
                </a:srgbClr>
              </a:gs>
              <a:gs pos="50000">
                <a:srgbClr val="E8DD06">
                  <a:tint val="44500"/>
                  <a:satMod val="160000"/>
                </a:srgbClr>
              </a:gs>
              <a:gs pos="100000">
                <a:srgbClr val="E8DD06">
                  <a:tint val="23500"/>
                  <a:satMod val="160000"/>
                </a:srgbClr>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8297056" y="402286"/>
            <a:ext cx="3594497" cy="71492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440827"/>
            <a:ext cx="7384507" cy="523220"/>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SIPOC VSM Template</a:t>
            </a:r>
          </a:p>
        </p:txBody>
      </p:sp>
      <p:sp>
        <p:nvSpPr>
          <p:cNvPr id="2" name="TextBox 1">
            <a:extLst>
              <a:ext uri="{FF2B5EF4-FFF2-40B4-BE49-F238E27FC236}">
                <a16:creationId xmlns:a16="http://schemas.microsoft.com/office/drawing/2014/main" id="{D784F802-000C-B569-EA9C-A97919FA86E9}"/>
              </a:ext>
            </a:extLst>
          </p:cNvPr>
          <p:cNvSpPr txBox="1"/>
          <p:nvPr/>
        </p:nvSpPr>
        <p:spPr>
          <a:xfrm>
            <a:off x="108436" y="1436079"/>
            <a:ext cx="11975128" cy="523220"/>
          </a:xfrm>
          <a:prstGeom prst="rect">
            <a:avLst/>
          </a:prstGeom>
          <a:noFill/>
        </p:spPr>
        <p:txBody>
          <a:bodyPr wrap="square" rtlCol="0">
            <a:spAutoFit/>
          </a:bodyPr>
          <a:lstStyle/>
          <a:p>
            <a:pPr algn="ctr"/>
            <a:r>
              <a:rPr lang="en-US" sz="2800" dirty="0">
                <a:solidFill>
                  <a:schemeClr val="bg1">
                    <a:lumMod val="65000"/>
                  </a:schemeClr>
                </a:solidFill>
                <a:latin typeface="Century Gothic" panose="020B0502020202020204" pitchFamily="34" charset="0"/>
              </a:rPr>
              <a:t>SUPPLIER + INPUT + PROCESS + OUTPUT + CUSTOMER</a:t>
            </a:r>
          </a:p>
        </p:txBody>
      </p:sp>
      <p:sp>
        <p:nvSpPr>
          <p:cNvPr id="3" name="TextBox 2">
            <a:extLst>
              <a:ext uri="{FF2B5EF4-FFF2-40B4-BE49-F238E27FC236}">
                <a16:creationId xmlns:a16="http://schemas.microsoft.com/office/drawing/2014/main" id="{E441F083-2A82-31E0-90B9-395476E4715B}"/>
              </a:ext>
            </a:extLst>
          </p:cNvPr>
          <p:cNvSpPr txBox="1"/>
          <p:nvPr/>
        </p:nvSpPr>
        <p:spPr>
          <a:xfrm>
            <a:off x="108436" y="2016554"/>
            <a:ext cx="11975128" cy="523220"/>
          </a:xfrm>
          <a:prstGeom prst="rect">
            <a:avLst/>
          </a:prstGeom>
          <a:noFill/>
        </p:spPr>
        <p:txBody>
          <a:bodyPr wrap="square" rtlCol="0">
            <a:spAutoFit/>
          </a:bodyPr>
          <a:lstStyle/>
          <a:p>
            <a:pPr algn="ctr"/>
            <a:r>
              <a:rPr lang="en-US" sz="2800" i="1" dirty="0">
                <a:solidFill>
                  <a:schemeClr val="bg1">
                    <a:lumMod val="65000"/>
                  </a:schemeClr>
                </a:solidFill>
                <a:latin typeface="Century Gothic" panose="020B0502020202020204" pitchFamily="34" charset="0"/>
              </a:rPr>
              <a:t>VALUE STREAM MAP</a:t>
            </a:r>
          </a:p>
        </p:txBody>
      </p:sp>
      <p:pic>
        <p:nvPicPr>
          <p:cNvPr id="6" name="Picture 5" descr="A screenshot of a computer&#10;&#10;Description automatically generated">
            <a:extLst>
              <a:ext uri="{FF2B5EF4-FFF2-40B4-BE49-F238E27FC236}">
                <a16:creationId xmlns:a16="http://schemas.microsoft.com/office/drawing/2014/main" id="{B694665C-1CE0-CC94-787B-D88C55E9B29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68500" y="2915639"/>
            <a:ext cx="8420100" cy="2189761"/>
          </a:xfrm>
          <a:prstGeom prst="rect">
            <a:avLst/>
          </a:prstGeom>
          <a:effectLst>
            <a:reflection blurRad="6350" stA="52000" endA="300" endPos="35000" dir="5400000" sy="-100000" algn="bl" rotWithShape="0"/>
          </a:effectLst>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76B17865-2E11-5BE5-031A-2614DB51FA3C}"/>
              </a:ext>
            </a:extLst>
          </p:cNvPr>
          <p:cNvGraphicFramePr>
            <a:graphicFrameLocks noGrp="1"/>
          </p:cNvGraphicFramePr>
          <p:nvPr>
            <p:extLst>
              <p:ext uri="{D42A27DB-BD31-4B8C-83A1-F6EECF244321}">
                <p14:modId xmlns:p14="http://schemas.microsoft.com/office/powerpoint/2010/main" val="333981040"/>
              </p:ext>
            </p:extLst>
          </p:nvPr>
        </p:nvGraphicFramePr>
        <p:xfrm>
          <a:off x="157315" y="138868"/>
          <a:ext cx="11877370" cy="6649092"/>
        </p:xfrm>
        <a:graphic>
          <a:graphicData uri="http://schemas.openxmlformats.org/drawingml/2006/table">
            <a:tbl>
              <a:tblPr/>
              <a:tblGrid>
                <a:gridCol w="811137">
                  <a:extLst>
                    <a:ext uri="{9D8B030D-6E8A-4147-A177-3AD203B41FA5}">
                      <a16:colId xmlns:a16="http://schemas.microsoft.com/office/drawing/2014/main" val="2687108986"/>
                    </a:ext>
                  </a:extLst>
                </a:gridCol>
                <a:gridCol w="1564337">
                  <a:extLst>
                    <a:ext uri="{9D8B030D-6E8A-4147-A177-3AD203B41FA5}">
                      <a16:colId xmlns:a16="http://schemas.microsoft.com/office/drawing/2014/main" val="4061819743"/>
                    </a:ext>
                  </a:extLst>
                </a:gridCol>
                <a:gridCol w="811137">
                  <a:extLst>
                    <a:ext uri="{9D8B030D-6E8A-4147-A177-3AD203B41FA5}">
                      <a16:colId xmlns:a16="http://schemas.microsoft.com/office/drawing/2014/main" val="1126058508"/>
                    </a:ext>
                  </a:extLst>
                </a:gridCol>
                <a:gridCol w="1564337">
                  <a:extLst>
                    <a:ext uri="{9D8B030D-6E8A-4147-A177-3AD203B41FA5}">
                      <a16:colId xmlns:a16="http://schemas.microsoft.com/office/drawing/2014/main" val="2141067899"/>
                    </a:ext>
                  </a:extLst>
                </a:gridCol>
                <a:gridCol w="811137">
                  <a:extLst>
                    <a:ext uri="{9D8B030D-6E8A-4147-A177-3AD203B41FA5}">
                      <a16:colId xmlns:a16="http://schemas.microsoft.com/office/drawing/2014/main" val="1386542063"/>
                    </a:ext>
                  </a:extLst>
                </a:gridCol>
                <a:gridCol w="1564337">
                  <a:extLst>
                    <a:ext uri="{9D8B030D-6E8A-4147-A177-3AD203B41FA5}">
                      <a16:colId xmlns:a16="http://schemas.microsoft.com/office/drawing/2014/main" val="2564889687"/>
                    </a:ext>
                  </a:extLst>
                </a:gridCol>
                <a:gridCol w="811137">
                  <a:extLst>
                    <a:ext uri="{9D8B030D-6E8A-4147-A177-3AD203B41FA5}">
                      <a16:colId xmlns:a16="http://schemas.microsoft.com/office/drawing/2014/main" val="4241399769"/>
                    </a:ext>
                  </a:extLst>
                </a:gridCol>
                <a:gridCol w="1564337">
                  <a:extLst>
                    <a:ext uri="{9D8B030D-6E8A-4147-A177-3AD203B41FA5}">
                      <a16:colId xmlns:a16="http://schemas.microsoft.com/office/drawing/2014/main" val="2885845877"/>
                    </a:ext>
                  </a:extLst>
                </a:gridCol>
                <a:gridCol w="811137">
                  <a:extLst>
                    <a:ext uri="{9D8B030D-6E8A-4147-A177-3AD203B41FA5}">
                      <a16:colId xmlns:a16="http://schemas.microsoft.com/office/drawing/2014/main" val="1020284116"/>
                    </a:ext>
                  </a:extLst>
                </a:gridCol>
                <a:gridCol w="1564337">
                  <a:extLst>
                    <a:ext uri="{9D8B030D-6E8A-4147-A177-3AD203B41FA5}">
                      <a16:colId xmlns:a16="http://schemas.microsoft.com/office/drawing/2014/main" val="2971577027"/>
                    </a:ext>
                  </a:extLst>
                </a:gridCol>
              </a:tblGrid>
              <a:tr h="339406">
                <a:tc gridSpan="2">
                  <a:txBody>
                    <a:bodyPr/>
                    <a:lstStyle/>
                    <a:p>
                      <a:pPr algn="r" fontAlgn="ctr"/>
                      <a:r>
                        <a:rPr lang="en-US" sz="1400" b="0" i="0" u="none" strike="noStrike">
                          <a:solidFill>
                            <a:srgbClr val="595959"/>
                          </a:solidFill>
                          <a:effectLst/>
                          <a:highlight>
                            <a:srgbClr val="D9D9D9"/>
                          </a:highlight>
                          <a:latin typeface="Century Gothic" panose="020B0502020202020204" pitchFamily="34" charset="0"/>
                        </a:rPr>
                        <a:t>Process Title:</a:t>
                      </a:r>
                    </a:p>
                  </a:txBody>
                  <a:tcPr marL="3730" marR="44754"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hMerge="1">
                  <a:txBody>
                    <a:bodyPr/>
                    <a:lstStyle/>
                    <a:p>
                      <a:endParaRPr lang="en-US"/>
                    </a:p>
                  </a:txBody>
                  <a:tcPr/>
                </a:tc>
                <a:tc gridSpan="4">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endParaRPr lang="en-US" sz="500" b="0" i="0" u="none" strike="noStrike" dirty="0">
                        <a:solidFill>
                          <a:srgbClr val="000000"/>
                        </a:solidFill>
                        <a:effectLst/>
                        <a:latin typeface="Century Gothic" panose="020B0502020202020204" pitchFamily="34" charset="0"/>
                      </a:endParaRPr>
                    </a:p>
                  </a:txBody>
                  <a:tcPr marL="3730" marR="3730" marT="3730" marB="0" anchor="ctr">
                    <a:lnL w="6350" cap="flat" cmpd="sng" algn="ctr">
                      <a:solidFill>
                        <a:srgbClr val="BFBFBF"/>
                      </a:solidFill>
                      <a:prstDash val="solid"/>
                      <a:round/>
                      <a:headEnd type="none" w="med" len="med"/>
                      <a:tailEnd type="none" w="med" len="med"/>
                    </a:lnL>
                    <a:lnR>
                      <a:noFill/>
                    </a:lnR>
                    <a:lnT>
                      <a:noFill/>
                    </a:lnT>
                    <a:lnB>
                      <a:noFill/>
                    </a:lnB>
                    <a:noFill/>
                  </a:tcPr>
                </a:tc>
                <a:tc>
                  <a:txBody>
                    <a:bodyPr/>
                    <a:lstStyle/>
                    <a:p>
                      <a:pPr algn="l" fontAlgn="ctr"/>
                      <a:endParaRPr lang="en-US" sz="500" b="0" i="0" u="none" strike="noStrike">
                        <a:solidFill>
                          <a:srgbClr val="000000"/>
                        </a:solidFill>
                        <a:effectLst/>
                        <a:latin typeface="Century Gothic" panose="020B0502020202020204" pitchFamily="34" charset="0"/>
                      </a:endParaRPr>
                    </a:p>
                  </a:txBody>
                  <a:tcPr marL="3730" marR="3730" marT="3730" marB="0" anchor="ctr">
                    <a:lnL>
                      <a:noFill/>
                    </a:lnL>
                    <a:lnR>
                      <a:noFill/>
                    </a:lnR>
                    <a:lnT>
                      <a:noFill/>
                    </a:lnT>
                    <a:lnB>
                      <a:noFill/>
                    </a:lnB>
                    <a:noFill/>
                  </a:tcPr>
                </a:tc>
                <a:tc>
                  <a:txBody>
                    <a:bodyPr/>
                    <a:lstStyle/>
                    <a:p>
                      <a:pPr algn="l" fontAlgn="ctr"/>
                      <a:endParaRPr lang="en-US" sz="500" b="0" i="0" u="none" strike="noStrike">
                        <a:solidFill>
                          <a:srgbClr val="000000"/>
                        </a:solidFill>
                        <a:effectLst/>
                        <a:latin typeface="Century Gothic" panose="020B0502020202020204" pitchFamily="34" charset="0"/>
                      </a:endParaRPr>
                    </a:p>
                  </a:txBody>
                  <a:tcPr marL="3730" marR="3730" marT="3730" marB="0" anchor="ctr">
                    <a:lnL>
                      <a:noFill/>
                    </a:lnL>
                    <a:lnR>
                      <a:noFill/>
                    </a:lnR>
                    <a:lnT>
                      <a:noFill/>
                    </a:lnT>
                    <a:lnB>
                      <a:noFill/>
                    </a:lnB>
                    <a:noFill/>
                  </a:tcPr>
                </a:tc>
                <a:tc>
                  <a:txBody>
                    <a:bodyPr/>
                    <a:lstStyle/>
                    <a:p>
                      <a:pPr algn="l" fontAlgn="ctr"/>
                      <a:endParaRPr lang="en-US" sz="500" b="0" i="0" u="none" strike="noStrike">
                        <a:solidFill>
                          <a:srgbClr val="000000"/>
                        </a:solidFill>
                        <a:effectLst/>
                        <a:latin typeface="Century Gothic" panose="020B0502020202020204" pitchFamily="34" charset="0"/>
                      </a:endParaRPr>
                    </a:p>
                  </a:txBody>
                  <a:tcPr marL="3730" marR="3730" marT="3730" marB="0" anchor="ctr">
                    <a:lnL>
                      <a:noFill/>
                    </a:lnL>
                    <a:lnR>
                      <a:noFill/>
                    </a:lnR>
                    <a:lnT>
                      <a:noFill/>
                    </a:lnT>
                    <a:lnB>
                      <a:noFill/>
                    </a:lnB>
                    <a:noFill/>
                  </a:tcPr>
                </a:tc>
                <a:extLst>
                  <a:ext uri="{0D108BD9-81ED-4DB2-BD59-A6C34878D82A}">
                    <a16:rowId xmlns:a16="http://schemas.microsoft.com/office/drawing/2014/main" val="2050828885"/>
                  </a:ext>
                </a:extLst>
              </a:tr>
              <a:tr h="88542">
                <a:tc>
                  <a:txBody>
                    <a:bodyPr/>
                    <a:lstStyle/>
                    <a:p>
                      <a:pPr algn="l" fontAlgn="ctr"/>
                      <a:r>
                        <a:rPr lang="en-US" sz="500" b="0" i="0" u="none" strike="noStrike" dirty="0">
                          <a:solidFill>
                            <a:srgbClr val="595959"/>
                          </a:solidFill>
                          <a:effectLst/>
                          <a:highlight>
                            <a:srgbClr val="FFFFFF"/>
                          </a:highlight>
                          <a:latin typeface="Century Gothic" panose="020B0502020202020204" pitchFamily="34" charset="0"/>
                        </a:rPr>
                        <a:t> </a:t>
                      </a:r>
                    </a:p>
                  </a:txBody>
                  <a:tcPr marL="3730" marR="3730" marT="3730" marB="0" anchor="ctr">
                    <a:lnL>
                      <a:noFill/>
                    </a:lnL>
                    <a:lnR>
                      <a:noFill/>
                    </a:lnR>
                    <a:lnT w="6350" cap="flat" cmpd="sng" algn="ctr">
                      <a:solidFill>
                        <a:srgbClr val="BFBFBF"/>
                      </a:solidFill>
                      <a:prstDash val="solid"/>
                      <a:round/>
                      <a:headEnd type="none" w="med" len="med"/>
                      <a:tailEnd type="none" w="med" len="med"/>
                    </a:lnT>
                    <a:lnB w="6350" cap="flat" cmpd="sng" algn="ctr">
                      <a:noFill/>
                      <a:prstDash val="solid"/>
                      <a:round/>
                      <a:headEnd type="none" w="med" len="med"/>
                      <a:tailEnd type="none" w="med" len="med"/>
                    </a:lnB>
                    <a:solidFill>
                      <a:srgbClr val="FFFFFF"/>
                    </a:solidFill>
                  </a:tcPr>
                </a:tc>
                <a:tc>
                  <a:txBody>
                    <a:bodyPr/>
                    <a:lstStyle/>
                    <a:p>
                      <a:pPr algn="l" fontAlgn="ctr"/>
                      <a:endParaRPr lang="en-US" sz="500" b="0" i="0" u="none" strike="noStrike" dirty="0">
                        <a:solidFill>
                          <a:srgbClr val="000000"/>
                        </a:solidFill>
                        <a:effectLst/>
                        <a:latin typeface="Century Gothic" panose="020B0502020202020204" pitchFamily="34" charset="0"/>
                      </a:endParaRPr>
                    </a:p>
                  </a:txBody>
                  <a:tcPr marL="3730" marR="3730" marT="3730" marB="0" anchor="ctr">
                    <a:lnL>
                      <a:noFill/>
                    </a:lnL>
                    <a:lnR>
                      <a:noFill/>
                    </a:lnR>
                    <a:lnT w="6350" cap="flat" cmpd="sng" algn="ctr">
                      <a:solidFill>
                        <a:srgbClr val="BFBFBF"/>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algn="l" fontAlgn="ctr"/>
                      <a:r>
                        <a:rPr lang="en-US" sz="500" b="0" i="0" u="none" strike="noStrike" dirty="0">
                          <a:solidFill>
                            <a:srgbClr val="000000"/>
                          </a:solidFill>
                          <a:effectLst/>
                          <a:latin typeface="Century Gothic" panose="020B0502020202020204" pitchFamily="34" charset="0"/>
                        </a:rPr>
                        <a:t> </a:t>
                      </a:r>
                    </a:p>
                  </a:txBody>
                  <a:tcPr marL="3730" marR="3730" marT="3730" marB="0" anchor="ctr">
                    <a:lnL>
                      <a:noFill/>
                    </a:lnL>
                    <a:lnR>
                      <a:noFill/>
                    </a:lnR>
                    <a:lnT w="6350" cap="flat" cmpd="sng" algn="ctr">
                      <a:solidFill>
                        <a:srgbClr val="BFBFBF"/>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algn="l" fontAlgn="ctr"/>
                      <a:r>
                        <a:rPr lang="en-US" sz="500" b="0" i="0" u="none" strike="noStrike" dirty="0">
                          <a:solidFill>
                            <a:srgbClr val="000000"/>
                          </a:solidFill>
                          <a:effectLst/>
                          <a:latin typeface="Century Gothic" panose="020B0502020202020204" pitchFamily="34" charset="0"/>
                        </a:rPr>
                        <a:t> </a:t>
                      </a:r>
                    </a:p>
                  </a:txBody>
                  <a:tcPr marL="3730" marR="3730" marT="3730" marB="0" anchor="ctr">
                    <a:lnL>
                      <a:noFill/>
                    </a:lnL>
                    <a:lnR>
                      <a:noFill/>
                    </a:lnR>
                    <a:lnT w="6350" cap="flat" cmpd="sng" algn="ctr">
                      <a:solidFill>
                        <a:srgbClr val="BFBFBF"/>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algn="l" fontAlgn="ctr"/>
                      <a:r>
                        <a:rPr lang="en-US" sz="500" b="0" i="0" u="none" strike="noStrike" dirty="0">
                          <a:solidFill>
                            <a:srgbClr val="000000"/>
                          </a:solidFill>
                          <a:effectLst/>
                          <a:latin typeface="Century Gothic" panose="020B0502020202020204" pitchFamily="34" charset="0"/>
                        </a:rPr>
                        <a:t> </a:t>
                      </a:r>
                    </a:p>
                  </a:txBody>
                  <a:tcPr marL="3730" marR="3730" marT="3730" marB="0" anchor="ctr">
                    <a:lnL>
                      <a:noFill/>
                    </a:lnL>
                    <a:lnR>
                      <a:noFill/>
                    </a:lnR>
                    <a:lnT w="6350" cap="flat" cmpd="sng" algn="ctr">
                      <a:solidFill>
                        <a:srgbClr val="BFBFBF"/>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algn="l" fontAlgn="ctr"/>
                      <a:r>
                        <a:rPr lang="en-US" sz="800" b="1" i="0" u="none" strike="noStrike" dirty="0">
                          <a:solidFill>
                            <a:srgbClr val="808080"/>
                          </a:solidFill>
                          <a:effectLst/>
                          <a:latin typeface="Century Gothic" panose="020B0502020202020204" pitchFamily="34" charset="0"/>
                        </a:rPr>
                        <a:t> </a:t>
                      </a:r>
                    </a:p>
                  </a:txBody>
                  <a:tcPr marL="3730" marR="3730" marT="3730" marB="0" anchor="ctr">
                    <a:lnL>
                      <a:noFill/>
                    </a:lnL>
                    <a:lnR>
                      <a:noFill/>
                    </a:lnR>
                    <a:lnT w="6350" cap="flat" cmpd="sng" algn="ctr">
                      <a:solidFill>
                        <a:srgbClr val="BFBFBF"/>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algn="l" fontAlgn="ctr"/>
                      <a:r>
                        <a:rPr lang="en-US" sz="500" b="0" i="0" u="none" strike="noStrike" dirty="0">
                          <a:solidFill>
                            <a:srgbClr val="000000"/>
                          </a:solidFill>
                          <a:effectLst/>
                          <a:latin typeface="Century Gothic" panose="020B0502020202020204" pitchFamily="34" charset="0"/>
                        </a:rPr>
                        <a:t> </a:t>
                      </a:r>
                    </a:p>
                  </a:txBody>
                  <a:tcPr marL="3730" marR="3730" marT="3730" marB="0" anchor="ctr">
                    <a:lnL>
                      <a:noFill/>
                    </a:lnL>
                    <a:lnR>
                      <a:noFill/>
                    </a:lnR>
                    <a:lnT>
                      <a:noFill/>
                    </a:lnT>
                    <a:lnB w="6350" cap="flat" cmpd="sng" algn="ctr">
                      <a:noFill/>
                      <a:prstDash val="solid"/>
                      <a:round/>
                      <a:headEnd type="none" w="med" len="med"/>
                      <a:tailEnd type="none" w="med" len="med"/>
                    </a:lnB>
                    <a:noFill/>
                  </a:tcPr>
                </a:tc>
                <a:tc>
                  <a:txBody>
                    <a:bodyPr/>
                    <a:lstStyle/>
                    <a:p>
                      <a:pPr algn="l" fontAlgn="ctr"/>
                      <a:r>
                        <a:rPr lang="en-US" sz="500" b="0" i="0" u="none" strike="noStrike" dirty="0">
                          <a:solidFill>
                            <a:srgbClr val="000000"/>
                          </a:solidFill>
                          <a:effectLst/>
                          <a:latin typeface="Century Gothic" panose="020B0502020202020204" pitchFamily="34" charset="0"/>
                        </a:rPr>
                        <a:t> </a:t>
                      </a:r>
                    </a:p>
                  </a:txBody>
                  <a:tcPr marL="3730" marR="3730" marT="3730" marB="0" anchor="ctr">
                    <a:lnL>
                      <a:noFill/>
                    </a:lnL>
                    <a:lnR>
                      <a:noFill/>
                    </a:lnR>
                    <a:lnT>
                      <a:noFill/>
                    </a:lnT>
                    <a:lnB w="6350" cap="flat" cmpd="sng" algn="ctr">
                      <a:noFill/>
                      <a:prstDash val="solid"/>
                      <a:round/>
                      <a:headEnd type="none" w="med" len="med"/>
                      <a:tailEnd type="none" w="med" len="med"/>
                    </a:lnB>
                    <a:noFill/>
                  </a:tcPr>
                </a:tc>
                <a:tc>
                  <a:txBody>
                    <a:bodyPr/>
                    <a:lstStyle/>
                    <a:p>
                      <a:pPr algn="l" fontAlgn="ctr"/>
                      <a:r>
                        <a:rPr lang="en-US" sz="500" b="0" i="0" u="none" strike="noStrike" dirty="0">
                          <a:solidFill>
                            <a:srgbClr val="000000"/>
                          </a:solidFill>
                          <a:effectLst/>
                          <a:latin typeface="Century Gothic" panose="020B0502020202020204" pitchFamily="34" charset="0"/>
                        </a:rPr>
                        <a:t> </a:t>
                      </a:r>
                    </a:p>
                  </a:txBody>
                  <a:tcPr marL="3730" marR="3730" marT="3730" marB="0" anchor="ctr">
                    <a:lnL>
                      <a:noFill/>
                    </a:lnL>
                    <a:lnR>
                      <a:noFill/>
                    </a:lnR>
                    <a:lnT>
                      <a:noFill/>
                    </a:lnT>
                    <a:lnB w="6350" cap="flat" cmpd="sng" algn="ctr">
                      <a:noFill/>
                      <a:prstDash val="solid"/>
                      <a:round/>
                      <a:headEnd type="none" w="med" len="med"/>
                      <a:tailEnd type="none" w="med" len="med"/>
                    </a:lnB>
                    <a:noFill/>
                  </a:tcPr>
                </a:tc>
                <a:tc>
                  <a:txBody>
                    <a:bodyPr/>
                    <a:lstStyle/>
                    <a:p>
                      <a:pPr algn="l" fontAlgn="ctr"/>
                      <a:r>
                        <a:rPr lang="en-US" sz="500" b="0" i="0" u="none" strike="noStrike" dirty="0">
                          <a:solidFill>
                            <a:srgbClr val="000000"/>
                          </a:solidFill>
                          <a:effectLst/>
                          <a:latin typeface="Century Gothic" panose="020B0502020202020204" pitchFamily="34" charset="0"/>
                        </a:rPr>
                        <a:t> </a:t>
                      </a:r>
                    </a:p>
                  </a:txBody>
                  <a:tcPr marL="3730" marR="3730" marT="3730" marB="0" anchor="ctr">
                    <a:lnL>
                      <a:noFill/>
                    </a:lnL>
                    <a:lnR>
                      <a:noFill/>
                    </a:lnR>
                    <a:lnT>
                      <a:noFill/>
                    </a:lnT>
                    <a:lnB w="6350" cap="flat" cmpd="sng" algn="ctr">
                      <a:noFill/>
                      <a:prstDash val="solid"/>
                      <a:round/>
                      <a:headEnd type="none" w="med" len="med"/>
                      <a:tailEnd type="none" w="med" len="med"/>
                    </a:lnB>
                    <a:noFill/>
                  </a:tcPr>
                </a:tc>
                <a:extLst>
                  <a:ext uri="{0D108BD9-81ED-4DB2-BD59-A6C34878D82A}">
                    <a16:rowId xmlns:a16="http://schemas.microsoft.com/office/drawing/2014/main" val="1633883126"/>
                  </a:ext>
                </a:extLst>
              </a:tr>
              <a:tr h="531712">
                <a:tc>
                  <a:txBody>
                    <a:bodyPr/>
                    <a:lstStyle/>
                    <a:p>
                      <a:pPr algn="ctr" fontAlgn="ctr"/>
                      <a:r>
                        <a:rPr lang="en-US" sz="3200" b="1" i="0" u="none" strike="noStrike" dirty="0">
                          <a:solidFill>
                            <a:srgbClr val="F2F2F2"/>
                          </a:solidFill>
                          <a:effectLst/>
                          <a:highlight>
                            <a:srgbClr val="D0CC26"/>
                          </a:highlight>
                          <a:latin typeface="Century Gothic" panose="020B0502020202020204" pitchFamily="34" charset="0"/>
                        </a:rPr>
                        <a:t>S</a:t>
                      </a:r>
                    </a:p>
                  </a:txBody>
                  <a:tcPr marL="3730" marR="3730" marT="3730" marB="0" anchor="ctr">
                    <a:lnL w="635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D0CC26"/>
                    </a:solidFill>
                  </a:tcPr>
                </a:tc>
                <a:tc>
                  <a:txBody>
                    <a:bodyPr/>
                    <a:lstStyle/>
                    <a:p>
                      <a:pPr algn="ctr" fontAlgn="ctr"/>
                      <a:r>
                        <a:rPr lang="pt-BR" sz="1200" b="1" i="0" u="none" strike="noStrike" dirty="0">
                          <a:solidFill>
                            <a:srgbClr val="F2F2F2"/>
                          </a:solidFill>
                          <a:effectLst/>
                          <a:highlight>
                            <a:srgbClr val="D0CC26"/>
                          </a:highlight>
                          <a:latin typeface="Century Gothic" panose="020B0502020202020204" pitchFamily="34" charset="0"/>
                        </a:rPr>
                        <a:t>S u p p l i e r s</a:t>
                      </a:r>
                    </a:p>
                  </a:txBody>
                  <a:tcPr marL="3730" marR="3730" marT="3730" marB="0" anchor="ctr">
                    <a:lnL>
                      <a:noFill/>
                    </a:lnL>
                    <a:lnR w="19050" cap="flat" cmpd="sng" algn="ctr">
                      <a:no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D0CC26"/>
                    </a:solidFill>
                  </a:tcPr>
                </a:tc>
                <a:tc>
                  <a:txBody>
                    <a:bodyPr/>
                    <a:lstStyle/>
                    <a:p>
                      <a:pPr algn="ctr" fontAlgn="ctr"/>
                      <a:r>
                        <a:rPr lang="en-US" sz="3200" b="1" i="0" u="none" strike="noStrike" dirty="0">
                          <a:solidFill>
                            <a:srgbClr val="F2F2F2"/>
                          </a:solidFill>
                          <a:effectLst/>
                          <a:highlight>
                            <a:srgbClr val="70AD47"/>
                          </a:highlight>
                          <a:latin typeface="Century Gothic" panose="020B0502020202020204" pitchFamily="34" charset="0"/>
                        </a:rPr>
                        <a:t>I</a:t>
                      </a:r>
                    </a:p>
                  </a:txBody>
                  <a:tcPr marL="3730" marR="3730" marT="3730" marB="0" anchor="ctr">
                    <a:lnL w="1905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70AD47"/>
                    </a:solidFill>
                  </a:tcPr>
                </a:tc>
                <a:tc>
                  <a:txBody>
                    <a:bodyPr/>
                    <a:lstStyle/>
                    <a:p>
                      <a:pPr algn="ctr" fontAlgn="ctr"/>
                      <a:r>
                        <a:rPr lang="pl-PL" sz="1200" b="1" i="0" u="none" strike="noStrike" dirty="0">
                          <a:solidFill>
                            <a:srgbClr val="F2F2F2"/>
                          </a:solidFill>
                          <a:effectLst/>
                          <a:highlight>
                            <a:srgbClr val="70AD47"/>
                          </a:highlight>
                          <a:latin typeface="Century Gothic" panose="020B0502020202020204" pitchFamily="34" charset="0"/>
                        </a:rPr>
                        <a:t>I n p u t</a:t>
                      </a:r>
                    </a:p>
                  </a:txBody>
                  <a:tcPr marL="3730" marR="3730" marT="3730" marB="0" anchor="ctr">
                    <a:lnL>
                      <a:noFill/>
                    </a:lnL>
                    <a:lnR w="19050" cap="flat" cmpd="sng" algn="ctr">
                      <a:no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70AD47"/>
                    </a:solidFill>
                  </a:tcPr>
                </a:tc>
                <a:tc>
                  <a:txBody>
                    <a:bodyPr/>
                    <a:lstStyle/>
                    <a:p>
                      <a:pPr algn="ctr" fontAlgn="ctr"/>
                      <a:r>
                        <a:rPr lang="en-US" sz="3200" b="1" i="0" u="none" strike="noStrike" dirty="0">
                          <a:solidFill>
                            <a:srgbClr val="F2F2F2"/>
                          </a:solidFill>
                          <a:effectLst/>
                          <a:highlight>
                            <a:srgbClr val="24898E"/>
                          </a:highlight>
                          <a:latin typeface="Century Gothic" panose="020B0502020202020204" pitchFamily="34" charset="0"/>
                        </a:rPr>
                        <a:t>P</a:t>
                      </a:r>
                    </a:p>
                  </a:txBody>
                  <a:tcPr marL="3730" marR="3730" marT="3730" marB="0" anchor="ctr">
                    <a:lnL w="1905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24898E"/>
                    </a:solidFill>
                  </a:tcPr>
                </a:tc>
                <a:tc>
                  <a:txBody>
                    <a:bodyPr/>
                    <a:lstStyle/>
                    <a:p>
                      <a:pPr algn="ctr" fontAlgn="ctr"/>
                      <a:r>
                        <a:rPr lang="pt-BR" sz="1200" b="1" i="0" u="none" strike="noStrike" dirty="0">
                          <a:solidFill>
                            <a:srgbClr val="F2F2F2"/>
                          </a:solidFill>
                          <a:effectLst/>
                          <a:highlight>
                            <a:srgbClr val="24898E"/>
                          </a:highlight>
                          <a:latin typeface="Century Gothic" panose="020B0502020202020204" pitchFamily="34" charset="0"/>
                        </a:rPr>
                        <a:t>P r o c e s s</a:t>
                      </a:r>
                    </a:p>
                  </a:txBody>
                  <a:tcPr marL="3730" marR="3730" marT="3730" marB="0" anchor="ctr">
                    <a:lnL>
                      <a:noFill/>
                    </a:lnL>
                    <a:lnR w="19050" cap="flat" cmpd="sng" algn="ctr">
                      <a:no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24898E"/>
                    </a:solidFill>
                  </a:tcPr>
                </a:tc>
                <a:tc>
                  <a:txBody>
                    <a:bodyPr/>
                    <a:lstStyle/>
                    <a:p>
                      <a:pPr algn="ctr" fontAlgn="ctr"/>
                      <a:r>
                        <a:rPr lang="en-US" sz="3200" b="1" i="0" u="none" strike="noStrike" dirty="0">
                          <a:solidFill>
                            <a:srgbClr val="F2F2F2"/>
                          </a:solidFill>
                          <a:effectLst/>
                          <a:highlight>
                            <a:srgbClr val="333F4F"/>
                          </a:highlight>
                          <a:latin typeface="Century Gothic" panose="020B0502020202020204" pitchFamily="34" charset="0"/>
                        </a:rPr>
                        <a:t>O</a:t>
                      </a:r>
                    </a:p>
                  </a:txBody>
                  <a:tcPr marL="3730" marR="3730" marT="3730" marB="0" anchor="ctr">
                    <a:lnL w="1905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333F4F"/>
                    </a:solidFill>
                  </a:tcPr>
                </a:tc>
                <a:tc>
                  <a:txBody>
                    <a:bodyPr/>
                    <a:lstStyle/>
                    <a:p>
                      <a:pPr algn="ctr" fontAlgn="ctr"/>
                      <a:r>
                        <a:rPr lang="pl-PL" sz="1200" b="1" i="0" u="none" strike="noStrike" dirty="0">
                          <a:solidFill>
                            <a:srgbClr val="F2F2F2"/>
                          </a:solidFill>
                          <a:effectLst/>
                          <a:highlight>
                            <a:srgbClr val="333F4F"/>
                          </a:highlight>
                          <a:latin typeface="Century Gothic" panose="020B0502020202020204" pitchFamily="34" charset="0"/>
                        </a:rPr>
                        <a:t>O u t p u t</a:t>
                      </a:r>
                    </a:p>
                  </a:txBody>
                  <a:tcPr marL="3730" marR="3730" marT="3730" marB="0" anchor="ctr">
                    <a:lnL>
                      <a:noFill/>
                    </a:lnL>
                    <a:lnR w="19050" cap="flat" cmpd="sng" algn="ctr">
                      <a:no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333F4F"/>
                    </a:solidFill>
                  </a:tcPr>
                </a:tc>
                <a:tc>
                  <a:txBody>
                    <a:bodyPr/>
                    <a:lstStyle/>
                    <a:p>
                      <a:pPr algn="ctr" fontAlgn="ctr"/>
                      <a:r>
                        <a:rPr lang="en-US" sz="3200" b="1" i="0" u="none" strike="noStrike" dirty="0">
                          <a:solidFill>
                            <a:srgbClr val="F2F2F2"/>
                          </a:solidFill>
                          <a:effectLst/>
                          <a:highlight>
                            <a:srgbClr val="A6A6A6"/>
                          </a:highlight>
                          <a:latin typeface="Century Gothic" panose="020B0502020202020204" pitchFamily="34" charset="0"/>
                        </a:rPr>
                        <a:t>C</a:t>
                      </a:r>
                    </a:p>
                  </a:txBody>
                  <a:tcPr marL="3730" marR="3730" marT="3730" marB="0" anchor="ctr">
                    <a:lnL w="1905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A6A6A6"/>
                    </a:solidFill>
                  </a:tcPr>
                </a:tc>
                <a:tc>
                  <a:txBody>
                    <a:bodyPr/>
                    <a:lstStyle/>
                    <a:p>
                      <a:pPr algn="ctr" fontAlgn="ctr"/>
                      <a:r>
                        <a:rPr lang="pt-BR" sz="1200" b="1" i="0" u="none" strike="noStrike" dirty="0">
                          <a:solidFill>
                            <a:srgbClr val="F2F2F2"/>
                          </a:solidFill>
                          <a:effectLst/>
                          <a:highlight>
                            <a:srgbClr val="A6A6A6"/>
                          </a:highlight>
                          <a:latin typeface="Century Gothic" panose="020B0502020202020204" pitchFamily="34" charset="0"/>
                        </a:rPr>
                        <a:t>C u s t o m e r</a:t>
                      </a:r>
                    </a:p>
                  </a:txBody>
                  <a:tcPr marL="3730" marR="3730" marT="3730" marB="0" anchor="ctr">
                    <a:lnL>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A6A6A6"/>
                    </a:solidFill>
                  </a:tcPr>
                </a:tc>
                <a:extLst>
                  <a:ext uri="{0D108BD9-81ED-4DB2-BD59-A6C34878D82A}">
                    <a16:rowId xmlns:a16="http://schemas.microsoft.com/office/drawing/2014/main" val="2746462346"/>
                  </a:ext>
                </a:extLst>
              </a:tr>
              <a:tr h="423738">
                <a:tc gridSpan="2">
                  <a:txBody>
                    <a:bodyPr/>
                    <a:lstStyle/>
                    <a:p>
                      <a:pPr algn="ctr" fontAlgn="ctr"/>
                      <a:r>
                        <a:rPr lang="en-US" sz="1000" b="0" i="0" u="none" strike="noStrike" dirty="0">
                          <a:solidFill>
                            <a:srgbClr val="FFFFFF"/>
                          </a:solidFill>
                          <a:effectLst/>
                          <a:highlight>
                            <a:srgbClr val="D0CC26"/>
                          </a:highlight>
                          <a:latin typeface="Century Gothic" panose="020B0502020202020204" pitchFamily="34" charset="0"/>
                        </a:rPr>
                        <a:t>Who Is Providing </a:t>
                      </a:r>
                      <a:br>
                        <a:rPr lang="en-US" sz="1000" b="0" i="0" u="none" strike="noStrike" dirty="0">
                          <a:solidFill>
                            <a:srgbClr val="FFFFFF"/>
                          </a:solidFill>
                          <a:effectLst/>
                          <a:highlight>
                            <a:srgbClr val="D0CC26"/>
                          </a:highlight>
                          <a:latin typeface="Century Gothic" panose="020B0502020202020204" pitchFamily="34" charset="0"/>
                        </a:rPr>
                      </a:br>
                      <a:r>
                        <a:rPr lang="en-US" sz="1000" b="0" i="0" u="none" strike="noStrike" dirty="0">
                          <a:solidFill>
                            <a:srgbClr val="FFFFFF"/>
                          </a:solidFill>
                          <a:effectLst/>
                          <a:highlight>
                            <a:srgbClr val="D0CC26"/>
                          </a:highlight>
                          <a:latin typeface="Century Gothic" panose="020B0502020202020204" pitchFamily="34" charset="0"/>
                        </a:rPr>
                        <a:t>Input to a Process</a:t>
                      </a:r>
                    </a:p>
                  </a:txBody>
                  <a:tcPr marL="3730" marR="3730" marT="3730" marB="0" anchor="ctr">
                    <a:lnL w="6350" cap="flat" cmpd="sng" algn="ctr">
                      <a:noFill/>
                      <a:prstDash val="solid"/>
                      <a:round/>
                      <a:headEnd type="none" w="med" len="med"/>
                      <a:tailEnd type="none" w="med" len="med"/>
                    </a:lnL>
                    <a:lnR w="19050" cap="flat" cmpd="sng" algn="ctr">
                      <a:noFill/>
                      <a:prstDash val="solid"/>
                      <a:round/>
                      <a:headEnd type="none" w="med" len="med"/>
                      <a:tailEnd type="none" w="med" len="med"/>
                    </a:lnR>
                    <a:lnT>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0CC26"/>
                    </a:solidFill>
                  </a:tcPr>
                </a:tc>
                <a:tc hMerge="1">
                  <a:txBody>
                    <a:bodyPr/>
                    <a:lstStyle/>
                    <a:p>
                      <a:endParaRPr lang="en-US"/>
                    </a:p>
                  </a:txBody>
                  <a:tcPr/>
                </a:tc>
                <a:tc gridSpan="2">
                  <a:txBody>
                    <a:bodyPr/>
                    <a:lstStyle/>
                    <a:p>
                      <a:pPr algn="ctr" fontAlgn="ctr"/>
                      <a:r>
                        <a:rPr lang="en-US" sz="1000" b="0" i="0" u="none" strike="noStrike" dirty="0">
                          <a:solidFill>
                            <a:srgbClr val="FFFFFF"/>
                          </a:solidFill>
                          <a:effectLst/>
                          <a:highlight>
                            <a:srgbClr val="70AD47"/>
                          </a:highlight>
                          <a:latin typeface="Century Gothic" panose="020B0502020202020204" pitchFamily="34" charset="0"/>
                        </a:rPr>
                        <a:t>Resource Provided by Supplier </a:t>
                      </a:r>
                      <a:br>
                        <a:rPr lang="en-US" sz="1000" b="0" i="0" u="none" strike="noStrike" dirty="0">
                          <a:solidFill>
                            <a:srgbClr val="FFFFFF"/>
                          </a:solidFill>
                          <a:effectLst/>
                          <a:highlight>
                            <a:srgbClr val="70AD47"/>
                          </a:highlight>
                          <a:latin typeface="Century Gothic" panose="020B0502020202020204" pitchFamily="34" charset="0"/>
                        </a:rPr>
                      </a:br>
                      <a:r>
                        <a:rPr lang="en-US" sz="1000" b="0" i="0" u="none" strike="noStrike" dirty="0">
                          <a:solidFill>
                            <a:srgbClr val="FFFFFF"/>
                          </a:solidFill>
                          <a:effectLst/>
                          <a:highlight>
                            <a:srgbClr val="70AD47"/>
                          </a:highlight>
                          <a:latin typeface="Century Gothic" panose="020B0502020202020204" pitchFamily="34" charset="0"/>
                        </a:rPr>
                        <a:t>for Process Incorporation</a:t>
                      </a:r>
                    </a:p>
                  </a:txBody>
                  <a:tcPr marL="3730" marR="3730" marT="373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hMerge="1">
                  <a:txBody>
                    <a:bodyPr/>
                    <a:lstStyle/>
                    <a:p>
                      <a:endParaRPr lang="en-US"/>
                    </a:p>
                  </a:txBody>
                  <a:tcPr/>
                </a:tc>
                <a:tc gridSpan="2">
                  <a:txBody>
                    <a:bodyPr/>
                    <a:lstStyle/>
                    <a:p>
                      <a:pPr algn="ctr" fontAlgn="ctr"/>
                      <a:r>
                        <a:rPr lang="en-US" sz="1000" b="0" i="0" u="none" strike="noStrike" dirty="0">
                          <a:solidFill>
                            <a:srgbClr val="FFFFFF"/>
                          </a:solidFill>
                          <a:effectLst/>
                          <a:highlight>
                            <a:srgbClr val="24898E"/>
                          </a:highlight>
                          <a:latin typeface="Century Gothic" panose="020B0502020202020204" pitchFamily="34" charset="0"/>
                        </a:rPr>
                        <a:t>Steps to Convert </a:t>
                      </a:r>
                      <a:br>
                        <a:rPr lang="en-US" sz="1000" b="0" i="0" u="none" strike="noStrike" dirty="0">
                          <a:solidFill>
                            <a:srgbClr val="FFFFFF"/>
                          </a:solidFill>
                          <a:effectLst/>
                          <a:highlight>
                            <a:srgbClr val="24898E"/>
                          </a:highlight>
                          <a:latin typeface="Century Gothic" panose="020B0502020202020204" pitchFamily="34" charset="0"/>
                        </a:rPr>
                      </a:br>
                      <a:r>
                        <a:rPr lang="en-US" sz="1000" b="0" i="0" u="none" strike="noStrike" dirty="0">
                          <a:solidFill>
                            <a:srgbClr val="FFFFFF"/>
                          </a:solidFill>
                          <a:effectLst/>
                          <a:highlight>
                            <a:srgbClr val="24898E"/>
                          </a:highlight>
                          <a:latin typeface="Century Gothic" panose="020B0502020202020204" pitchFamily="34" charset="0"/>
                        </a:rPr>
                        <a:t>Input to Output</a:t>
                      </a:r>
                    </a:p>
                  </a:txBody>
                  <a:tcPr marL="3730" marR="3730" marT="373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24898E"/>
                    </a:solidFill>
                  </a:tcPr>
                </a:tc>
                <a:tc hMerge="1">
                  <a:txBody>
                    <a:bodyPr/>
                    <a:lstStyle/>
                    <a:p>
                      <a:endParaRPr lang="en-US"/>
                    </a:p>
                  </a:txBody>
                  <a:tcPr/>
                </a:tc>
                <a:tc gridSpan="2">
                  <a:txBody>
                    <a:bodyPr/>
                    <a:lstStyle/>
                    <a:p>
                      <a:pPr algn="ctr" fontAlgn="ctr"/>
                      <a:r>
                        <a:rPr lang="en-US" sz="1000" b="0" i="0" u="none" strike="noStrike" dirty="0">
                          <a:solidFill>
                            <a:srgbClr val="FFFFFF"/>
                          </a:solidFill>
                          <a:effectLst/>
                          <a:highlight>
                            <a:srgbClr val="333F4F"/>
                          </a:highlight>
                          <a:latin typeface="Century Gothic" panose="020B0502020202020204" pitchFamily="34" charset="0"/>
                        </a:rPr>
                        <a:t>Resource Resulting </a:t>
                      </a:r>
                      <a:br>
                        <a:rPr lang="en-US" sz="1000" b="0" i="0" u="none" strike="noStrike" dirty="0">
                          <a:solidFill>
                            <a:srgbClr val="FFFFFF"/>
                          </a:solidFill>
                          <a:effectLst/>
                          <a:highlight>
                            <a:srgbClr val="333F4F"/>
                          </a:highlight>
                          <a:latin typeface="Century Gothic" panose="020B0502020202020204" pitchFamily="34" charset="0"/>
                        </a:rPr>
                      </a:br>
                      <a:r>
                        <a:rPr lang="en-US" sz="1000" b="0" i="0" u="none" strike="noStrike" dirty="0">
                          <a:solidFill>
                            <a:srgbClr val="FFFFFF"/>
                          </a:solidFill>
                          <a:effectLst/>
                          <a:highlight>
                            <a:srgbClr val="333F4F"/>
                          </a:highlight>
                          <a:latin typeface="Century Gothic" panose="020B0502020202020204" pitchFamily="34" charset="0"/>
                        </a:rPr>
                        <a:t>from Process</a:t>
                      </a:r>
                    </a:p>
                  </a:txBody>
                  <a:tcPr marL="3730" marR="3730" marT="373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33F4F"/>
                    </a:solidFill>
                  </a:tcPr>
                </a:tc>
                <a:tc hMerge="1">
                  <a:txBody>
                    <a:bodyPr/>
                    <a:lstStyle/>
                    <a:p>
                      <a:endParaRPr lang="en-US"/>
                    </a:p>
                  </a:txBody>
                  <a:tcPr/>
                </a:tc>
                <a:tc gridSpan="2">
                  <a:txBody>
                    <a:bodyPr/>
                    <a:lstStyle/>
                    <a:p>
                      <a:pPr algn="ctr" fontAlgn="ctr"/>
                      <a:r>
                        <a:rPr lang="en-US" sz="1000" b="0" i="0" u="none" strike="noStrike" dirty="0">
                          <a:solidFill>
                            <a:srgbClr val="FFFFFF"/>
                          </a:solidFill>
                          <a:effectLst/>
                          <a:highlight>
                            <a:srgbClr val="A6A6A6"/>
                          </a:highlight>
                          <a:latin typeface="Century Gothic" panose="020B0502020202020204" pitchFamily="34" charset="0"/>
                        </a:rPr>
                        <a:t>Receiver of Newly </a:t>
                      </a:r>
                      <a:br>
                        <a:rPr lang="en-US" sz="1000" b="0" i="0" u="none" strike="noStrike" dirty="0">
                          <a:solidFill>
                            <a:srgbClr val="FFFFFF"/>
                          </a:solidFill>
                          <a:effectLst/>
                          <a:highlight>
                            <a:srgbClr val="A6A6A6"/>
                          </a:highlight>
                          <a:latin typeface="Century Gothic" panose="020B0502020202020204" pitchFamily="34" charset="0"/>
                        </a:rPr>
                      </a:br>
                      <a:r>
                        <a:rPr lang="en-US" sz="1000" b="0" i="0" u="none" strike="noStrike" dirty="0">
                          <a:solidFill>
                            <a:srgbClr val="FFFFFF"/>
                          </a:solidFill>
                          <a:effectLst/>
                          <a:highlight>
                            <a:srgbClr val="A6A6A6"/>
                          </a:highlight>
                          <a:latin typeface="Century Gothic" panose="020B0502020202020204" pitchFamily="34" charset="0"/>
                        </a:rPr>
                        <a:t>Created Output</a:t>
                      </a:r>
                    </a:p>
                  </a:txBody>
                  <a:tcPr marL="3730" marR="3730" marT="3730" marB="0" anchor="ctr">
                    <a:lnL w="190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6A6A6"/>
                    </a:solidFill>
                  </a:tcPr>
                </a:tc>
                <a:tc hMerge="1">
                  <a:txBody>
                    <a:bodyPr/>
                    <a:lstStyle/>
                    <a:p>
                      <a:endParaRPr lang="en-US"/>
                    </a:p>
                  </a:txBody>
                  <a:tcPr/>
                </a:tc>
                <a:extLst>
                  <a:ext uri="{0D108BD9-81ED-4DB2-BD59-A6C34878D82A}">
                    <a16:rowId xmlns:a16="http://schemas.microsoft.com/office/drawing/2014/main" val="69722081"/>
                  </a:ext>
                </a:extLst>
              </a:tr>
              <a:tr h="397771">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rgbClr val="D0CC26"/>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rgbClr val="70AD47"/>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dirty="0">
                          <a:solidFill>
                            <a:srgbClr val="FFFFFF"/>
                          </a:solidFill>
                          <a:effectLst/>
                          <a:highlight>
                            <a:srgbClr val="24898E"/>
                          </a:highlight>
                          <a:latin typeface="Century Gothic" panose="020B0502020202020204" pitchFamily="34" charset="0"/>
                        </a:rPr>
                        <a:t>1</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rgbClr val="24898E"/>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ctr" fontAlgn="ctr"/>
                      <a:r>
                        <a:rPr lang="en-US" sz="400" b="1" i="0" u="none" strike="noStrike" dirty="0">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rgbClr val="333F4F"/>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dirty="0">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rgbClr val="A6A6A6"/>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72816272"/>
                  </a:ext>
                </a:extLst>
              </a:tr>
              <a:tr h="397771">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D0CC26"/>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70AD47"/>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dirty="0">
                          <a:solidFill>
                            <a:srgbClr val="FFFFFF"/>
                          </a:solidFill>
                          <a:effectLst/>
                          <a:highlight>
                            <a:srgbClr val="24898E"/>
                          </a:highlight>
                          <a:latin typeface="Century Gothic" panose="020B0502020202020204" pitchFamily="34" charset="0"/>
                        </a:rPr>
                        <a:t>2</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24898E"/>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ctr" fontAlgn="ctr"/>
                      <a:r>
                        <a:rPr lang="en-US" sz="400" b="1" i="0" u="none" strike="noStrike">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333F4F"/>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A6A6A6"/>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556322016"/>
                  </a:ext>
                </a:extLst>
              </a:tr>
              <a:tr h="529170">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D0CC26"/>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dirty="0">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70AD47"/>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a:solidFill>
                            <a:srgbClr val="FFFFFF"/>
                          </a:solidFill>
                          <a:effectLst/>
                          <a:highlight>
                            <a:srgbClr val="24898E"/>
                          </a:highlight>
                          <a:latin typeface="Century Gothic" panose="020B0502020202020204" pitchFamily="34" charset="0"/>
                        </a:rPr>
                        <a:t>3</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24898E"/>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ctr" fontAlgn="ctr"/>
                      <a:r>
                        <a:rPr lang="en-US" sz="400" b="1" i="0" u="none" strike="noStrike">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333F4F"/>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A6A6A6"/>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706158851"/>
                  </a:ext>
                </a:extLst>
              </a:tr>
              <a:tr h="397771">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D0CC26"/>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70AD47"/>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dirty="0">
                          <a:solidFill>
                            <a:srgbClr val="FFFFFF"/>
                          </a:solidFill>
                          <a:effectLst/>
                          <a:highlight>
                            <a:srgbClr val="24898E"/>
                          </a:highlight>
                          <a:latin typeface="Century Gothic" panose="020B0502020202020204" pitchFamily="34" charset="0"/>
                        </a:rPr>
                        <a:t>4</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24898E"/>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ctr" fontAlgn="ctr"/>
                      <a:r>
                        <a:rPr lang="en-US" sz="400" b="1" i="0" u="none" strike="noStrike">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333F4F"/>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A6A6A6"/>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506511740"/>
                  </a:ext>
                </a:extLst>
              </a:tr>
              <a:tr h="389567">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D0CC26"/>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70AD47"/>
                    </a:solidFill>
                  </a:tcPr>
                </a:tc>
                <a:tc>
                  <a:txBody>
                    <a:bodyPr/>
                    <a:lstStyle/>
                    <a:p>
                      <a:pPr algn="l" fontAlgn="ctr"/>
                      <a:endParaRPr lang="en-US" sz="800" b="0" i="0" u="none" strike="noStrike">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a:solidFill>
                            <a:srgbClr val="FFFFFF"/>
                          </a:solidFill>
                          <a:effectLst/>
                          <a:highlight>
                            <a:srgbClr val="24898E"/>
                          </a:highlight>
                          <a:latin typeface="Century Gothic" panose="020B0502020202020204" pitchFamily="34" charset="0"/>
                        </a:rPr>
                        <a:t>5</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24898E"/>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ctr" fontAlgn="ctr"/>
                      <a:r>
                        <a:rPr lang="en-US" sz="400" b="1" i="0" u="none" strike="noStrike">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333F4F"/>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A6A6A6"/>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65840346"/>
                  </a:ext>
                </a:extLst>
              </a:tr>
              <a:tr h="389567">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D0CC26"/>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70AD47"/>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a:solidFill>
                            <a:srgbClr val="FFFFFF"/>
                          </a:solidFill>
                          <a:effectLst/>
                          <a:highlight>
                            <a:srgbClr val="24898E"/>
                          </a:highlight>
                          <a:latin typeface="Century Gothic" panose="020B0502020202020204" pitchFamily="34" charset="0"/>
                        </a:rPr>
                        <a:t>6</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24898E"/>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ctr" fontAlgn="ctr"/>
                      <a:r>
                        <a:rPr lang="en-US" sz="400" b="1" i="0" u="none" strike="noStrike">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333F4F"/>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A6A6A6"/>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60669959"/>
                  </a:ext>
                </a:extLst>
              </a:tr>
              <a:tr h="389567">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D0CC26"/>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70AD47"/>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a:solidFill>
                            <a:srgbClr val="FFFFFF"/>
                          </a:solidFill>
                          <a:effectLst/>
                          <a:highlight>
                            <a:srgbClr val="24898E"/>
                          </a:highlight>
                          <a:latin typeface="Century Gothic" panose="020B0502020202020204" pitchFamily="34" charset="0"/>
                        </a:rPr>
                        <a:t>7</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24898E"/>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ctr" fontAlgn="ctr"/>
                      <a:r>
                        <a:rPr lang="en-US" sz="400" b="1" i="0" u="none" strike="noStrike">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333F4F"/>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A6A6A6"/>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363275684"/>
                  </a:ext>
                </a:extLst>
              </a:tr>
              <a:tr h="389567">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D0CC26"/>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70AD47"/>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dirty="0">
                          <a:solidFill>
                            <a:srgbClr val="FFFFFF"/>
                          </a:solidFill>
                          <a:effectLst/>
                          <a:highlight>
                            <a:srgbClr val="24898E"/>
                          </a:highlight>
                          <a:latin typeface="Century Gothic" panose="020B0502020202020204" pitchFamily="34" charset="0"/>
                        </a:rPr>
                        <a:t>8</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24898E"/>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ctr" fontAlgn="ctr"/>
                      <a:r>
                        <a:rPr lang="en-US" sz="400" b="1" i="0" u="none" strike="noStrike">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333F4F"/>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A6A6A6"/>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177864907"/>
                  </a:ext>
                </a:extLst>
              </a:tr>
              <a:tr h="389567">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D0CC26"/>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70AD47"/>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dirty="0">
                          <a:solidFill>
                            <a:srgbClr val="FFFFFF"/>
                          </a:solidFill>
                          <a:effectLst/>
                          <a:highlight>
                            <a:srgbClr val="24898E"/>
                          </a:highlight>
                          <a:latin typeface="Century Gothic" panose="020B0502020202020204" pitchFamily="34" charset="0"/>
                        </a:rPr>
                        <a:t>9</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24898E"/>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ctr" fontAlgn="ctr"/>
                      <a:r>
                        <a:rPr lang="en-US" sz="400" b="1" i="0" u="none" strike="noStrike">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333F4F"/>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A6A6A6"/>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135461865"/>
                  </a:ext>
                </a:extLst>
              </a:tr>
              <a:tr h="389567">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D0CC26"/>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70AD47"/>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dirty="0">
                          <a:solidFill>
                            <a:srgbClr val="FFFFFF"/>
                          </a:solidFill>
                          <a:effectLst/>
                          <a:highlight>
                            <a:srgbClr val="24898E"/>
                          </a:highlight>
                          <a:latin typeface="Century Gothic" panose="020B0502020202020204" pitchFamily="34" charset="0"/>
                        </a:rPr>
                        <a:t>10</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24898E"/>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ctr" fontAlgn="ctr"/>
                      <a:r>
                        <a:rPr lang="en-US" sz="400" b="1" i="0" u="none" strike="noStrike">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333F4F"/>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A6A6A6"/>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66834253"/>
                  </a:ext>
                </a:extLst>
              </a:tr>
              <a:tr h="389567">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D0CC26"/>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70AD47"/>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dirty="0">
                          <a:solidFill>
                            <a:srgbClr val="FFFFFF"/>
                          </a:solidFill>
                          <a:effectLst/>
                          <a:highlight>
                            <a:srgbClr val="24898E"/>
                          </a:highlight>
                          <a:latin typeface="Century Gothic" panose="020B0502020202020204" pitchFamily="34" charset="0"/>
                        </a:rPr>
                        <a:t>11</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24898E"/>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ctr" fontAlgn="ctr"/>
                      <a:r>
                        <a:rPr lang="en-US" sz="400" b="1" i="0" u="none" strike="noStrike">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333F4F"/>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A6A6A6"/>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147923943"/>
                  </a:ext>
                </a:extLst>
              </a:tr>
              <a:tr h="389567">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D0CC26"/>
                    </a:solidFill>
                  </a:tcPr>
                </a:tc>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70AD47"/>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dirty="0">
                          <a:solidFill>
                            <a:srgbClr val="FFFFFF"/>
                          </a:solidFill>
                          <a:effectLst/>
                          <a:highlight>
                            <a:srgbClr val="24898E"/>
                          </a:highlight>
                          <a:latin typeface="Century Gothic" panose="020B0502020202020204" pitchFamily="34" charset="0"/>
                        </a:rPr>
                        <a:t>12</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24898E"/>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400" b="1" i="0" u="none" strike="noStrike">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333F4F"/>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A6A6A6"/>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171349858"/>
                  </a:ext>
                </a:extLst>
              </a:tr>
              <a:tr h="389567">
                <a:tc>
                  <a:txBody>
                    <a:bodyPr/>
                    <a:lstStyle/>
                    <a:p>
                      <a:pPr algn="ctr" fontAlgn="ctr"/>
                      <a:r>
                        <a:rPr lang="en-US" sz="800" b="0" i="0" u="none" strike="noStrike">
                          <a:solidFill>
                            <a:srgbClr val="595959"/>
                          </a:solidFill>
                          <a:effectLst/>
                          <a:highlight>
                            <a:srgbClr val="EBE991"/>
                          </a:highlight>
                          <a:latin typeface="Century Gothic" panose="020B0502020202020204" pitchFamily="34" charset="0"/>
                        </a:rPr>
                        <a:t>Customer Requirements</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BE991"/>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595959"/>
                          </a:solidFill>
                          <a:effectLst/>
                          <a:highlight>
                            <a:srgbClr val="E2EFDA"/>
                          </a:highlight>
                          <a:latin typeface="Century Gothic" panose="020B0502020202020204" pitchFamily="34" charset="0"/>
                        </a:rPr>
                        <a:t>Customer Requirements</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595959"/>
                          </a:solidFill>
                          <a:effectLst/>
                          <a:highlight>
                            <a:srgbClr val="D6DCE4"/>
                          </a:highlight>
                          <a:latin typeface="Century Gothic" panose="020B0502020202020204" pitchFamily="34" charset="0"/>
                        </a:rPr>
                        <a:t>Customer Requirements</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595959"/>
                          </a:solidFill>
                          <a:effectLst/>
                          <a:highlight>
                            <a:srgbClr val="D6DCE4"/>
                          </a:highlight>
                          <a:latin typeface="Century Gothic" panose="020B0502020202020204" pitchFamily="34" charset="0"/>
                        </a:rPr>
                        <a:t>Customer Requirements</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595959"/>
                          </a:solidFill>
                          <a:effectLst/>
                          <a:highlight>
                            <a:srgbClr val="D9D9D9"/>
                          </a:highlight>
                          <a:latin typeface="Century Gothic" panose="020B0502020202020204" pitchFamily="34" charset="0"/>
                        </a:rPr>
                        <a:t>Customer Requirements</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735598117"/>
                  </a:ext>
                </a:extLst>
              </a:tr>
            </a:tbl>
          </a:graphicData>
        </a:graphic>
      </p:graphicFrame>
    </p:spTree>
    <p:extLst>
      <p:ext uri="{BB962C8B-B14F-4D97-AF65-F5344CB8AC3E}">
        <p14:creationId xmlns:p14="http://schemas.microsoft.com/office/powerpoint/2010/main" val="4262825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76B17865-2E11-5BE5-031A-2614DB51FA3C}"/>
              </a:ext>
            </a:extLst>
          </p:cNvPr>
          <p:cNvGraphicFramePr>
            <a:graphicFrameLocks noGrp="1"/>
          </p:cNvGraphicFramePr>
          <p:nvPr>
            <p:extLst>
              <p:ext uri="{D42A27DB-BD31-4B8C-83A1-F6EECF244321}">
                <p14:modId xmlns:p14="http://schemas.microsoft.com/office/powerpoint/2010/main" val="2670571354"/>
              </p:ext>
            </p:extLst>
          </p:nvPr>
        </p:nvGraphicFramePr>
        <p:xfrm>
          <a:off x="157315" y="138868"/>
          <a:ext cx="11877370" cy="6649092"/>
        </p:xfrm>
        <a:graphic>
          <a:graphicData uri="http://schemas.openxmlformats.org/drawingml/2006/table">
            <a:tbl>
              <a:tblPr/>
              <a:tblGrid>
                <a:gridCol w="811137">
                  <a:extLst>
                    <a:ext uri="{9D8B030D-6E8A-4147-A177-3AD203B41FA5}">
                      <a16:colId xmlns:a16="http://schemas.microsoft.com/office/drawing/2014/main" val="2687108986"/>
                    </a:ext>
                  </a:extLst>
                </a:gridCol>
                <a:gridCol w="1564337">
                  <a:extLst>
                    <a:ext uri="{9D8B030D-6E8A-4147-A177-3AD203B41FA5}">
                      <a16:colId xmlns:a16="http://schemas.microsoft.com/office/drawing/2014/main" val="4061819743"/>
                    </a:ext>
                  </a:extLst>
                </a:gridCol>
                <a:gridCol w="811137">
                  <a:extLst>
                    <a:ext uri="{9D8B030D-6E8A-4147-A177-3AD203B41FA5}">
                      <a16:colId xmlns:a16="http://schemas.microsoft.com/office/drawing/2014/main" val="1126058508"/>
                    </a:ext>
                  </a:extLst>
                </a:gridCol>
                <a:gridCol w="1564337">
                  <a:extLst>
                    <a:ext uri="{9D8B030D-6E8A-4147-A177-3AD203B41FA5}">
                      <a16:colId xmlns:a16="http://schemas.microsoft.com/office/drawing/2014/main" val="2141067899"/>
                    </a:ext>
                  </a:extLst>
                </a:gridCol>
                <a:gridCol w="811137">
                  <a:extLst>
                    <a:ext uri="{9D8B030D-6E8A-4147-A177-3AD203B41FA5}">
                      <a16:colId xmlns:a16="http://schemas.microsoft.com/office/drawing/2014/main" val="1386542063"/>
                    </a:ext>
                  </a:extLst>
                </a:gridCol>
                <a:gridCol w="1564337">
                  <a:extLst>
                    <a:ext uri="{9D8B030D-6E8A-4147-A177-3AD203B41FA5}">
                      <a16:colId xmlns:a16="http://schemas.microsoft.com/office/drawing/2014/main" val="2564889687"/>
                    </a:ext>
                  </a:extLst>
                </a:gridCol>
                <a:gridCol w="811137">
                  <a:extLst>
                    <a:ext uri="{9D8B030D-6E8A-4147-A177-3AD203B41FA5}">
                      <a16:colId xmlns:a16="http://schemas.microsoft.com/office/drawing/2014/main" val="4241399769"/>
                    </a:ext>
                  </a:extLst>
                </a:gridCol>
                <a:gridCol w="1564337">
                  <a:extLst>
                    <a:ext uri="{9D8B030D-6E8A-4147-A177-3AD203B41FA5}">
                      <a16:colId xmlns:a16="http://schemas.microsoft.com/office/drawing/2014/main" val="2885845877"/>
                    </a:ext>
                  </a:extLst>
                </a:gridCol>
                <a:gridCol w="811137">
                  <a:extLst>
                    <a:ext uri="{9D8B030D-6E8A-4147-A177-3AD203B41FA5}">
                      <a16:colId xmlns:a16="http://schemas.microsoft.com/office/drawing/2014/main" val="1020284116"/>
                    </a:ext>
                  </a:extLst>
                </a:gridCol>
                <a:gridCol w="1564337">
                  <a:extLst>
                    <a:ext uri="{9D8B030D-6E8A-4147-A177-3AD203B41FA5}">
                      <a16:colId xmlns:a16="http://schemas.microsoft.com/office/drawing/2014/main" val="2971577027"/>
                    </a:ext>
                  </a:extLst>
                </a:gridCol>
              </a:tblGrid>
              <a:tr h="339406">
                <a:tc gridSpan="2">
                  <a:txBody>
                    <a:bodyPr/>
                    <a:lstStyle/>
                    <a:p>
                      <a:pPr algn="r" fontAlgn="ctr"/>
                      <a:r>
                        <a:rPr lang="en-US" sz="1400" b="0" i="0" u="none" strike="noStrike">
                          <a:solidFill>
                            <a:srgbClr val="595959"/>
                          </a:solidFill>
                          <a:effectLst/>
                          <a:highlight>
                            <a:srgbClr val="D9D9D9"/>
                          </a:highlight>
                          <a:latin typeface="Century Gothic" panose="020B0502020202020204" pitchFamily="34" charset="0"/>
                        </a:rPr>
                        <a:t>Process Title:</a:t>
                      </a:r>
                    </a:p>
                  </a:txBody>
                  <a:tcPr marL="3730" marR="44754"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hMerge="1">
                  <a:txBody>
                    <a:bodyPr/>
                    <a:lstStyle/>
                    <a:p>
                      <a:endParaRPr lang="en-US"/>
                    </a:p>
                  </a:txBody>
                  <a:tcPr/>
                </a:tc>
                <a:tc gridSpan="4">
                  <a:txBody>
                    <a:bodyPr/>
                    <a:lstStyle/>
                    <a:p>
                      <a:pPr algn="l" fontAlgn="ctr"/>
                      <a:r>
                        <a:rPr lang="en-US" sz="1400" b="0" i="0" u="none" strike="noStrike" dirty="0">
                          <a:solidFill>
                            <a:srgbClr val="000000"/>
                          </a:solidFill>
                          <a:effectLst/>
                          <a:latin typeface="Century Gothic" panose="020B0502020202020204" pitchFamily="34" charset="0"/>
                        </a:rPr>
                        <a:t>Positive Charge's Supply Chain</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endParaRPr lang="en-US" sz="500" b="0" i="0" u="none" strike="noStrike" dirty="0">
                        <a:solidFill>
                          <a:srgbClr val="000000"/>
                        </a:solidFill>
                        <a:effectLst/>
                        <a:latin typeface="Century Gothic" panose="020B0502020202020204" pitchFamily="34" charset="0"/>
                      </a:endParaRPr>
                    </a:p>
                  </a:txBody>
                  <a:tcPr marL="3730" marR="3730" marT="3730" marB="0" anchor="ctr">
                    <a:lnL w="6350" cap="flat" cmpd="sng" algn="ctr">
                      <a:solidFill>
                        <a:srgbClr val="BFBFBF"/>
                      </a:solidFill>
                      <a:prstDash val="solid"/>
                      <a:round/>
                      <a:headEnd type="none" w="med" len="med"/>
                      <a:tailEnd type="none" w="med" len="med"/>
                    </a:lnL>
                    <a:lnR>
                      <a:noFill/>
                    </a:lnR>
                    <a:lnT>
                      <a:noFill/>
                    </a:lnT>
                    <a:lnB>
                      <a:noFill/>
                    </a:lnB>
                    <a:noFill/>
                  </a:tcPr>
                </a:tc>
                <a:tc>
                  <a:txBody>
                    <a:bodyPr/>
                    <a:lstStyle/>
                    <a:p>
                      <a:pPr algn="l" fontAlgn="ctr"/>
                      <a:endParaRPr lang="en-US" sz="500" b="0" i="0" u="none" strike="noStrike">
                        <a:solidFill>
                          <a:srgbClr val="000000"/>
                        </a:solidFill>
                        <a:effectLst/>
                        <a:latin typeface="Century Gothic" panose="020B0502020202020204" pitchFamily="34" charset="0"/>
                      </a:endParaRPr>
                    </a:p>
                  </a:txBody>
                  <a:tcPr marL="3730" marR="3730" marT="3730" marB="0" anchor="ctr">
                    <a:lnL>
                      <a:noFill/>
                    </a:lnL>
                    <a:lnR>
                      <a:noFill/>
                    </a:lnR>
                    <a:lnT>
                      <a:noFill/>
                    </a:lnT>
                    <a:lnB>
                      <a:noFill/>
                    </a:lnB>
                    <a:noFill/>
                  </a:tcPr>
                </a:tc>
                <a:tc>
                  <a:txBody>
                    <a:bodyPr/>
                    <a:lstStyle/>
                    <a:p>
                      <a:pPr algn="l" fontAlgn="ctr"/>
                      <a:endParaRPr lang="en-US" sz="500" b="0" i="0" u="none" strike="noStrike">
                        <a:solidFill>
                          <a:srgbClr val="000000"/>
                        </a:solidFill>
                        <a:effectLst/>
                        <a:latin typeface="Century Gothic" panose="020B0502020202020204" pitchFamily="34" charset="0"/>
                      </a:endParaRPr>
                    </a:p>
                  </a:txBody>
                  <a:tcPr marL="3730" marR="3730" marT="3730" marB="0" anchor="ctr">
                    <a:lnL>
                      <a:noFill/>
                    </a:lnL>
                    <a:lnR>
                      <a:noFill/>
                    </a:lnR>
                    <a:lnT>
                      <a:noFill/>
                    </a:lnT>
                    <a:lnB>
                      <a:noFill/>
                    </a:lnB>
                    <a:noFill/>
                  </a:tcPr>
                </a:tc>
                <a:tc>
                  <a:txBody>
                    <a:bodyPr/>
                    <a:lstStyle/>
                    <a:p>
                      <a:pPr algn="l" fontAlgn="ctr"/>
                      <a:endParaRPr lang="en-US" sz="500" b="0" i="0" u="none" strike="noStrike">
                        <a:solidFill>
                          <a:srgbClr val="000000"/>
                        </a:solidFill>
                        <a:effectLst/>
                        <a:latin typeface="Century Gothic" panose="020B0502020202020204" pitchFamily="34" charset="0"/>
                      </a:endParaRPr>
                    </a:p>
                  </a:txBody>
                  <a:tcPr marL="3730" marR="3730" marT="3730" marB="0" anchor="ctr">
                    <a:lnL>
                      <a:noFill/>
                    </a:lnL>
                    <a:lnR>
                      <a:noFill/>
                    </a:lnR>
                    <a:lnT>
                      <a:noFill/>
                    </a:lnT>
                    <a:lnB>
                      <a:noFill/>
                    </a:lnB>
                    <a:noFill/>
                  </a:tcPr>
                </a:tc>
                <a:extLst>
                  <a:ext uri="{0D108BD9-81ED-4DB2-BD59-A6C34878D82A}">
                    <a16:rowId xmlns:a16="http://schemas.microsoft.com/office/drawing/2014/main" val="2050828885"/>
                  </a:ext>
                </a:extLst>
              </a:tr>
              <a:tr h="88542">
                <a:tc>
                  <a:txBody>
                    <a:bodyPr/>
                    <a:lstStyle/>
                    <a:p>
                      <a:pPr algn="l" fontAlgn="ctr"/>
                      <a:r>
                        <a:rPr lang="en-US" sz="500" b="0" i="0" u="none" strike="noStrike" dirty="0">
                          <a:solidFill>
                            <a:srgbClr val="595959"/>
                          </a:solidFill>
                          <a:effectLst/>
                          <a:highlight>
                            <a:srgbClr val="FFFFFF"/>
                          </a:highlight>
                          <a:latin typeface="Century Gothic" panose="020B0502020202020204" pitchFamily="34" charset="0"/>
                        </a:rPr>
                        <a:t> </a:t>
                      </a:r>
                    </a:p>
                  </a:txBody>
                  <a:tcPr marL="3730" marR="3730" marT="3730" marB="0" anchor="ctr">
                    <a:lnL>
                      <a:noFill/>
                    </a:lnL>
                    <a:lnR>
                      <a:noFill/>
                    </a:lnR>
                    <a:lnT w="6350" cap="flat" cmpd="sng" algn="ctr">
                      <a:solidFill>
                        <a:srgbClr val="BFBFBF"/>
                      </a:solidFill>
                      <a:prstDash val="solid"/>
                      <a:round/>
                      <a:headEnd type="none" w="med" len="med"/>
                      <a:tailEnd type="none" w="med" len="med"/>
                    </a:lnT>
                    <a:lnB w="6350" cap="flat" cmpd="sng" algn="ctr">
                      <a:noFill/>
                      <a:prstDash val="solid"/>
                      <a:round/>
                      <a:headEnd type="none" w="med" len="med"/>
                      <a:tailEnd type="none" w="med" len="med"/>
                    </a:lnB>
                    <a:solidFill>
                      <a:srgbClr val="FFFFFF"/>
                    </a:solidFill>
                  </a:tcPr>
                </a:tc>
                <a:tc>
                  <a:txBody>
                    <a:bodyPr/>
                    <a:lstStyle/>
                    <a:p>
                      <a:pPr algn="l" fontAlgn="ctr"/>
                      <a:endParaRPr lang="en-US" sz="500" b="0" i="0" u="none" strike="noStrike" dirty="0">
                        <a:solidFill>
                          <a:srgbClr val="000000"/>
                        </a:solidFill>
                        <a:effectLst/>
                        <a:latin typeface="Century Gothic" panose="020B0502020202020204" pitchFamily="34" charset="0"/>
                      </a:endParaRPr>
                    </a:p>
                  </a:txBody>
                  <a:tcPr marL="3730" marR="3730" marT="3730" marB="0" anchor="ctr">
                    <a:lnL>
                      <a:noFill/>
                    </a:lnL>
                    <a:lnR>
                      <a:noFill/>
                    </a:lnR>
                    <a:lnT w="6350" cap="flat" cmpd="sng" algn="ctr">
                      <a:solidFill>
                        <a:srgbClr val="BFBFBF"/>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algn="l" fontAlgn="ctr"/>
                      <a:r>
                        <a:rPr lang="en-US" sz="500" b="0" i="0" u="none" strike="noStrike" dirty="0">
                          <a:solidFill>
                            <a:srgbClr val="000000"/>
                          </a:solidFill>
                          <a:effectLst/>
                          <a:latin typeface="Century Gothic" panose="020B0502020202020204" pitchFamily="34" charset="0"/>
                        </a:rPr>
                        <a:t> </a:t>
                      </a:r>
                    </a:p>
                  </a:txBody>
                  <a:tcPr marL="3730" marR="3730" marT="3730" marB="0" anchor="ctr">
                    <a:lnL>
                      <a:noFill/>
                    </a:lnL>
                    <a:lnR>
                      <a:noFill/>
                    </a:lnR>
                    <a:lnT w="6350" cap="flat" cmpd="sng" algn="ctr">
                      <a:solidFill>
                        <a:srgbClr val="BFBFBF"/>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algn="l" fontAlgn="ctr"/>
                      <a:r>
                        <a:rPr lang="en-US" sz="500" b="0" i="0" u="none" strike="noStrike" dirty="0">
                          <a:solidFill>
                            <a:srgbClr val="000000"/>
                          </a:solidFill>
                          <a:effectLst/>
                          <a:latin typeface="Century Gothic" panose="020B0502020202020204" pitchFamily="34" charset="0"/>
                        </a:rPr>
                        <a:t> </a:t>
                      </a:r>
                    </a:p>
                  </a:txBody>
                  <a:tcPr marL="3730" marR="3730" marT="3730" marB="0" anchor="ctr">
                    <a:lnL>
                      <a:noFill/>
                    </a:lnL>
                    <a:lnR>
                      <a:noFill/>
                    </a:lnR>
                    <a:lnT w="6350" cap="flat" cmpd="sng" algn="ctr">
                      <a:solidFill>
                        <a:srgbClr val="BFBFBF"/>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algn="l" fontAlgn="ctr"/>
                      <a:r>
                        <a:rPr lang="en-US" sz="500" b="0" i="0" u="none" strike="noStrike" dirty="0">
                          <a:solidFill>
                            <a:srgbClr val="000000"/>
                          </a:solidFill>
                          <a:effectLst/>
                          <a:latin typeface="Century Gothic" panose="020B0502020202020204" pitchFamily="34" charset="0"/>
                        </a:rPr>
                        <a:t> </a:t>
                      </a:r>
                    </a:p>
                  </a:txBody>
                  <a:tcPr marL="3730" marR="3730" marT="3730" marB="0" anchor="ctr">
                    <a:lnL>
                      <a:noFill/>
                    </a:lnL>
                    <a:lnR>
                      <a:noFill/>
                    </a:lnR>
                    <a:lnT w="6350" cap="flat" cmpd="sng" algn="ctr">
                      <a:solidFill>
                        <a:srgbClr val="BFBFBF"/>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algn="l" fontAlgn="ctr"/>
                      <a:r>
                        <a:rPr lang="en-US" sz="800" b="1" i="0" u="none" strike="noStrike" dirty="0">
                          <a:solidFill>
                            <a:srgbClr val="808080"/>
                          </a:solidFill>
                          <a:effectLst/>
                          <a:latin typeface="Century Gothic" panose="020B0502020202020204" pitchFamily="34" charset="0"/>
                        </a:rPr>
                        <a:t> </a:t>
                      </a:r>
                    </a:p>
                  </a:txBody>
                  <a:tcPr marL="3730" marR="3730" marT="3730" marB="0" anchor="ctr">
                    <a:lnL>
                      <a:noFill/>
                    </a:lnL>
                    <a:lnR>
                      <a:noFill/>
                    </a:lnR>
                    <a:lnT w="6350" cap="flat" cmpd="sng" algn="ctr">
                      <a:solidFill>
                        <a:srgbClr val="BFBFBF"/>
                      </a:solidFill>
                      <a:prstDash val="solid"/>
                      <a:round/>
                      <a:headEnd type="none" w="med" len="med"/>
                      <a:tailEnd type="none" w="med" len="med"/>
                    </a:lnT>
                    <a:lnB w="6350" cap="flat" cmpd="sng" algn="ctr">
                      <a:noFill/>
                      <a:prstDash val="solid"/>
                      <a:round/>
                      <a:headEnd type="none" w="med" len="med"/>
                      <a:tailEnd type="none" w="med" len="med"/>
                    </a:lnB>
                    <a:noFill/>
                  </a:tcPr>
                </a:tc>
                <a:tc>
                  <a:txBody>
                    <a:bodyPr/>
                    <a:lstStyle/>
                    <a:p>
                      <a:pPr algn="l" fontAlgn="ctr"/>
                      <a:r>
                        <a:rPr lang="en-US" sz="500" b="0" i="0" u="none" strike="noStrike" dirty="0">
                          <a:solidFill>
                            <a:srgbClr val="000000"/>
                          </a:solidFill>
                          <a:effectLst/>
                          <a:latin typeface="Century Gothic" panose="020B0502020202020204" pitchFamily="34" charset="0"/>
                        </a:rPr>
                        <a:t> </a:t>
                      </a:r>
                    </a:p>
                  </a:txBody>
                  <a:tcPr marL="3730" marR="3730" marT="3730" marB="0" anchor="ctr">
                    <a:lnL>
                      <a:noFill/>
                    </a:lnL>
                    <a:lnR>
                      <a:noFill/>
                    </a:lnR>
                    <a:lnT>
                      <a:noFill/>
                    </a:lnT>
                    <a:lnB w="6350" cap="flat" cmpd="sng" algn="ctr">
                      <a:noFill/>
                      <a:prstDash val="solid"/>
                      <a:round/>
                      <a:headEnd type="none" w="med" len="med"/>
                      <a:tailEnd type="none" w="med" len="med"/>
                    </a:lnB>
                    <a:noFill/>
                  </a:tcPr>
                </a:tc>
                <a:tc>
                  <a:txBody>
                    <a:bodyPr/>
                    <a:lstStyle/>
                    <a:p>
                      <a:pPr algn="l" fontAlgn="ctr"/>
                      <a:r>
                        <a:rPr lang="en-US" sz="500" b="0" i="0" u="none" strike="noStrike" dirty="0">
                          <a:solidFill>
                            <a:srgbClr val="000000"/>
                          </a:solidFill>
                          <a:effectLst/>
                          <a:latin typeface="Century Gothic" panose="020B0502020202020204" pitchFamily="34" charset="0"/>
                        </a:rPr>
                        <a:t> </a:t>
                      </a:r>
                    </a:p>
                  </a:txBody>
                  <a:tcPr marL="3730" marR="3730" marT="3730" marB="0" anchor="ctr">
                    <a:lnL>
                      <a:noFill/>
                    </a:lnL>
                    <a:lnR>
                      <a:noFill/>
                    </a:lnR>
                    <a:lnT>
                      <a:noFill/>
                    </a:lnT>
                    <a:lnB w="6350" cap="flat" cmpd="sng" algn="ctr">
                      <a:noFill/>
                      <a:prstDash val="solid"/>
                      <a:round/>
                      <a:headEnd type="none" w="med" len="med"/>
                      <a:tailEnd type="none" w="med" len="med"/>
                    </a:lnB>
                    <a:noFill/>
                  </a:tcPr>
                </a:tc>
                <a:tc>
                  <a:txBody>
                    <a:bodyPr/>
                    <a:lstStyle/>
                    <a:p>
                      <a:pPr algn="l" fontAlgn="ctr"/>
                      <a:r>
                        <a:rPr lang="en-US" sz="500" b="0" i="0" u="none" strike="noStrike" dirty="0">
                          <a:solidFill>
                            <a:srgbClr val="000000"/>
                          </a:solidFill>
                          <a:effectLst/>
                          <a:latin typeface="Century Gothic" panose="020B0502020202020204" pitchFamily="34" charset="0"/>
                        </a:rPr>
                        <a:t> </a:t>
                      </a:r>
                    </a:p>
                  </a:txBody>
                  <a:tcPr marL="3730" marR="3730" marT="3730" marB="0" anchor="ctr">
                    <a:lnL>
                      <a:noFill/>
                    </a:lnL>
                    <a:lnR>
                      <a:noFill/>
                    </a:lnR>
                    <a:lnT>
                      <a:noFill/>
                    </a:lnT>
                    <a:lnB w="6350" cap="flat" cmpd="sng" algn="ctr">
                      <a:noFill/>
                      <a:prstDash val="solid"/>
                      <a:round/>
                      <a:headEnd type="none" w="med" len="med"/>
                      <a:tailEnd type="none" w="med" len="med"/>
                    </a:lnB>
                    <a:noFill/>
                  </a:tcPr>
                </a:tc>
                <a:tc>
                  <a:txBody>
                    <a:bodyPr/>
                    <a:lstStyle/>
                    <a:p>
                      <a:pPr algn="l" fontAlgn="ctr"/>
                      <a:r>
                        <a:rPr lang="en-US" sz="500" b="0" i="0" u="none" strike="noStrike" dirty="0">
                          <a:solidFill>
                            <a:srgbClr val="000000"/>
                          </a:solidFill>
                          <a:effectLst/>
                          <a:latin typeface="Century Gothic" panose="020B0502020202020204" pitchFamily="34" charset="0"/>
                        </a:rPr>
                        <a:t> </a:t>
                      </a:r>
                    </a:p>
                  </a:txBody>
                  <a:tcPr marL="3730" marR="3730" marT="3730" marB="0" anchor="ctr">
                    <a:lnL>
                      <a:noFill/>
                    </a:lnL>
                    <a:lnR>
                      <a:noFill/>
                    </a:lnR>
                    <a:lnT>
                      <a:noFill/>
                    </a:lnT>
                    <a:lnB w="6350" cap="flat" cmpd="sng" algn="ctr">
                      <a:noFill/>
                      <a:prstDash val="solid"/>
                      <a:round/>
                      <a:headEnd type="none" w="med" len="med"/>
                      <a:tailEnd type="none" w="med" len="med"/>
                    </a:lnB>
                    <a:noFill/>
                  </a:tcPr>
                </a:tc>
                <a:extLst>
                  <a:ext uri="{0D108BD9-81ED-4DB2-BD59-A6C34878D82A}">
                    <a16:rowId xmlns:a16="http://schemas.microsoft.com/office/drawing/2014/main" val="1633883126"/>
                  </a:ext>
                </a:extLst>
              </a:tr>
              <a:tr h="531712">
                <a:tc>
                  <a:txBody>
                    <a:bodyPr/>
                    <a:lstStyle/>
                    <a:p>
                      <a:pPr algn="ctr" fontAlgn="ctr"/>
                      <a:r>
                        <a:rPr lang="en-US" sz="3200" b="1" i="0" u="none" strike="noStrike" dirty="0">
                          <a:solidFill>
                            <a:srgbClr val="F2F2F2"/>
                          </a:solidFill>
                          <a:effectLst/>
                          <a:highlight>
                            <a:srgbClr val="D0CC26"/>
                          </a:highlight>
                          <a:latin typeface="Century Gothic" panose="020B0502020202020204" pitchFamily="34" charset="0"/>
                        </a:rPr>
                        <a:t>S</a:t>
                      </a:r>
                    </a:p>
                  </a:txBody>
                  <a:tcPr marL="3730" marR="3730" marT="3730" marB="0" anchor="ctr">
                    <a:lnL w="635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D0CC26"/>
                    </a:solidFill>
                  </a:tcPr>
                </a:tc>
                <a:tc>
                  <a:txBody>
                    <a:bodyPr/>
                    <a:lstStyle/>
                    <a:p>
                      <a:pPr algn="ctr" fontAlgn="ctr"/>
                      <a:r>
                        <a:rPr lang="pt-BR" sz="1200" b="1" i="0" u="none" strike="noStrike" dirty="0">
                          <a:solidFill>
                            <a:srgbClr val="F2F2F2"/>
                          </a:solidFill>
                          <a:effectLst/>
                          <a:highlight>
                            <a:srgbClr val="D0CC26"/>
                          </a:highlight>
                          <a:latin typeface="Century Gothic" panose="020B0502020202020204" pitchFamily="34" charset="0"/>
                        </a:rPr>
                        <a:t>S u p p l i e r s</a:t>
                      </a:r>
                    </a:p>
                  </a:txBody>
                  <a:tcPr marL="3730" marR="3730" marT="3730" marB="0" anchor="ctr">
                    <a:lnL>
                      <a:noFill/>
                    </a:lnL>
                    <a:lnR w="19050" cap="flat" cmpd="sng" algn="ctr">
                      <a:no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D0CC26"/>
                    </a:solidFill>
                  </a:tcPr>
                </a:tc>
                <a:tc>
                  <a:txBody>
                    <a:bodyPr/>
                    <a:lstStyle/>
                    <a:p>
                      <a:pPr algn="ctr" fontAlgn="ctr"/>
                      <a:r>
                        <a:rPr lang="en-US" sz="3200" b="1" i="0" u="none" strike="noStrike" dirty="0">
                          <a:solidFill>
                            <a:srgbClr val="F2F2F2"/>
                          </a:solidFill>
                          <a:effectLst/>
                          <a:highlight>
                            <a:srgbClr val="70AD47"/>
                          </a:highlight>
                          <a:latin typeface="Century Gothic" panose="020B0502020202020204" pitchFamily="34" charset="0"/>
                        </a:rPr>
                        <a:t>I</a:t>
                      </a:r>
                    </a:p>
                  </a:txBody>
                  <a:tcPr marL="3730" marR="3730" marT="3730" marB="0" anchor="ctr">
                    <a:lnL w="1905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70AD47"/>
                    </a:solidFill>
                  </a:tcPr>
                </a:tc>
                <a:tc>
                  <a:txBody>
                    <a:bodyPr/>
                    <a:lstStyle/>
                    <a:p>
                      <a:pPr algn="ctr" fontAlgn="ctr"/>
                      <a:r>
                        <a:rPr lang="pl-PL" sz="1200" b="1" i="0" u="none" strike="noStrike" dirty="0">
                          <a:solidFill>
                            <a:srgbClr val="F2F2F2"/>
                          </a:solidFill>
                          <a:effectLst/>
                          <a:highlight>
                            <a:srgbClr val="70AD47"/>
                          </a:highlight>
                          <a:latin typeface="Century Gothic" panose="020B0502020202020204" pitchFamily="34" charset="0"/>
                        </a:rPr>
                        <a:t>I n p u t</a:t>
                      </a:r>
                    </a:p>
                  </a:txBody>
                  <a:tcPr marL="3730" marR="3730" marT="3730" marB="0" anchor="ctr">
                    <a:lnL>
                      <a:noFill/>
                    </a:lnL>
                    <a:lnR w="19050" cap="flat" cmpd="sng" algn="ctr">
                      <a:no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70AD47"/>
                    </a:solidFill>
                  </a:tcPr>
                </a:tc>
                <a:tc>
                  <a:txBody>
                    <a:bodyPr/>
                    <a:lstStyle/>
                    <a:p>
                      <a:pPr algn="ctr" fontAlgn="ctr"/>
                      <a:r>
                        <a:rPr lang="en-US" sz="3200" b="1" i="0" u="none" strike="noStrike" dirty="0">
                          <a:solidFill>
                            <a:srgbClr val="F2F2F2"/>
                          </a:solidFill>
                          <a:effectLst/>
                          <a:highlight>
                            <a:srgbClr val="24898E"/>
                          </a:highlight>
                          <a:latin typeface="Century Gothic" panose="020B0502020202020204" pitchFamily="34" charset="0"/>
                        </a:rPr>
                        <a:t>P</a:t>
                      </a:r>
                    </a:p>
                  </a:txBody>
                  <a:tcPr marL="3730" marR="3730" marT="3730" marB="0" anchor="ctr">
                    <a:lnL w="1905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24898E"/>
                    </a:solidFill>
                  </a:tcPr>
                </a:tc>
                <a:tc>
                  <a:txBody>
                    <a:bodyPr/>
                    <a:lstStyle/>
                    <a:p>
                      <a:pPr algn="ctr" fontAlgn="ctr"/>
                      <a:r>
                        <a:rPr lang="pt-BR" sz="1200" b="1" i="0" u="none" strike="noStrike" dirty="0">
                          <a:solidFill>
                            <a:srgbClr val="F2F2F2"/>
                          </a:solidFill>
                          <a:effectLst/>
                          <a:highlight>
                            <a:srgbClr val="24898E"/>
                          </a:highlight>
                          <a:latin typeface="Century Gothic" panose="020B0502020202020204" pitchFamily="34" charset="0"/>
                        </a:rPr>
                        <a:t>P r o c e s s</a:t>
                      </a:r>
                    </a:p>
                  </a:txBody>
                  <a:tcPr marL="3730" marR="3730" marT="3730" marB="0" anchor="ctr">
                    <a:lnL>
                      <a:noFill/>
                    </a:lnL>
                    <a:lnR w="19050" cap="flat" cmpd="sng" algn="ctr">
                      <a:no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24898E"/>
                    </a:solidFill>
                  </a:tcPr>
                </a:tc>
                <a:tc>
                  <a:txBody>
                    <a:bodyPr/>
                    <a:lstStyle/>
                    <a:p>
                      <a:pPr algn="ctr" fontAlgn="ctr"/>
                      <a:r>
                        <a:rPr lang="en-US" sz="3200" b="1" i="0" u="none" strike="noStrike" dirty="0">
                          <a:solidFill>
                            <a:srgbClr val="F2F2F2"/>
                          </a:solidFill>
                          <a:effectLst/>
                          <a:highlight>
                            <a:srgbClr val="333F4F"/>
                          </a:highlight>
                          <a:latin typeface="Century Gothic" panose="020B0502020202020204" pitchFamily="34" charset="0"/>
                        </a:rPr>
                        <a:t>O</a:t>
                      </a:r>
                    </a:p>
                  </a:txBody>
                  <a:tcPr marL="3730" marR="3730" marT="3730" marB="0" anchor="ctr">
                    <a:lnL w="1905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333F4F"/>
                    </a:solidFill>
                  </a:tcPr>
                </a:tc>
                <a:tc>
                  <a:txBody>
                    <a:bodyPr/>
                    <a:lstStyle/>
                    <a:p>
                      <a:pPr algn="ctr" fontAlgn="ctr"/>
                      <a:r>
                        <a:rPr lang="pl-PL" sz="1200" b="1" i="0" u="none" strike="noStrike" dirty="0">
                          <a:solidFill>
                            <a:srgbClr val="F2F2F2"/>
                          </a:solidFill>
                          <a:effectLst/>
                          <a:highlight>
                            <a:srgbClr val="333F4F"/>
                          </a:highlight>
                          <a:latin typeface="Century Gothic" panose="020B0502020202020204" pitchFamily="34" charset="0"/>
                        </a:rPr>
                        <a:t>O u t p u t</a:t>
                      </a:r>
                    </a:p>
                  </a:txBody>
                  <a:tcPr marL="3730" marR="3730" marT="3730" marB="0" anchor="ctr">
                    <a:lnL>
                      <a:noFill/>
                    </a:lnL>
                    <a:lnR w="19050" cap="flat" cmpd="sng" algn="ctr">
                      <a:no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333F4F"/>
                    </a:solidFill>
                  </a:tcPr>
                </a:tc>
                <a:tc>
                  <a:txBody>
                    <a:bodyPr/>
                    <a:lstStyle/>
                    <a:p>
                      <a:pPr algn="ctr" fontAlgn="ctr"/>
                      <a:r>
                        <a:rPr lang="en-US" sz="3200" b="1" i="0" u="none" strike="noStrike" dirty="0">
                          <a:solidFill>
                            <a:srgbClr val="F2F2F2"/>
                          </a:solidFill>
                          <a:effectLst/>
                          <a:highlight>
                            <a:srgbClr val="A6A6A6"/>
                          </a:highlight>
                          <a:latin typeface="Century Gothic" panose="020B0502020202020204" pitchFamily="34" charset="0"/>
                        </a:rPr>
                        <a:t>C</a:t>
                      </a:r>
                    </a:p>
                  </a:txBody>
                  <a:tcPr marL="3730" marR="3730" marT="3730" marB="0" anchor="ctr">
                    <a:lnL w="1905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A6A6A6"/>
                    </a:solidFill>
                  </a:tcPr>
                </a:tc>
                <a:tc>
                  <a:txBody>
                    <a:bodyPr/>
                    <a:lstStyle/>
                    <a:p>
                      <a:pPr algn="ctr" fontAlgn="ctr"/>
                      <a:r>
                        <a:rPr lang="pt-BR" sz="1200" b="1" i="0" u="none" strike="noStrike" dirty="0">
                          <a:solidFill>
                            <a:srgbClr val="F2F2F2"/>
                          </a:solidFill>
                          <a:effectLst/>
                          <a:highlight>
                            <a:srgbClr val="A6A6A6"/>
                          </a:highlight>
                          <a:latin typeface="Century Gothic" panose="020B0502020202020204" pitchFamily="34" charset="0"/>
                        </a:rPr>
                        <a:t>C u s t o m e r</a:t>
                      </a:r>
                    </a:p>
                  </a:txBody>
                  <a:tcPr marL="3730" marR="3730" marT="3730" marB="0" anchor="ctr">
                    <a:lnL>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A6A6A6"/>
                    </a:solidFill>
                  </a:tcPr>
                </a:tc>
                <a:extLst>
                  <a:ext uri="{0D108BD9-81ED-4DB2-BD59-A6C34878D82A}">
                    <a16:rowId xmlns:a16="http://schemas.microsoft.com/office/drawing/2014/main" val="2746462346"/>
                  </a:ext>
                </a:extLst>
              </a:tr>
              <a:tr h="423738">
                <a:tc gridSpan="2">
                  <a:txBody>
                    <a:bodyPr/>
                    <a:lstStyle/>
                    <a:p>
                      <a:pPr algn="ctr" fontAlgn="ctr"/>
                      <a:r>
                        <a:rPr lang="en-US" sz="1000" b="0" i="0" u="none" strike="noStrike" dirty="0">
                          <a:solidFill>
                            <a:srgbClr val="FFFFFF"/>
                          </a:solidFill>
                          <a:effectLst/>
                          <a:highlight>
                            <a:srgbClr val="D0CC26"/>
                          </a:highlight>
                          <a:latin typeface="Century Gothic" panose="020B0502020202020204" pitchFamily="34" charset="0"/>
                        </a:rPr>
                        <a:t>Who Is Providing </a:t>
                      </a:r>
                      <a:br>
                        <a:rPr lang="en-US" sz="1000" b="0" i="0" u="none" strike="noStrike" dirty="0">
                          <a:solidFill>
                            <a:srgbClr val="FFFFFF"/>
                          </a:solidFill>
                          <a:effectLst/>
                          <a:highlight>
                            <a:srgbClr val="D0CC26"/>
                          </a:highlight>
                          <a:latin typeface="Century Gothic" panose="020B0502020202020204" pitchFamily="34" charset="0"/>
                        </a:rPr>
                      </a:br>
                      <a:r>
                        <a:rPr lang="en-US" sz="1000" b="0" i="0" u="none" strike="noStrike" dirty="0">
                          <a:solidFill>
                            <a:srgbClr val="FFFFFF"/>
                          </a:solidFill>
                          <a:effectLst/>
                          <a:highlight>
                            <a:srgbClr val="D0CC26"/>
                          </a:highlight>
                          <a:latin typeface="Century Gothic" panose="020B0502020202020204" pitchFamily="34" charset="0"/>
                        </a:rPr>
                        <a:t>Input to a Process</a:t>
                      </a:r>
                    </a:p>
                  </a:txBody>
                  <a:tcPr marL="3730" marR="3730" marT="3730" marB="0" anchor="ctr">
                    <a:lnL w="6350" cap="flat" cmpd="sng" algn="ctr">
                      <a:noFill/>
                      <a:prstDash val="solid"/>
                      <a:round/>
                      <a:headEnd type="none" w="med" len="med"/>
                      <a:tailEnd type="none" w="med" len="med"/>
                    </a:lnL>
                    <a:lnR w="19050" cap="flat" cmpd="sng" algn="ctr">
                      <a:noFill/>
                      <a:prstDash val="solid"/>
                      <a:round/>
                      <a:headEnd type="none" w="med" len="med"/>
                      <a:tailEnd type="none" w="med" len="med"/>
                    </a:lnR>
                    <a:lnT>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0CC26"/>
                    </a:solidFill>
                  </a:tcPr>
                </a:tc>
                <a:tc hMerge="1">
                  <a:txBody>
                    <a:bodyPr/>
                    <a:lstStyle/>
                    <a:p>
                      <a:endParaRPr lang="en-US"/>
                    </a:p>
                  </a:txBody>
                  <a:tcPr/>
                </a:tc>
                <a:tc gridSpan="2">
                  <a:txBody>
                    <a:bodyPr/>
                    <a:lstStyle/>
                    <a:p>
                      <a:pPr algn="ctr" fontAlgn="ctr"/>
                      <a:r>
                        <a:rPr lang="en-US" sz="1000" b="0" i="0" u="none" strike="noStrike" dirty="0">
                          <a:solidFill>
                            <a:srgbClr val="FFFFFF"/>
                          </a:solidFill>
                          <a:effectLst/>
                          <a:highlight>
                            <a:srgbClr val="70AD47"/>
                          </a:highlight>
                          <a:latin typeface="Century Gothic" panose="020B0502020202020204" pitchFamily="34" charset="0"/>
                        </a:rPr>
                        <a:t>Resource Provided by Supplier </a:t>
                      </a:r>
                      <a:br>
                        <a:rPr lang="en-US" sz="1000" b="0" i="0" u="none" strike="noStrike" dirty="0">
                          <a:solidFill>
                            <a:srgbClr val="FFFFFF"/>
                          </a:solidFill>
                          <a:effectLst/>
                          <a:highlight>
                            <a:srgbClr val="70AD47"/>
                          </a:highlight>
                          <a:latin typeface="Century Gothic" panose="020B0502020202020204" pitchFamily="34" charset="0"/>
                        </a:rPr>
                      </a:br>
                      <a:r>
                        <a:rPr lang="en-US" sz="1000" b="0" i="0" u="none" strike="noStrike" dirty="0">
                          <a:solidFill>
                            <a:srgbClr val="FFFFFF"/>
                          </a:solidFill>
                          <a:effectLst/>
                          <a:highlight>
                            <a:srgbClr val="70AD47"/>
                          </a:highlight>
                          <a:latin typeface="Century Gothic" panose="020B0502020202020204" pitchFamily="34" charset="0"/>
                        </a:rPr>
                        <a:t>for Process Incorporation</a:t>
                      </a:r>
                    </a:p>
                  </a:txBody>
                  <a:tcPr marL="3730" marR="3730" marT="373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hMerge="1">
                  <a:txBody>
                    <a:bodyPr/>
                    <a:lstStyle/>
                    <a:p>
                      <a:endParaRPr lang="en-US"/>
                    </a:p>
                  </a:txBody>
                  <a:tcPr/>
                </a:tc>
                <a:tc gridSpan="2">
                  <a:txBody>
                    <a:bodyPr/>
                    <a:lstStyle/>
                    <a:p>
                      <a:pPr algn="ctr" fontAlgn="ctr"/>
                      <a:r>
                        <a:rPr lang="en-US" sz="1000" b="0" i="0" u="none" strike="noStrike" dirty="0">
                          <a:solidFill>
                            <a:srgbClr val="FFFFFF"/>
                          </a:solidFill>
                          <a:effectLst/>
                          <a:highlight>
                            <a:srgbClr val="24898E"/>
                          </a:highlight>
                          <a:latin typeface="Century Gothic" panose="020B0502020202020204" pitchFamily="34" charset="0"/>
                        </a:rPr>
                        <a:t>Steps to Convert </a:t>
                      </a:r>
                      <a:br>
                        <a:rPr lang="en-US" sz="1000" b="0" i="0" u="none" strike="noStrike" dirty="0">
                          <a:solidFill>
                            <a:srgbClr val="FFFFFF"/>
                          </a:solidFill>
                          <a:effectLst/>
                          <a:highlight>
                            <a:srgbClr val="24898E"/>
                          </a:highlight>
                          <a:latin typeface="Century Gothic" panose="020B0502020202020204" pitchFamily="34" charset="0"/>
                        </a:rPr>
                      </a:br>
                      <a:r>
                        <a:rPr lang="en-US" sz="1000" b="0" i="0" u="none" strike="noStrike" dirty="0">
                          <a:solidFill>
                            <a:srgbClr val="FFFFFF"/>
                          </a:solidFill>
                          <a:effectLst/>
                          <a:highlight>
                            <a:srgbClr val="24898E"/>
                          </a:highlight>
                          <a:latin typeface="Century Gothic" panose="020B0502020202020204" pitchFamily="34" charset="0"/>
                        </a:rPr>
                        <a:t>Input to Output</a:t>
                      </a:r>
                    </a:p>
                  </a:txBody>
                  <a:tcPr marL="3730" marR="3730" marT="373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24898E"/>
                    </a:solidFill>
                  </a:tcPr>
                </a:tc>
                <a:tc hMerge="1">
                  <a:txBody>
                    <a:bodyPr/>
                    <a:lstStyle/>
                    <a:p>
                      <a:endParaRPr lang="en-US"/>
                    </a:p>
                  </a:txBody>
                  <a:tcPr/>
                </a:tc>
                <a:tc gridSpan="2">
                  <a:txBody>
                    <a:bodyPr/>
                    <a:lstStyle/>
                    <a:p>
                      <a:pPr algn="ctr" fontAlgn="ctr"/>
                      <a:r>
                        <a:rPr lang="en-US" sz="1000" b="0" i="0" u="none" strike="noStrike" dirty="0">
                          <a:solidFill>
                            <a:srgbClr val="FFFFFF"/>
                          </a:solidFill>
                          <a:effectLst/>
                          <a:highlight>
                            <a:srgbClr val="333F4F"/>
                          </a:highlight>
                          <a:latin typeface="Century Gothic" panose="020B0502020202020204" pitchFamily="34" charset="0"/>
                        </a:rPr>
                        <a:t>Resource Resulting </a:t>
                      </a:r>
                      <a:br>
                        <a:rPr lang="en-US" sz="1000" b="0" i="0" u="none" strike="noStrike" dirty="0">
                          <a:solidFill>
                            <a:srgbClr val="FFFFFF"/>
                          </a:solidFill>
                          <a:effectLst/>
                          <a:highlight>
                            <a:srgbClr val="333F4F"/>
                          </a:highlight>
                          <a:latin typeface="Century Gothic" panose="020B0502020202020204" pitchFamily="34" charset="0"/>
                        </a:rPr>
                      </a:br>
                      <a:r>
                        <a:rPr lang="en-US" sz="1000" b="0" i="0" u="none" strike="noStrike" dirty="0">
                          <a:solidFill>
                            <a:srgbClr val="FFFFFF"/>
                          </a:solidFill>
                          <a:effectLst/>
                          <a:highlight>
                            <a:srgbClr val="333F4F"/>
                          </a:highlight>
                          <a:latin typeface="Century Gothic" panose="020B0502020202020204" pitchFamily="34" charset="0"/>
                        </a:rPr>
                        <a:t>from Process</a:t>
                      </a:r>
                    </a:p>
                  </a:txBody>
                  <a:tcPr marL="3730" marR="3730" marT="373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33F4F"/>
                    </a:solidFill>
                  </a:tcPr>
                </a:tc>
                <a:tc hMerge="1">
                  <a:txBody>
                    <a:bodyPr/>
                    <a:lstStyle/>
                    <a:p>
                      <a:endParaRPr lang="en-US"/>
                    </a:p>
                  </a:txBody>
                  <a:tcPr/>
                </a:tc>
                <a:tc gridSpan="2">
                  <a:txBody>
                    <a:bodyPr/>
                    <a:lstStyle/>
                    <a:p>
                      <a:pPr algn="ctr" fontAlgn="ctr"/>
                      <a:r>
                        <a:rPr lang="en-US" sz="1000" b="0" i="0" u="none" strike="noStrike" dirty="0">
                          <a:solidFill>
                            <a:srgbClr val="FFFFFF"/>
                          </a:solidFill>
                          <a:effectLst/>
                          <a:highlight>
                            <a:srgbClr val="A6A6A6"/>
                          </a:highlight>
                          <a:latin typeface="Century Gothic" panose="020B0502020202020204" pitchFamily="34" charset="0"/>
                        </a:rPr>
                        <a:t>Receiver of Newly </a:t>
                      </a:r>
                      <a:br>
                        <a:rPr lang="en-US" sz="1000" b="0" i="0" u="none" strike="noStrike" dirty="0">
                          <a:solidFill>
                            <a:srgbClr val="FFFFFF"/>
                          </a:solidFill>
                          <a:effectLst/>
                          <a:highlight>
                            <a:srgbClr val="A6A6A6"/>
                          </a:highlight>
                          <a:latin typeface="Century Gothic" panose="020B0502020202020204" pitchFamily="34" charset="0"/>
                        </a:rPr>
                      </a:br>
                      <a:r>
                        <a:rPr lang="en-US" sz="1000" b="0" i="0" u="none" strike="noStrike" dirty="0">
                          <a:solidFill>
                            <a:srgbClr val="FFFFFF"/>
                          </a:solidFill>
                          <a:effectLst/>
                          <a:highlight>
                            <a:srgbClr val="A6A6A6"/>
                          </a:highlight>
                          <a:latin typeface="Century Gothic" panose="020B0502020202020204" pitchFamily="34" charset="0"/>
                        </a:rPr>
                        <a:t>Created Output</a:t>
                      </a:r>
                    </a:p>
                  </a:txBody>
                  <a:tcPr marL="3730" marR="3730" marT="3730" marB="0" anchor="ctr">
                    <a:lnL w="190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6A6A6"/>
                    </a:solidFill>
                  </a:tcPr>
                </a:tc>
                <a:tc hMerge="1">
                  <a:txBody>
                    <a:bodyPr/>
                    <a:lstStyle/>
                    <a:p>
                      <a:endParaRPr lang="en-US"/>
                    </a:p>
                  </a:txBody>
                  <a:tcPr/>
                </a:tc>
                <a:extLst>
                  <a:ext uri="{0D108BD9-81ED-4DB2-BD59-A6C34878D82A}">
                    <a16:rowId xmlns:a16="http://schemas.microsoft.com/office/drawing/2014/main" val="69722081"/>
                  </a:ext>
                </a:extLst>
              </a:tr>
              <a:tr h="397771">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rgbClr val="D0CC26"/>
                    </a:solidFill>
                  </a:tcPr>
                </a:tc>
                <a:tc>
                  <a:txBody>
                    <a:bodyPr/>
                    <a:lstStyle/>
                    <a:p>
                      <a:pPr algn="l" fontAlgn="ctr"/>
                      <a:r>
                        <a:rPr lang="en-US" sz="800" b="1" i="0" u="none" strike="noStrike" dirty="0">
                          <a:solidFill>
                            <a:srgbClr val="000000"/>
                          </a:solidFill>
                          <a:effectLst/>
                          <a:latin typeface="Century Gothic" panose="020B0502020202020204" pitchFamily="34" charset="0"/>
                        </a:rPr>
                        <a:t>EV Manufacturers</a:t>
                      </a:r>
                      <a:r>
                        <a:rPr lang="en-US" sz="800" b="0" i="0" u="none" strike="noStrike" dirty="0">
                          <a:solidFill>
                            <a:srgbClr val="000000"/>
                          </a:solidFill>
                          <a:effectLst/>
                          <a:latin typeface="Century Gothic" panose="020B0502020202020204" pitchFamily="34" charset="0"/>
                        </a:rPr>
                        <a:t>: Provide electric vehicles requiring charging.</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rgbClr val="70AD47"/>
                    </a:solidFill>
                  </a:tcPr>
                </a:tc>
                <a:tc>
                  <a:txBody>
                    <a:bodyPr/>
                    <a:lstStyle/>
                    <a:p>
                      <a:pPr algn="l" fontAlgn="ctr"/>
                      <a:r>
                        <a:rPr lang="en-US" sz="800" b="1" i="0" u="none" strike="noStrike" dirty="0">
                          <a:solidFill>
                            <a:srgbClr val="000000"/>
                          </a:solidFill>
                          <a:effectLst/>
                          <a:latin typeface="Century Gothic" panose="020B0502020202020204" pitchFamily="34" charset="0"/>
                        </a:rPr>
                        <a:t>Electric Vehicles</a:t>
                      </a:r>
                      <a:r>
                        <a:rPr lang="en-US" sz="800" b="0" i="0" u="none" strike="noStrike" dirty="0">
                          <a:solidFill>
                            <a:srgbClr val="000000"/>
                          </a:solidFill>
                          <a:effectLst/>
                          <a:latin typeface="Century Gothic" panose="020B0502020202020204" pitchFamily="34" charset="0"/>
                        </a:rPr>
                        <a:t>: EVs from manufacturers.</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dirty="0">
                          <a:solidFill>
                            <a:srgbClr val="FFFFFF"/>
                          </a:solidFill>
                          <a:effectLst/>
                          <a:highlight>
                            <a:srgbClr val="24898E"/>
                          </a:highlight>
                          <a:latin typeface="Century Gothic" panose="020B0502020202020204" pitchFamily="34" charset="0"/>
                        </a:rPr>
                        <a:t>1</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rgbClr val="24898E"/>
                    </a:solidFill>
                  </a:tcPr>
                </a:tc>
                <a:tc>
                  <a:txBody>
                    <a:bodyPr/>
                    <a:lstStyle/>
                    <a:p>
                      <a:pPr algn="l" fontAlgn="ctr"/>
                      <a:r>
                        <a:rPr lang="en-US" sz="800" b="1" i="0" u="none" strike="noStrike" dirty="0">
                          <a:solidFill>
                            <a:srgbClr val="000000"/>
                          </a:solidFill>
                          <a:effectLst/>
                          <a:latin typeface="Century Gothic" panose="020B0502020202020204" pitchFamily="34" charset="0"/>
                        </a:rPr>
                        <a:t>Order Processing</a:t>
                      </a:r>
                      <a:r>
                        <a:rPr lang="en-US" sz="800" b="0" i="0" u="none" strike="noStrike" dirty="0">
                          <a:solidFill>
                            <a:srgbClr val="000000"/>
                          </a:solidFill>
                          <a:effectLst/>
                          <a:latin typeface="Century Gothic" panose="020B0502020202020204" pitchFamily="34" charset="0"/>
                        </a:rPr>
                        <a:t>: Receiving and processing orders for charging services.</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ctr" fontAlgn="ctr"/>
                      <a:r>
                        <a:rPr lang="en-US" sz="400" b="1" i="0" u="none" strike="noStrike" dirty="0">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rgbClr val="333F4F"/>
                    </a:solidFill>
                  </a:tcPr>
                </a:tc>
                <a:tc>
                  <a:txBody>
                    <a:bodyPr/>
                    <a:lstStyle/>
                    <a:p>
                      <a:pPr algn="l" fontAlgn="ctr"/>
                      <a:r>
                        <a:rPr lang="en-US" sz="800" b="1" i="0" u="none" strike="noStrike" dirty="0">
                          <a:solidFill>
                            <a:srgbClr val="000000"/>
                          </a:solidFill>
                          <a:effectLst/>
                          <a:latin typeface="Century Gothic" panose="020B0502020202020204" pitchFamily="34" charset="0"/>
                        </a:rPr>
                        <a:t>Charged EVs</a:t>
                      </a:r>
                      <a:r>
                        <a:rPr lang="en-US" sz="800" b="0" i="0" u="none" strike="noStrike" dirty="0">
                          <a:solidFill>
                            <a:srgbClr val="000000"/>
                          </a:solidFill>
                          <a:effectLst/>
                          <a:latin typeface="Century Gothic" panose="020B0502020202020204" pitchFamily="34" charset="0"/>
                        </a:rPr>
                        <a:t>: Fully charged electric vehicles.</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dirty="0">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chemeClr val="bg1"/>
                      </a:solidFill>
                      <a:prstDash val="solid"/>
                      <a:round/>
                      <a:headEnd type="none" w="med" len="med"/>
                      <a:tailEnd type="none" w="med" len="med"/>
                    </a:lnT>
                    <a:lnB>
                      <a:noFill/>
                    </a:lnB>
                    <a:solidFill>
                      <a:srgbClr val="A6A6A6"/>
                    </a:solidFill>
                  </a:tcPr>
                </a:tc>
                <a:tc>
                  <a:txBody>
                    <a:bodyPr/>
                    <a:lstStyle/>
                    <a:p>
                      <a:pPr algn="l" fontAlgn="ctr"/>
                      <a:r>
                        <a:rPr lang="en-US" sz="800" b="1" i="0" u="none" strike="noStrike" dirty="0">
                          <a:solidFill>
                            <a:srgbClr val="000000"/>
                          </a:solidFill>
                          <a:effectLst/>
                          <a:latin typeface="Century Gothic" panose="020B0502020202020204" pitchFamily="34" charset="0"/>
                        </a:rPr>
                        <a:t>EV Owners</a:t>
                      </a:r>
                      <a:r>
                        <a:rPr lang="en-US" sz="800" b="0" i="0" u="none" strike="noStrike" dirty="0">
                          <a:solidFill>
                            <a:srgbClr val="000000"/>
                          </a:solidFill>
                          <a:effectLst/>
                          <a:latin typeface="Century Gothic" panose="020B0502020202020204" pitchFamily="34" charset="0"/>
                        </a:rPr>
                        <a:t>: Individuals and businesses using EVs.</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72816272"/>
                  </a:ext>
                </a:extLst>
              </a:tr>
              <a:tr h="397771">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D0CC26"/>
                    </a:solidFill>
                  </a:tcPr>
                </a:tc>
                <a:tc>
                  <a:txBody>
                    <a:bodyPr/>
                    <a:lstStyle/>
                    <a:p>
                      <a:pPr algn="l" fontAlgn="ctr"/>
                      <a:r>
                        <a:rPr lang="en-US" sz="800" b="1" i="0" u="none" strike="noStrike" dirty="0">
                          <a:solidFill>
                            <a:srgbClr val="000000"/>
                          </a:solidFill>
                          <a:effectLst/>
                          <a:latin typeface="Century Gothic" panose="020B0502020202020204" pitchFamily="34" charset="0"/>
                        </a:rPr>
                        <a:t>Battery Suppliers</a:t>
                      </a:r>
                      <a:r>
                        <a:rPr lang="en-US" sz="800" b="0" i="0" u="none" strike="noStrike" dirty="0">
                          <a:solidFill>
                            <a:srgbClr val="000000"/>
                          </a:solidFill>
                          <a:effectLst/>
                          <a:latin typeface="Century Gothic" panose="020B0502020202020204" pitchFamily="34" charset="0"/>
                        </a:rPr>
                        <a:t>: Supply batteries for charging stations.</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70AD47"/>
                    </a:solidFill>
                  </a:tcPr>
                </a:tc>
                <a:tc>
                  <a:txBody>
                    <a:bodyPr/>
                    <a:lstStyle/>
                    <a:p>
                      <a:pPr algn="l" fontAlgn="ctr"/>
                      <a:r>
                        <a:rPr lang="en-US" sz="800" b="1" i="0" u="none" strike="noStrike" dirty="0">
                          <a:solidFill>
                            <a:srgbClr val="000000"/>
                          </a:solidFill>
                          <a:effectLst/>
                          <a:latin typeface="Century Gothic" panose="020B0502020202020204" pitchFamily="34" charset="0"/>
                        </a:rPr>
                        <a:t>Batteries</a:t>
                      </a:r>
                      <a:r>
                        <a:rPr lang="en-US" sz="800" b="0" i="0" u="none" strike="noStrike" dirty="0">
                          <a:solidFill>
                            <a:srgbClr val="000000"/>
                          </a:solidFill>
                          <a:effectLst/>
                          <a:latin typeface="Century Gothic" panose="020B0502020202020204" pitchFamily="34" charset="0"/>
                        </a:rPr>
                        <a:t>: High-capacity batteries for stations.</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dirty="0">
                          <a:solidFill>
                            <a:srgbClr val="FFFFFF"/>
                          </a:solidFill>
                          <a:effectLst/>
                          <a:highlight>
                            <a:srgbClr val="24898E"/>
                          </a:highlight>
                          <a:latin typeface="Century Gothic" panose="020B0502020202020204" pitchFamily="34" charset="0"/>
                        </a:rPr>
                        <a:t>2</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24898E"/>
                    </a:solidFill>
                  </a:tcPr>
                </a:tc>
                <a:tc>
                  <a:txBody>
                    <a:bodyPr/>
                    <a:lstStyle/>
                    <a:p>
                      <a:pPr algn="l" fontAlgn="ctr"/>
                      <a:r>
                        <a:rPr lang="en-US" sz="800" b="1" i="0" u="none" strike="noStrike" dirty="0">
                          <a:solidFill>
                            <a:srgbClr val="000000"/>
                          </a:solidFill>
                          <a:effectLst/>
                          <a:latin typeface="Century Gothic" panose="020B0502020202020204" pitchFamily="34" charset="0"/>
                        </a:rPr>
                        <a:t>Inventory Management</a:t>
                      </a:r>
                      <a:r>
                        <a:rPr lang="en-US" sz="800" b="0" i="0" u="none" strike="noStrike" dirty="0">
                          <a:solidFill>
                            <a:srgbClr val="000000"/>
                          </a:solidFill>
                          <a:effectLst/>
                          <a:latin typeface="Century Gothic" panose="020B0502020202020204" pitchFamily="34" charset="0"/>
                        </a:rPr>
                        <a:t>: Managing inventory of batteries and other supplies.</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ctr" fontAlgn="ctr"/>
                      <a:r>
                        <a:rPr lang="en-US" sz="400" b="1" i="0" u="none" strike="noStrike">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333F4F"/>
                    </a:solidFill>
                  </a:tcPr>
                </a:tc>
                <a:tc>
                  <a:txBody>
                    <a:bodyPr/>
                    <a:lstStyle/>
                    <a:p>
                      <a:pPr algn="l" fontAlgn="ctr"/>
                      <a:r>
                        <a:rPr lang="en-US" sz="800" b="1" i="0" u="none" strike="noStrike" dirty="0">
                          <a:solidFill>
                            <a:srgbClr val="000000"/>
                          </a:solidFill>
                          <a:effectLst/>
                          <a:latin typeface="Century Gothic" panose="020B0502020202020204" pitchFamily="34" charset="0"/>
                        </a:rPr>
                        <a:t>Usage Data</a:t>
                      </a:r>
                      <a:r>
                        <a:rPr lang="en-US" sz="800" b="0" i="0" u="none" strike="noStrike" dirty="0">
                          <a:solidFill>
                            <a:srgbClr val="000000"/>
                          </a:solidFill>
                          <a:effectLst/>
                          <a:latin typeface="Century Gothic" panose="020B0502020202020204" pitchFamily="34" charset="0"/>
                        </a:rPr>
                        <a:t>: Data on charging sessions and energy consumption.</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A6A6A6"/>
                    </a:solidFill>
                  </a:tcPr>
                </a:tc>
                <a:tc>
                  <a:txBody>
                    <a:bodyPr/>
                    <a:lstStyle/>
                    <a:p>
                      <a:pPr algn="l" fontAlgn="ctr"/>
                      <a:r>
                        <a:rPr lang="en-US" sz="800" b="1" i="0" u="none" strike="noStrike" dirty="0">
                          <a:solidFill>
                            <a:srgbClr val="000000"/>
                          </a:solidFill>
                          <a:effectLst/>
                          <a:latin typeface="Century Gothic" panose="020B0502020202020204" pitchFamily="34" charset="0"/>
                        </a:rPr>
                        <a:t>Fleet Managers</a:t>
                      </a:r>
                      <a:r>
                        <a:rPr lang="en-US" sz="800" b="0" i="0" u="none" strike="noStrike" dirty="0">
                          <a:solidFill>
                            <a:srgbClr val="000000"/>
                          </a:solidFill>
                          <a:effectLst/>
                          <a:latin typeface="Century Gothic" panose="020B0502020202020204" pitchFamily="34" charset="0"/>
                        </a:rPr>
                        <a:t>: Managers of EV fleets needing regular charging.</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556322016"/>
                  </a:ext>
                </a:extLst>
              </a:tr>
              <a:tr h="529170">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D0CC26"/>
                    </a:solidFill>
                  </a:tcPr>
                </a:tc>
                <a:tc>
                  <a:txBody>
                    <a:bodyPr/>
                    <a:lstStyle/>
                    <a:p>
                      <a:pPr algn="l" fontAlgn="ctr"/>
                      <a:r>
                        <a:rPr lang="en-US" sz="800" b="1" i="0" u="none" strike="noStrike" dirty="0">
                          <a:solidFill>
                            <a:srgbClr val="000000"/>
                          </a:solidFill>
                          <a:effectLst/>
                          <a:latin typeface="Century Gothic" panose="020B0502020202020204" pitchFamily="34" charset="0"/>
                        </a:rPr>
                        <a:t>Software Vendors</a:t>
                      </a:r>
                      <a:r>
                        <a:rPr lang="en-US" sz="800" b="0" i="0" u="none" strike="noStrike" dirty="0">
                          <a:solidFill>
                            <a:srgbClr val="000000"/>
                          </a:solidFill>
                          <a:effectLst/>
                          <a:latin typeface="Century Gothic" panose="020B0502020202020204" pitchFamily="34" charset="0"/>
                        </a:rPr>
                        <a:t>: Provide software for managing logistics and charging processes.</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dirty="0">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70AD47"/>
                    </a:solidFill>
                  </a:tcPr>
                </a:tc>
                <a:tc>
                  <a:txBody>
                    <a:bodyPr/>
                    <a:lstStyle/>
                    <a:p>
                      <a:pPr algn="l" fontAlgn="ctr"/>
                      <a:r>
                        <a:rPr lang="en-US" sz="800" b="1" i="0" u="none" strike="noStrike" dirty="0">
                          <a:solidFill>
                            <a:srgbClr val="000000"/>
                          </a:solidFill>
                          <a:effectLst/>
                          <a:latin typeface="Century Gothic" panose="020B0502020202020204" pitchFamily="34" charset="0"/>
                        </a:rPr>
                        <a:t>Charging Stations</a:t>
                      </a:r>
                      <a:r>
                        <a:rPr lang="en-US" sz="800" b="0" i="0" u="none" strike="noStrike" dirty="0">
                          <a:solidFill>
                            <a:srgbClr val="000000"/>
                          </a:solidFill>
                          <a:effectLst/>
                          <a:latin typeface="Century Gothic" panose="020B0502020202020204" pitchFamily="34" charset="0"/>
                        </a:rPr>
                        <a:t>: Physical infrastructure for charging.</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a:solidFill>
                            <a:srgbClr val="FFFFFF"/>
                          </a:solidFill>
                          <a:effectLst/>
                          <a:highlight>
                            <a:srgbClr val="24898E"/>
                          </a:highlight>
                          <a:latin typeface="Century Gothic" panose="020B0502020202020204" pitchFamily="34" charset="0"/>
                        </a:rPr>
                        <a:t>3</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24898E"/>
                    </a:solidFill>
                  </a:tcPr>
                </a:tc>
                <a:tc>
                  <a:txBody>
                    <a:bodyPr/>
                    <a:lstStyle/>
                    <a:p>
                      <a:pPr algn="l" fontAlgn="ctr"/>
                      <a:r>
                        <a:rPr lang="en-US" sz="800" b="1" i="0" u="none" strike="noStrike" dirty="0">
                          <a:solidFill>
                            <a:srgbClr val="000000"/>
                          </a:solidFill>
                          <a:effectLst/>
                          <a:latin typeface="Century Gothic" panose="020B0502020202020204" pitchFamily="34" charset="0"/>
                        </a:rPr>
                        <a:t>Installation</a:t>
                      </a:r>
                      <a:r>
                        <a:rPr lang="en-US" sz="800" b="0" i="0" u="none" strike="noStrike" dirty="0">
                          <a:solidFill>
                            <a:srgbClr val="000000"/>
                          </a:solidFill>
                          <a:effectLst/>
                          <a:latin typeface="Century Gothic" panose="020B0502020202020204" pitchFamily="34" charset="0"/>
                        </a:rPr>
                        <a:t>: Setting up and maintaining charging stations.</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ctr" fontAlgn="ctr"/>
                      <a:r>
                        <a:rPr lang="en-US" sz="400" b="1" i="0" u="none" strike="noStrike">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333F4F"/>
                    </a:solidFill>
                  </a:tcPr>
                </a:tc>
                <a:tc>
                  <a:txBody>
                    <a:bodyPr/>
                    <a:lstStyle/>
                    <a:p>
                      <a:pPr algn="l" fontAlgn="ctr"/>
                      <a:r>
                        <a:rPr lang="en-US" sz="800" b="1" i="0" u="none" strike="noStrike" dirty="0">
                          <a:solidFill>
                            <a:srgbClr val="000000"/>
                          </a:solidFill>
                          <a:effectLst/>
                          <a:latin typeface="Century Gothic" panose="020B0502020202020204" pitchFamily="34" charset="0"/>
                        </a:rPr>
                        <a:t>Reports</a:t>
                      </a:r>
                      <a:r>
                        <a:rPr lang="en-US" sz="800" b="0" i="0" u="none" strike="noStrike" dirty="0">
                          <a:solidFill>
                            <a:srgbClr val="000000"/>
                          </a:solidFill>
                          <a:effectLst/>
                          <a:latin typeface="Century Gothic" panose="020B0502020202020204" pitchFamily="34" charset="0"/>
                        </a:rPr>
                        <a:t>: Performance and usage reports for internal and external stakeholders.</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A6A6A6"/>
                    </a:solidFill>
                  </a:tcPr>
                </a:tc>
                <a:tc>
                  <a:txBody>
                    <a:bodyPr/>
                    <a:lstStyle/>
                    <a:p>
                      <a:pPr algn="l" fontAlgn="ctr"/>
                      <a:r>
                        <a:rPr lang="en-US" sz="800" b="1" i="0" u="none" strike="noStrike" dirty="0">
                          <a:solidFill>
                            <a:srgbClr val="000000"/>
                          </a:solidFill>
                          <a:effectLst/>
                          <a:latin typeface="Century Gothic" panose="020B0502020202020204" pitchFamily="34" charset="0"/>
                        </a:rPr>
                        <a:t>Partner Companies</a:t>
                      </a:r>
                      <a:r>
                        <a:rPr lang="en-US" sz="800" b="0" i="0" u="none" strike="noStrike" dirty="0">
                          <a:solidFill>
                            <a:srgbClr val="000000"/>
                          </a:solidFill>
                          <a:effectLst/>
                          <a:latin typeface="Century Gothic" panose="020B0502020202020204" pitchFamily="34" charset="0"/>
                        </a:rPr>
                        <a:t>: Companies partnering for charging infrastructure.</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706158851"/>
                  </a:ext>
                </a:extLst>
              </a:tr>
              <a:tr h="397771">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D0CC26"/>
                    </a:solidFill>
                  </a:tcPr>
                </a:tc>
                <a:tc>
                  <a:txBody>
                    <a:bodyPr/>
                    <a:lstStyle/>
                    <a:p>
                      <a:pPr algn="l" fontAlgn="ctr"/>
                      <a:r>
                        <a:rPr lang="en-US" sz="800" b="1" i="0" u="none" strike="noStrike" dirty="0">
                          <a:solidFill>
                            <a:srgbClr val="000000"/>
                          </a:solidFill>
                          <a:effectLst/>
                          <a:latin typeface="Century Gothic" panose="020B0502020202020204" pitchFamily="34" charset="0"/>
                        </a:rPr>
                        <a:t>Energy Providers</a:t>
                      </a:r>
                      <a:r>
                        <a:rPr lang="en-US" sz="800" b="0" i="0" u="none" strike="noStrike" dirty="0">
                          <a:solidFill>
                            <a:srgbClr val="000000"/>
                          </a:solidFill>
                          <a:effectLst/>
                          <a:latin typeface="Century Gothic" panose="020B0502020202020204" pitchFamily="34" charset="0"/>
                        </a:rPr>
                        <a:t>: Supply electricity to charging stations.</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70AD47"/>
                    </a:solidFill>
                  </a:tcPr>
                </a:tc>
                <a:tc>
                  <a:txBody>
                    <a:bodyPr/>
                    <a:lstStyle/>
                    <a:p>
                      <a:pPr algn="l" fontAlgn="ctr"/>
                      <a:r>
                        <a:rPr lang="en-US" sz="800" b="1" i="0" u="none" strike="noStrike" dirty="0">
                          <a:solidFill>
                            <a:srgbClr val="000000"/>
                          </a:solidFill>
                          <a:effectLst/>
                          <a:latin typeface="Century Gothic" panose="020B0502020202020204" pitchFamily="34" charset="0"/>
                        </a:rPr>
                        <a:t>Software Systems</a:t>
                      </a:r>
                      <a:r>
                        <a:rPr lang="en-US" sz="800" b="0" i="0" u="none" strike="noStrike" dirty="0">
                          <a:solidFill>
                            <a:srgbClr val="000000"/>
                          </a:solidFill>
                          <a:effectLst/>
                          <a:latin typeface="Century Gothic" panose="020B0502020202020204" pitchFamily="34" charset="0"/>
                        </a:rPr>
                        <a:t>: Applications for managing logistics and operations.</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dirty="0">
                          <a:solidFill>
                            <a:srgbClr val="FFFFFF"/>
                          </a:solidFill>
                          <a:effectLst/>
                          <a:highlight>
                            <a:srgbClr val="24898E"/>
                          </a:highlight>
                          <a:latin typeface="Century Gothic" panose="020B0502020202020204" pitchFamily="34" charset="0"/>
                        </a:rPr>
                        <a:t>4</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24898E"/>
                    </a:solidFill>
                  </a:tcPr>
                </a:tc>
                <a:tc>
                  <a:txBody>
                    <a:bodyPr/>
                    <a:lstStyle/>
                    <a:p>
                      <a:pPr algn="l" fontAlgn="ctr"/>
                      <a:r>
                        <a:rPr lang="en-US" sz="800" b="1" i="0" u="none" strike="noStrike" dirty="0">
                          <a:solidFill>
                            <a:srgbClr val="000000"/>
                          </a:solidFill>
                          <a:effectLst/>
                          <a:latin typeface="Century Gothic" panose="020B0502020202020204" pitchFamily="34" charset="0"/>
                        </a:rPr>
                        <a:t>Charging</a:t>
                      </a:r>
                      <a:r>
                        <a:rPr lang="en-US" sz="800" b="0" i="0" u="none" strike="noStrike" dirty="0">
                          <a:solidFill>
                            <a:srgbClr val="000000"/>
                          </a:solidFill>
                          <a:effectLst/>
                          <a:latin typeface="Century Gothic" panose="020B0502020202020204" pitchFamily="34" charset="0"/>
                        </a:rPr>
                        <a:t>: Providing charging services to EVs.</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ctr" fontAlgn="ctr"/>
                      <a:r>
                        <a:rPr lang="en-US" sz="400" b="1" i="0" u="none" strike="noStrike">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333F4F"/>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A6A6A6"/>
                    </a:solidFill>
                  </a:tcPr>
                </a:tc>
                <a:tc>
                  <a:txBody>
                    <a:bodyPr/>
                    <a:lstStyle/>
                    <a:p>
                      <a:pPr algn="l" fontAlgn="ctr"/>
                      <a:r>
                        <a:rPr lang="en-US" sz="800" b="1" i="0" u="none" strike="noStrike" dirty="0">
                          <a:solidFill>
                            <a:srgbClr val="000000"/>
                          </a:solidFill>
                          <a:effectLst/>
                          <a:latin typeface="Century Gothic" panose="020B0502020202020204" pitchFamily="34" charset="0"/>
                        </a:rPr>
                        <a:t>Government Agencies</a:t>
                      </a:r>
                      <a:r>
                        <a:rPr lang="en-US" sz="800" b="0" i="0" u="none" strike="noStrike" dirty="0">
                          <a:solidFill>
                            <a:srgbClr val="000000"/>
                          </a:solidFill>
                          <a:effectLst/>
                          <a:latin typeface="Century Gothic" panose="020B0502020202020204" pitchFamily="34" charset="0"/>
                        </a:rPr>
                        <a:t>: Entities requiring compliance and reporting.</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506511740"/>
                  </a:ext>
                </a:extLst>
              </a:tr>
              <a:tr h="389567">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D0CC26"/>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70AD47"/>
                    </a:solidFill>
                  </a:tcPr>
                </a:tc>
                <a:tc>
                  <a:txBody>
                    <a:bodyPr/>
                    <a:lstStyle/>
                    <a:p>
                      <a:pPr algn="l" fontAlgn="ctr"/>
                      <a:r>
                        <a:rPr lang="en-US" sz="800" b="1" i="0" u="none" strike="noStrike" dirty="0">
                          <a:solidFill>
                            <a:srgbClr val="000000"/>
                          </a:solidFill>
                          <a:effectLst/>
                          <a:latin typeface="Century Gothic" panose="020B0502020202020204" pitchFamily="34" charset="0"/>
                        </a:rPr>
                        <a:t>Electricity</a:t>
                      </a:r>
                      <a:r>
                        <a:rPr lang="en-US" sz="800" b="0" i="0" u="none" strike="noStrike" dirty="0">
                          <a:solidFill>
                            <a:srgbClr val="000000"/>
                          </a:solidFill>
                          <a:effectLst/>
                          <a:latin typeface="Century Gothic" panose="020B0502020202020204" pitchFamily="34" charset="0"/>
                        </a:rPr>
                        <a:t>: Power for charging EVs.</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a:solidFill>
                            <a:srgbClr val="FFFFFF"/>
                          </a:solidFill>
                          <a:effectLst/>
                          <a:highlight>
                            <a:srgbClr val="24898E"/>
                          </a:highlight>
                          <a:latin typeface="Century Gothic" panose="020B0502020202020204" pitchFamily="34" charset="0"/>
                        </a:rPr>
                        <a:t>5</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24898E"/>
                    </a:solidFill>
                  </a:tcPr>
                </a:tc>
                <a:tc>
                  <a:txBody>
                    <a:bodyPr/>
                    <a:lstStyle/>
                    <a:p>
                      <a:pPr algn="l" fontAlgn="ctr"/>
                      <a:r>
                        <a:rPr lang="en-US" sz="800" b="1" i="0" u="none" strike="noStrike" dirty="0">
                          <a:solidFill>
                            <a:srgbClr val="000000"/>
                          </a:solidFill>
                          <a:effectLst/>
                          <a:latin typeface="Century Gothic" panose="020B0502020202020204" pitchFamily="34" charset="0"/>
                        </a:rPr>
                        <a:t>Monitoring</a:t>
                      </a:r>
                      <a:r>
                        <a:rPr lang="en-US" sz="800" b="0" i="0" u="none" strike="noStrike" dirty="0">
                          <a:solidFill>
                            <a:srgbClr val="000000"/>
                          </a:solidFill>
                          <a:effectLst/>
                          <a:latin typeface="Century Gothic" panose="020B0502020202020204" pitchFamily="34" charset="0"/>
                        </a:rPr>
                        <a:t>: Real-time monitoring of charging stations and vehicles.</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ctr" fontAlgn="ctr"/>
                      <a:r>
                        <a:rPr lang="en-US" sz="400" b="1" i="0" u="none" strike="noStrike">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333F4F"/>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A6A6A6"/>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65840346"/>
                  </a:ext>
                </a:extLst>
              </a:tr>
              <a:tr h="389567">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D0CC26"/>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70AD47"/>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dirty="0">
                          <a:solidFill>
                            <a:srgbClr val="FFFFFF"/>
                          </a:solidFill>
                          <a:effectLst/>
                          <a:highlight>
                            <a:srgbClr val="24898E"/>
                          </a:highlight>
                          <a:latin typeface="Century Gothic" panose="020B0502020202020204" pitchFamily="34" charset="0"/>
                        </a:rPr>
                        <a:t>6</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24898E"/>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ctr" fontAlgn="ctr"/>
                      <a:r>
                        <a:rPr lang="en-US" sz="400" b="1" i="0" u="none" strike="noStrike">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333F4F"/>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A6A6A6"/>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60669959"/>
                  </a:ext>
                </a:extLst>
              </a:tr>
              <a:tr h="389567">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D0CC26"/>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70AD47"/>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a:solidFill>
                            <a:srgbClr val="FFFFFF"/>
                          </a:solidFill>
                          <a:effectLst/>
                          <a:highlight>
                            <a:srgbClr val="24898E"/>
                          </a:highlight>
                          <a:latin typeface="Century Gothic" panose="020B0502020202020204" pitchFamily="34" charset="0"/>
                        </a:rPr>
                        <a:t>7</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24898E"/>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ctr" fontAlgn="ctr"/>
                      <a:r>
                        <a:rPr lang="en-US" sz="400" b="1" i="0" u="none" strike="noStrike">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333F4F"/>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A6A6A6"/>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363275684"/>
                  </a:ext>
                </a:extLst>
              </a:tr>
              <a:tr h="389567">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D0CC26"/>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70AD47"/>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dirty="0">
                          <a:solidFill>
                            <a:srgbClr val="FFFFFF"/>
                          </a:solidFill>
                          <a:effectLst/>
                          <a:highlight>
                            <a:srgbClr val="24898E"/>
                          </a:highlight>
                          <a:latin typeface="Century Gothic" panose="020B0502020202020204" pitchFamily="34" charset="0"/>
                        </a:rPr>
                        <a:t>8</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24898E"/>
                    </a:solidFill>
                  </a:tcPr>
                </a:tc>
                <a:tc>
                  <a:txBody>
                    <a:bodyPr/>
                    <a:lstStyle/>
                    <a:p>
                      <a:pPr algn="l" fontAlgn="ctr"/>
                      <a:r>
                        <a:rPr lang="en-US" sz="800" b="0" i="0" u="none" strike="noStrike">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ctr" fontAlgn="ctr"/>
                      <a:r>
                        <a:rPr lang="en-US" sz="400" b="1" i="0" u="none" strike="noStrike">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333F4F"/>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A6A6A6"/>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177864907"/>
                  </a:ext>
                </a:extLst>
              </a:tr>
              <a:tr h="389567">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D0CC26"/>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70AD47"/>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dirty="0">
                          <a:solidFill>
                            <a:srgbClr val="FFFFFF"/>
                          </a:solidFill>
                          <a:effectLst/>
                          <a:highlight>
                            <a:srgbClr val="24898E"/>
                          </a:highlight>
                          <a:latin typeface="Century Gothic" panose="020B0502020202020204" pitchFamily="34" charset="0"/>
                        </a:rPr>
                        <a:t>9</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24898E"/>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ctr" fontAlgn="ctr"/>
                      <a:r>
                        <a:rPr lang="en-US" sz="400" b="1" i="0" u="none" strike="noStrike">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333F4F"/>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A6A6A6"/>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135461865"/>
                  </a:ext>
                </a:extLst>
              </a:tr>
              <a:tr h="389567">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D0CC26"/>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70AD47"/>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dirty="0">
                          <a:solidFill>
                            <a:srgbClr val="FFFFFF"/>
                          </a:solidFill>
                          <a:effectLst/>
                          <a:highlight>
                            <a:srgbClr val="24898E"/>
                          </a:highlight>
                          <a:latin typeface="Century Gothic" panose="020B0502020202020204" pitchFamily="34" charset="0"/>
                        </a:rPr>
                        <a:t>10</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24898E"/>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ctr" fontAlgn="ctr"/>
                      <a:r>
                        <a:rPr lang="en-US" sz="400" b="1" i="0" u="none" strike="noStrike">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333F4F"/>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A6A6A6"/>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66834253"/>
                  </a:ext>
                </a:extLst>
              </a:tr>
              <a:tr h="389567">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D0CC26"/>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70AD47"/>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dirty="0">
                          <a:solidFill>
                            <a:srgbClr val="FFFFFF"/>
                          </a:solidFill>
                          <a:effectLst/>
                          <a:highlight>
                            <a:srgbClr val="24898E"/>
                          </a:highlight>
                          <a:latin typeface="Century Gothic" panose="020B0502020202020204" pitchFamily="34" charset="0"/>
                        </a:rPr>
                        <a:t>11</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24898E"/>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noFill/>
                  </a:tcPr>
                </a:tc>
                <a:tc>
                  <a:txBody>
                    <a:bodyPr/>
                    <a:lstStyle/>
                    <a:p>
                      <a:pPr algn="ctr" fontAlgn="ctr"/>
                      <a:r>
                        <a:rPr lang="en-US" sz="400" b="1" i="0" u="none" strike="noStrike">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333F4F"/>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A6A6A6"/>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147923943"/>
                  </a:ext>
                </a:extLst>
              </a:tr>
              <a:tr h="389567">
                <a:tc>
                  <a:txBody>
                    <a:bodyPr/>
                    <a:lstStyle/>
                    <a:p>
                      <a:pPr algn="ctr" fontAlgn="ctr"/>
                      <a:r>
                        <a:rPr lang="en-US" sz="400" b="1" i="0" u="none" strike="noStrike">
                          <a:solidFill>
                            <a:srgbClr val="F2F2F2"/>
                          </a:solidFill>
                          <a:effectLst/>
                          <a:highlight>
                            <a:srgbClr val="D0CC2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D0CC26"/>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70AD47"/>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70AD47"/>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1000" b="1" i="0" u="none" strike="noStrike" dirty="0">
                          <a:solidFill>
                            <a:srgbClr val="FFFFFF"/>
                          </a:solidFill>
                          <a:effectLst/>
                          <a:highlight>
                            <a:srgbClr val="24898E"/>
                          </a:highlight>
                          <a:latin typeface="Century Gothic" panose="020B0502020202020204" pitchFamily="34" charset="0"/>
                        </a:rPr>
                        <a:t>12</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24898E"/>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400" b="1" i="0" u="none" strike="noStrike">
                          <a:solidFill>
                            <a:srgbClr val="F2F2F2"/>
                          </a:solidFill>
                          <a:effectLst/>
                          <a:highlight>
                            <a:srgbClr val="333F4F"/>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333F4F"/>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r>
                        <a:rPr lang="en-US" sz="400" b="0" i="0" u="none" strike="noStrike">
                          <a:solidFill>
                            <a:srgbClr val="000000"/>
                          </a:solidFill>
                          <a:effectLst/>
                          <a:highlight>
                            <a:srgbClr val="A6A6A6"/>
                          </a:highlight>
                          <a:latin typeface="Century Gothic" panose="020B0502020202020204" pitchFamily="34" charset="0"/>
                        </a:rPr>
                        <a:t> </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A6A6A6"/>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171349858"/>
                  </a:ext>
                </a:extLst>
              </a:tr>
              <a:tr h="389567">
                <a:tc>
                  <a:txBody>
                    <a:bodyPr/>
                    <a:lstStyle/>
                    <a:p>
                      <a:pPr algn="ctr" fontAlgn="ctr"/>
                      <a:r>
                        <a:rPr lang="en-US" sz="800" b="0" i="0" u="none" strike="noStrike">
                          <a:solidFill>
                            <a:srgbClr val="595959"/>
                          </a:solidFill>
                          <a:effectLst/>
                          <a:highlight>
                            <a:srgbClr val="EBE991"/>
                          </a:highlight>
                          <a:latin typeface="Century Gothic" panose="020B0502020202020204" pitchFamily="34" charset="0"/>
                        </a:rPr>
                        <a:t>Customer Requirements</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BE991"/>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595959"/>
                          </a:solidFill>
                          <a:effectLst/>
                          <a:highlight>
                            <a:srgbClr val="E2EFDA"/>
                          </a:highlight>
                          <a:latin typeface="Century Gothic" panose="020B0502020202020204" pitchFamily="34" charset="0"/>
                        </a:rPr>
                        <a:t>Customer Requirements</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595959"/>
                          </a:solidFill>
                          <a:effectLst/>
                          <a:highlight>
                            <a:srgbClr val="D6DCE4"/>
                          </a:highlight>
                          <a:latin typeface="Century Gothic" panose="020B0502020202020204" pitchFamily="34" charset="0"/>
                        </a:rPr>
                        <a:t>Customer Requirements</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595959"/>
                          </a:solidFill>
                          <a:effectLst/>
                          <a:highlight>
                            <a:srgbClr val="D6DCE4"/>
                          </a:highlight>
                          <a:latin typeface="Century Gothic" panose="020B0502020202020204" pitchFamily="34" charset="0"/>
                        </a:rPr>
                        <a:t>Customer Requirements</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r>
                        <a:rPr lang="en-US" sz="800" b="0" i="0" u="none" strike="noStrike">
                          <a:solidFill>
                            <a:srgbClr val="595959"/>
                          </a:solidFill>
                          <a:effectLst/>
                          <a:highlight>
                            <a:srgbClr val="D9D9D9"/>
                          </a:highlight>
                          <a:latin typeface="Century Gothic" panose="020B0502020202020204" pitchFamily="34" charset="0"/>
                        </a:rPr>
                        <a:t>Customer Requirements</a:t>
                      </a:r>
                    </a:p>
                  </a:txBody>
                  <a:tcPr marL="3730"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l" fontAlgn="ctr"/>
                      <a:r>
                        <a:rPr lang="en-US" sz="800" b="0" i="0" u="none" strike="noStrike" dirty="0">
                          <a:solidFill>
                            <a:srgbClr val="000000"/>
                          </a:solidFill>
                          <a:effectLst/>
                          <a:latin typeface="Century Gothic" panose="020B0502020202020204" pitchFamily="34" charset="0"/>
                        </a:rPr>
                        <a:t> </a:t>
                      </a:r>
                    </a:p>
                  </a:txBody>
                  <a:tcPr marL="44754" marR="3730" marT="373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735598117"/>
                  </a:ext>
                </a:extLst>
              </a:tr>
            </a:tbl>
          </a:graphicData>
        </a:graphic>
      </p:graphicFrame>
      <p:sp>
        <p:nvSpPr>
          <p:cNvPr id="6" name="TextBox 5">
            <a:extLst>
              <a:ext uri="{FF2B5EF4-FFF2-40B4-BE49-F238E27FC236}">
                <a16:creationId xmlns:a16="http://schemas.microsoft.com/office/drawing/2014/main" id="{8F9D88B1-D253-EA79-CD38-2F595E4B589E}"/>
              </a:ext>
            </a:extLst>
          </p:cNvPr>
          <p:cNvSpPr txBox="1"/>
          <p:nvPr/>
        </p:nvSpPr>
        <p:spPr>
          <a:xfrm>
            <a:off x="8489950" y="0"/>
            <a:ext cx="3544735" cy="523220"/>
          </a:xfrm>
          <a:prstGeom prst="rect">
            <a:avLst/>
          </a:prstGeom>
          <a:noFill/>
        </p:spPr>
        <p:txBody>
          <a:bodyPr wrap="square" rtlCol="0">
            <a:spAutoFit/>
          </a:bodyPr>
          <a:lstStyle/>
          <a:p>
            <a:pPr algn="r"/>
            <a:r>
              <a:rPr lang="en-US" sz="2800" b="1" dirty="0">
                <a:solidFill>
                  <a:schemeClr val="tx1">
                    <a:lumMod val="65000"/>
                    <a:lumOff val="35000"/>
                  </a:schemeClr>
                </a:solidFill>
                <a:latin typeface="Century Gothic" panose="020B0502020202020204" pitchFamily="34" charset="0"/>
              </a:rPr>
              <a:t>Template Example</a:t>
            </a:r>
          </a:p>
        </p:txBody>
      </p:sp>
    </p:spTree>
    <p:extLst>
      <p:ext uri="{BB962C8B-B14F-4D97-AF65-F5344CB8AC3E}">
        <p14:creationId xmlns:p14="http://schemas.microsoft.com/office/powerpoint/2010/main" val="214707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119</TotalTime>
  <Words>693</Words>
  <Application>Microsoft Macintosh PowerPoint</Application>
  <PresentationFormat>Widescreen</PresentationFormat>
  <Paragraphs>278</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Aptos</vt:lpstr>
      <vt:lpstr>Aptos Display</vt:lpstr>
      <vt:lpstr>Arial</vt:lpstr>
      <vt:lpstr>Century Gothic</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Dunlevy, Bess</dc:creator>
  <cp:lastModifiedBy>Megan Herchold</cp:lastModifiedBy>
  <cp:revision>8</cp:revision>
  <dcterms:created xsi:type="dcterms:W3CDTF">2024-07-31T18:43:37Z</dcterms:created>
  <dcterms:modified xsi:type="dcterms:W3CDTF">2024-08-27T05:49:53Z</dcterms:modified>
</cp:coreProperties>
</file>