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408" r:id="rId2"/>
    <p:sldId id="430" r:id="rId3"/>
    <p:sldId id="431" r:id="rId4"/>
    <p:sldId id="432" r:id="rId5"/>
    <p:sldId id="428" r:id="rId6"/>
    <p:sldId id="429" r:id="rId7"/>
    <p:sldId id="433" r:id="rId8"/>
    <p:sldId id="427" r:id="rId9"/>
    <p:sldId id="426" r:id="rId10"/>
    <p:sldId id="43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862"/>
    <a:srgbClr val="EE0D97"/>
    <a:srgbClr val="E66E00"/>
    <a:srgbClr val="87A400"/>
    <a:srgbClr val="F68B00"/>
    <a:srgbClr val="F6763F"/>
    <a:srgbClr val="D50D87"/>
    <a:srgbClr val="C0FFFC"/>
    <a:srgbClr val="8CF5F3"/>
    <a:srgbClr val="18A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1" autoAdjust="0"/>
    <p:restoredTop sz="96058"/>
  </p:normalViewPr>
  <p:slideViewPr>
    <p:cSldViewPr snapToGrid="0" snapToObjects="1">
      <p:cViewPr varScale="1">
        <p:scale>
          <a:sx n="112" d="100"/>
          <a:sy n="112" d="100"/>
        </p:scale>
        <p:origin x="600" y="2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37&amp;utm_source=template-powerpoint&amp;utm_medium=content&amp;utm_campaign=Team+Charter+Canvas-powerpoint-12137&amp;lpa=Team+Charter+Canvas+powerpoint+12137"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9.jpeg"/><Relationship Id="rId5" Type="http://schemas.openxmlformats.org/officeDocument/2006/relationships/image" Target="../media/image33.png"/><Relationship Id="rId10" Type="http://schemas.openxmlformats.org/officeDocument/2006/relationships/image" Target="../media/image68.jpeg"/><Relationship Id="rId4" Type="http://schemas.openxmlformats.org/officeDocument/2006/relationships/image" Target="../media/image20.png"/><Relationship Id="rId9" Type="http://schemas.openxmlformats.org/officeDocument/2006/relationships/image" Target="../media/image6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microsoft.com/office/2007/relationships/hdphoto" Target="../media/hdphoto1.wdp"/><Relationship Id="rId21" Type="http://schemas.openxmlformats.org/officeDocument/2006/relationships/image" Target="../media/image37.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png"/><Relationship Id="rId16" Type="http://schemas.openxmlformats.org/officeDocument/2006/relationships/image" Target="../media/image32.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jpe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1.wdp"/><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5.png"/><Relationship Id="rId3" Type="http://schemas.microsoft.com/office/2007/relationships/hdphoto" Target="../media/hdphoto1.wdp"/><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1.png"/><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19" Type="http://schemas.openxmlformats.org/officeDocument/2006/relationships/image" Target="../media/image66.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49EBFF">
                  <a:alpha val="35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328833"/>
            <a:ext cx="6857210" cy="600164"/>
          </a:xfrm>
          <a:prstGeom prst="rect">
            <a:avLst/>
          </a:prstGeom>
          <a:noFill/>
          <a:effectLst/>
        </p:spPr>
        <p:txBody>
          <a:bodyPr wrap="square" rtlCol="0">
            <a:spAutoFit/>
          </a:bodyPr>
          <a:lstStyle/>
          <a:p>
            <a:r>
              <a:rPr lang="en-US" sz="3300" b="1" dirty="0">
                <a:solidFill>
                  <a:srgbClr val="001033"/>
                </a:solidFill>
                <a:latin typeface="Century Gothic" panose="020B0502020202020204" pitchFamily="34" charset="0"/>
              </a:rPr>
              <a:t>Team Charter Canvas Template</a:t>
            </a:r>
            <a:endParaRPr lang="en-US" sz="33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57157"/>
            <a:ext cx="4764993" cy="5049844"/>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a:t>
            </a:r>
            <a:br>
              <a:rPr lang="en-US" sz="1500" i="0" u="none" strike="noStrike" dirty="0">
                <a:solidFill>
                  <a:srgbClr val="000000"/>
                </a:solidFill>
                <a:effectLst/>
                <a:latin typeface="Century Gothic" panose="020B0502020202020204" pitchFamily="34" charset="0"/>
              </a:rPr>
            </a:br>
            <a:r>
              <a:rPr lang="en-US" sz="1500" i="0" u="none" strike="noStrike" dirty="0">
                <a:solidFill>
                  <a:srgbClr val="000000"/>
                </a:solidFill>
                <a:effectLst/>
                <a:latin typeface="Century Gothic" panose="020B0502020202020204" pitchFamily="34" charset="0"/>
              </a:rPr>
              <a:t>Use this template to collaboratively define and visualize team roles, objectives, and operational strategies in a single, comprehensive view. This template is ideal for team workshops and strategic planning sessions.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a:t>
            </a:r>
            <a:br>
              <a:rPr lang="en-US" sz="1500" i="0" u="none" strike="noStrike" dirty="0">
                <a:solidFill>
                  <a:srgbClr val="000000"/>
                </a:solidFill>
                <a:effectLst/>
                <a:latin typeface="Century Gothic" panose="020B0502020202020204" pitchFamily="34" charset="0"/>
              </a:rPr>
            </a:br>
            <a:r>
              <a:rPr lang="en-US" sz="1500" i="0" u="none" strike="noStrike" dirty="0">
                <a:solidFill>
                  <a:srgbClr val="000000"/>
                </a:solidFill>
                <a:effectLst/>
                <a:latin typeface="Century Gothic" panose="020B0502020202020204" pitchFamily="34" charset="0"/>
              </a:rPr>
              <a:t>Featuring an intuitive canvas layout, this template enables teams to map out purpose, roles, key stakeholders, measures for success, and risk management, fostering engagement and ensuring all team members have a clear, shared understanding of the project’s goals and processes.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a:stretch/>
        </p:blipFill>
        <p:spPr>
          <a:xfrm>
            <a:off x="5499361" y="1457157"/>
            <a:ext cx="6498248" cy="540084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35437"/>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erson wearing glasses&#10;&#10;Description automatically generated with medium confidence">
            <a:extLst>
              <a:ext uri="{FF2B5EF4-FFF2-40B4-BE49-F238E27FC236}">
                <a16:creationId xmlns:a16="http://schemas.microsoft.com/office/drawing/2014/main" id="{719A0C0D-23D2-8DF1-465A-E84FE39BD9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9046" y="4394393"/>
            <a:ext cx="1400786" cy="1400786"/>
          </a:xfrm>
          <a:prstGeom prst="rect">
            <a:avLst/>
          </a:prstGeom>
          <a:effectLst>
            <a:innerShdw blurRad="63500" dist="50800" dir="18900000">
              <a:prstClr val="black">
                <a:alpha val="50000"/>
              </a:prstClr>
            </a:innerShdw>
          </a:effectLst>
        </p:spPr>
      </p:pic>
      <p:sp>
        <p:nvSpPr>
          <p:cNvPr id="29" name="TextBox 28">
            <a:extLst>
              <a:ext uri="{FF2B5EF4-FFF2-40B4-BE49-F238E27FC236}">
                <a16:creationId xmlns:a16="http://schemas.microsoft.com/office/drawing/2014/main" id="{BFDC9F60-C87F-7FA0-AE18-3C7F639BA8EA}"/>
              </a:ext>
            </a:extLst>
          </p:cNvPr>
          <p:cNvSpPr txBox="1"/>
          <p:nvPr/>
        </p:nvSpPr>
        <p:spPr>
          <a:xfrm>
            <a:off x="1723247" y="602756"/>
            <a:ext cx="1002197"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pic>
        <p:nvPicPr>
          <p:cNvPr id="33" name="Picture 32">
            <a:extLst>
              <a:ext uri="{FF2B5EF4-FFF2-40B4-BE49-F238E27FC236}">
                <a16:creationId xmlns:a16="http://schemas.microsoft.com/office/drawing/2014/main" id="{864816BA-4087-4BFE-C3DD-948071A2D2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7094" y="2293212"/>
            <a:ext cx="1400786" cy="1400786"/>
          </a:xfrm>
          <a:prstGeom prst="rect">
            <a:avLst/>
          </a:prstGeom>
          <a:effectLst>
            <a:innerShdw blurRad="63500" dist="50800" dir="18900000">
              <a:prstClr val="black">
                <a:alpha val="50000"/>
              </a:prstClr>
            </a:innerShdw>
          </a:effectLst>
        </p:spPr>
      </p:pic>
      <p:pic>
        <p:nvPicPr>
          <p:cNvPr id="34" name="Picture 33">
            <a:extLst>
              <a:ext uri="{FF2B5EF4-FFF2-40B4-BE49-F238E27FC236}">
                <a16:creationId xmlns:a16="http://schemas.microsoft.com/office/drawing/2014/main" id="{6B2A3BAC-668D-230B-678C-31FE25D0091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2738" y="2295431"/>
            <a:ext cx="1400786" cy="1400786"/>
          </a:xfrm>
          <a:prstGeom prst="rect">
            <a:avLst/>
          </a:prstGeom>
          <a:effectLst>
            <a:innerShdw blurRad="63500" dist="50800" dir="18900000">
              <a:prstClr val="black">
                <a:alpha val="50000"/>
              </a:prstClr>
            </a:innerShdw>
          </a:effectLst>
        </p:spPr>
      </p:pic>
      <p:pic>
        <p:nvPicPr>
          <p:cNvPr id="35" name="Picture 34" descr="A picture containing person&#10;&#10;Description automatically generated">
            <a:extLst>
              <a:ext uri="{FF2B5EF4-FFF2-40B4-BE49-F238E27FC236}">
                <a16:creationId xmlns:a16="http://schemas.microsoft.com/office/drawing/2014/main" id="{BE502742-A8AE-9EBE-FFC9-8CE07468941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2738" y="196469"/>
            <a:ext cx="1400786" cy="1400786"/>
          </a:xfrm>
          <a:prstGeom prst="rect">
            <a:avLst/>
          </a:prstGeom>
          <a:effectLst>
            <a:innerShdw blurRad="63500" dist="50800" dir="18900000">
              <a:prstClr val="black">
                <a:alpha val="50000"/>
              </a:prstClr>
            </a:innerShdw>
          </a:effectLst>
        </p:spPr>
      </p:pic>
      <p:pic>
        <p:nvPicPr>
          <p:cNvPr id="67" name="Picture 66" descr="Student in library, seated on chair at wood table, with folded arms resting on stack of books">
            <a:extLst>
              <a:ext uri="{FF2B5EF4-FFF2-40B4-BE49-F238E27FC236}">
                <a16:creationId xmlns:a16="http://schemas.microsoft.com/office/drawing/2014/main" id="{160C8159-EF01-4ABF-D0FF-7F3F48EBF9AC}"/>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flipH="1">
            <a:off x="4204463" y="4393929"/>
            <a:ext cx="1399032" cy="1399032"/>
          </a:xfrm>
          <a:prstGeom prst="ellipse">
            <a:avLst/>
          </a:prstGeom>
          <a:effectLst>
            <a:innerShdw blurRad="63500" dist="50800" dir="18900000">
              <a:prstClr val="black">
                <a:alpha val="50000"/>
              </a:prstClr>
            </a:innerShdw>
          </a:effectLst>
        </p:spPr>
      </p:pic>
      <p:sp>
        <p:nvSpPr>
          <p:cNvPr id="68" name="Rectangle 67">
            <a:extLst>
              <a:ext uri="{FF2B5EF4-FFF2-40B4-BE49-F238E27FC236}">
                <a16:creationId xmlns:a16="http://schemas.microsoft.com/office/drawing/2014/main" id="{2EEAFE79-D10E-048F-BB1C-A98CA9B8DCAA}"/>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1F0E2F9-67C8-A3B0-4C3C-B3D51C6CF2DF}"/>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4A410BAF-3377-80F4-BFA0-B4776FB02006}"/>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71" name="TextBox 70">
            <a:extLst>
              <a:ext uri="{FF2B5EF4-FFF2-40B4-BE49-F238E27FC236}">
                <a16:creationId xmlns:a16="http://schemas.microsoft.com/office/drawing/2014/main" id="{E6A8898B-0F43-07A6-FF81-94759FE36F9C}"/>
              </a:ext>
            </a:extLst>
          </p:cNvPr>
          <p:cNvSpPr txBox="1"/>
          <p:nvPr/>
        </p:nvSpPr>
        <p:spPr>
          <a:xfrm>
            <a:off x="4846400" y="6277194"/>
            <a:ext cx="4083111"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Member Roles</a:t>
            </a:r>
            <a:endParaRPr lang="en-US" sz="3000" spc="3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52828EDD-CA3D-A710-B264-D80614B3006C}"/>
              </a:ext>
            </a:extLst>
          </p:cNvPr>
          <p:cNvSpPr txBox="1"/>
          <p:nvPr/>
        </p:nvSpPr>
        <p:spPr>
          <a:xfrm>
            <a:off x="1723246" y="895145"/>
            <a:ext cx="2361755" cy="461665"/>
          </a:xfrm>
          <a:prstGeom prst="rect">
            <a:avLst/>
          </a:prstGeom>
          <a:noFill/>
        </p:spPr>
        <p:txBody>
          <a:bodyPr wrap="square" rtlCol="0">
            <a:spAutoFit/>
          </a:bodyPr>
          <a:lstStyle/>
          <a:p>
            <a:pPr fontAlgn="ctr">
              <a:spcAft>
                <a:spcPts val="600"/>
              </a:spcAft>
            </a:pPr>
            <a:r>
              <a:rPr lang="en-US" sz="1200" dirty="0">
                <a:latin typeface="Courier" pitchFamily="2" charset="0"/>
              </a:rPr>
              <a:t>brief description of their role</a:t>
            </a:r>
          </a:p>
        </p:txBody>
      </p:sp>
      <p:sp>
        <p:nvSpPr>
          <p:cNvPr id="5" name="TextBox 4">
            <a:extLst>
              <a:ext uri="{FF2B5EF4-FFF2-40B4-BE49-F238E27FC236}">
                <a16:creationId xmlns:a16="http://schemas.microsoft.com/office/drawing/2014/main" id="{F8FA6C41-D242-5A62-3348-281ED79321E2}"/>
              </a:ext>
            </a:extLst>
          </p:cNvPr>
          <p:cNvSpPr txBox="1"/>
          <p:nvPr/>
        </p:nvSpPr>
        <p:spPr>
          <a:xfrm>
            <a:off x="1723247" y="264202"/>
            <a:ext cx="686406"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Nelle</a:t>
            </a:r>
          </a:p>
        </p:txBody>
      </p:sp>
      <p:sp>
        <p:nvSpPr>
          <p:cNvPr id="6" name="TextBox 5">
            <a:extLst>
              <a:ext uri="{FF2B5EF4-FFF2-40B4-BE49-F238E27FC236}">
                <a16:creationId xmlns:a16="http://schemas.microsoft.com/office/drawing/2014/main" id="{83B67B30-EE19-B41E-106A-FC83EFA672DD}"/>
              </a:ext>
            </a:extLst>
          </p:cNvPr>
          <p:cNvSpPr txBox="1"/>
          <p:nvPr/>
        </p:nvSpPr>
        <p:spPr>
          <a:xfrm>
            <a:off x="1723247" y="2701718"/>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21" name="TextBox 20">
            <a:extLst>
              <a:ext uri="{FF2B5EF4-FFF2-40B4-BE49-F238E27FC236}">
                <a16:creationId xmlns:a16="http://schemas.microsoft.com/office/drawing/2014/main" id="{F10EA2AB-8109-6E9D-43C9-BBCDA264FF1B}"/>
              </a:ext>
            </a:extLst>
          </p:cNvPr>
          <p:cNvSpPr txBox="1"/>
          <p:nvPr/>
        </p:nvSpPr>
        <p:spPr>
          <a:xfrm>
            <a:off x="1723246" y="2994107"/>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22" name="TextBox 21">
            <a:extLst>
              <a:ext uri="{FF2B5EF4-FFF2-40B4-BE49-F238E27FC236}">
                <a16:creationId xmlns:a16="http://schemas.microsoft.com/office/drawing/2014/main" id="{06729F49-276B-8965-5238-3B57261D729C}"/>
              </a:ext>
            </a:extLst>
          </p:cNvPr>
          <p:cNvSpPr txBox="1"/>
          <p:nvPr/>
        </p:nvSpPr>
        <p:spPr>
          <a:xfrm>
            <a:off x="1723247" y="2363164"/>
            <a:ext cx="952505"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Richard</a:t>
            </a:r>
          </a:p>
        </p:txBody>
      </p:sp>
      <p:sp>
        <p:nvSpPr>
          <p:cNvPr id="50" name="TextBox 49">
            <a:extLst>
              <a:ext uri="{FF2B5EF4-FFF2-40B4-BE49-F238E27FC236}">
                <a16:creationId xmlns:a16="http://schemas.microsoft.com/office/drawing/2014/main" id="{6B5CA612-9148-FE96-298D-7D069CADD8A6}"/>
              </a:ext>
            </a:extLst>
          </p:cNvPr>
          <p:cNvSpPr txBox="1"/>
          <p:nvPr/>
        </p:nvSpPr>
        <p:spPr>
          <a:xfrm>
            <a:off x="1723247" y="4800680"/>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55" name="TextBox 54">
            <a:extLst>
              <a:ext uri="{FF2B5EF4-FFF2-40B4-BE49-F238E27FC236}">
                <a16:creationId xmlns:a16="http://schemas.microsoft.com/office/drawing/2014/main" id="{562E82BF-6207-F1CD-6EBB-02B4C2915557}"/>
              </a:ext>
            </a:extLst>
          </p:cNvPr>
          <p:cNvSpPr txBox="1"/>
          <p:nvPr/>
        </p:nvSpPr>
        <p:spPr>
          <a:xfrm>
            <a:off x="1723246" y="5093069"/>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58" name="TextBox 57">
            <a:extLst>
              <a:ext uri="{FF2B5EF4-FFF2-40B4-BE49-F238E27FC236}">
                <a16:creationId xmlns:a16="http://schemas.microsoft.com/office/drawing/2014/main" id="{62BFDC06-4D6D-29AC-AA6D-B00330D42009}"/>
              </a:ext>
            </a:extLst>
          </p:cNvPr>
          <p:cNvSpPr txBox="1"/>
          <p:nvPr/>
        </p:nvSpPr>
        <p:spPr>
          <a:xfrm>
            <a:off x="1723247" y="4462126"/>
            <a:ext cx="668773"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John</a:t>
            </a:r>
          </a:p>
        </p:txBody>
      </p:sp>
      <p:sp>
        <p:nvSpPr>
          <p:cNvPr id="66" name="TextBox 65">
            <a:extLst>
              <a:ext uri="{FF2B5EF4-FFF2-40B4-BE49-F238E27FC236}">
                <a16:creationId xmlns:a16="http://schemas.microsoft.com/office/drawing/2014/main" id="{BE2CF333-F0EC-64AF-1941-A7916235D3F3}"/>
              </a:ext>
            </a:extLst>
          </p:cNvPr>
          <p:cNvSpPr txBox="1"/>
          <p:nvPr/>
        </p:nvSpPr>
        <p:spPr>
          <a:xfrm>
            <a:off x="5730988" y="600538"/>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pic>
        <p:nvPicPr>
          <p:cNvPr id="74" name="Picture 73" descr="Pink haired woman by the road">
            <a:extLst>
              <a:ext uri="{FF2B5EF4-FFF2-40B4-BE49-F238E27FC236}">
                <a16:creationId xmlns:a16="http://schemas.microsoft.com/office/drawing/2014/main" id="{DE5B50B9-CC27-74BA-943C-6E5E9BB27DDD}"/>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4260479" y="260267"/>
            <a:ext cx="1400786" cy="1399032"/>
          </a:xfrm>
          <a:prstGeom prst="ellipse">
            <a:avLst/>
          </a:prstGeom>
          <a:effectLst>
            <a:innerShdw blurRad="63500" dist="50800" dir="18900000">
              <a:prstClr val="black">
                <a:alpha val="50000"/>
              </a:prstClr>
            </a:innerShdw>
          </a:effectLst>
        </p:spPr>
      </p:pic>
      <p:sp>
        <p:nvSpPr>
          <p:cNvPr id="75" name="TextBox 74">
            <a:extLst>
              <a:ext uri="{FF2B5EF4-FFF2-40B4-BE49-F238E27FC236}">
                <a16:creationId xmlns:a16="http://schemas.microsoft.com/office/drawing/2014/main" id="{08DE35D5-D772-D7E6-5263-0BF4DF7F3EF0}"/>
              </a:ext>
            </a:extLst>
          </p:cNvPr>
          <p:cNvSpPr txBox="1"/>
          <p:nvPr/>
        </p:nvSpPr>
        <p:spPr>
          <a:xfrm>
            <a:off x="5730987" y="892927"/>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76" name="TextBox 75">
            <a:extLst>
              <a:ext uri="{FF2B5EF4-FFF2-40B4-BE49-F238E27FC236}">
                <a16:creationId xmlns:a16="http://schemas.microsoft.com/office/drawing/2014/main" id="{92280E6B-B04C-C812-563E-C9137C76C3BC}"/>
              </a:ext>
            </a:extLst>
          </p:cNvPr>
          <p:cNvSpPr txBox="1"/>
          <p:nvPr/>
        </p:nvSpPr>
        <p:spPr>
          <a:xfrm>
            <a:off x="5730988" y="261984"/>
            <a:ext cx="784189"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Gloria</a:t>
            </a:r>
          </a:p>
        </p:txBody>
      </p:sp>
      <p:sp>
        <p:nvSpPr>
          <p:cNvPr id="77" name="TextBox 76">
            <a:extLst>
              <a:ext uri="{FF2B5EF4-FFF2-40B4-BE49-F238E27FC236}">
                <a16:creationId xmlns:a16="http://schemas.microsoft.com/office/drawing/2014/main" id="{F8BB8DAB-8B40-56B1-F311-0CB0FF680062}"/>
              </a:ext>
            </a:extLst>
          </p:cNvPr>
          <p:cNvSpPr txBox="1"/>
          <p:nvPr/>
        </p:nvSpPr>
        <p:spPr>
          <a:xfrm>
            <a:off x="5730988" y="2699500"/>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78" name="TextBox 77">
            <a:extLst>
              <a:ext uri="{FF2B5EF4-FFF2-40B4-BE49-F238E27FC236}">
                <a16:creationId xmlns:a16="http://schemas.microsoft.com/office/drawing/2014/main" id="{E537519A-77EB-0BB1-A936-98817E57D255}"/>
              </a:ext>
            </a:extLst>
          </p:cNvPr>
          <p:cNvSpPr txBox="1"/>
          <p:nvPr/>
        </p:nvSpPr>
        <p:spPr>
          <a:xfrm>
            <a:off x="5730987" y="2991889"/>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79" name="TextBox 78">
            <a:extLst>
              <a:ext uri="{FF2B5EF4-FFF2-40B4-BE49-F238E27FC236}">
                <a16:creationId xmlns:a16="http://schemas.microsoft.com/office/drawing/2014/main" id="{FF987A0B-A962-3F40-05F2-EBCCE9DBA687}"/>
              </a:ext>
            </a:extLst>
          </p:cNvPr>
          <p:cNvSpPr txBox="1"/>
          <p:nvPr/>
        </p:nvSpPr>
        <p:spPr>
          <a:xfrm>
            <a:off x="5730988" y="2360946"/>
            <a:ext cx="776175"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Elaine</a:t>
            </a:r>
          </a:p>
        </p:txBody>
      </p:sp>
      <p:sp>
        <p:nvSpPr>
          <p:cNvPr id="80" name="TextBox 79">
            <a:extLst>
              <a:ext uri="{FF2B5EF4-FFF2-40B4-BE49-F238E27FC236}">
                <a16:creationId xmlns:a16="http://schemas.microsoft.com/office/drawing/2014/main" id="{C31557D9-2496-9375-C6F4-E7ACEB37D445}"/>
              </a:ext>
            </a:extLst>
          </p:cNvPr>
          <p:cNvSpPr txBox="1"/>
          <p:nvPr/>
        </p:nvSpPr>
        <p:spPr>
          <a:xfrm>
            <a:off x="5730988" y="4798462"/>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81" name="TextBox 80">
            <a:extLst>
              <a:ext uri="{FF2B5EF4-FFF2-40B4-BE49-F238E27FC236}">
                <a16:creationId xmlns:a16="http://schemas.microsoft.com/office/drawing/2014/main" id="{939F8CE8-68B0-8AB2-CA2C-3138CEB74BC6}"/>
              </a:ext>
            </a:extLst>
          </p:cNvPr>
          <p:cNvSpPr txBox="1"/>
          <p:nvPr/>
        </p:nvSpPr>
        <p:spPr>
          <a:xfrm>
            <a:off x="5730987" y="5090851"/>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82" name="TextBox 81">
            <a:extLst>
              <a:ext uri="{FF2B5EF4-FFF2-40B4-BE49-F238E27FC236}">
                <a16:creationId xmlns:a16="http://schemas.microsoft.com/office/drawing/2014/main" id="{3A964C13-D16B-1FB8-7DBA-C3993FCF4950}"/>
              </a:ext>
            </a:extLst>
          </p:cNvPr>
          <p:cNvSpPr txBox="1"/>
          <p:nvPr/>
        </p:nvSpPr>
        <p:spPr>
          <a:xfrm>
            <a:off x="5730988" y="4459908"/>
            <a:ext cx="772969"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David</a:t>
            </a:r>
          </a:p>
        </p:txBody>
      </p:sp>
      <p:pic>
        <p:nvPicPr>
          <p:cNvPr id="83" name="Picture 82" descr="Man with curly hair">
            <a:extLst>
              <a:ext uri="{FF2B5EF4-FFF2-40B4-BE49-F238E27FC236}">
                <a16:creationId xmlns:a16="http://schemas.microsoft.com/office/drawing/2014/main" id="{53E24A22-602B-E05F-86E2-733DD9AB5B00}"/>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8248757" y="2290656"/>
            <a:ext cx="1400786" cy="1399032"/>
          </a:xfrm>
          <a:prstGeom prst="ellipse">
            <a:avLst/>
          </a:prstGeom>
          <a:effectLst>
            <a:innerShdw blurRad="63500" dist="50800" dir="18900000">
              <a:prstClr val="black">
                <a:alpha val="50000"/>
              </a:prstClr>
            </a:innerShdw>
          </a:effectLst>
        </p:spPr>
      </p:pic>
      <p:pic>
        <p:nvPicPr>
          <p:cNvPr id="84" name="Picture 83" descr="Woman on rooftop">
            <a:extLst>
              <a:ext uri="{FF2B5EF4-FFF2-40B4-BE49-F238E27FC236}">
                <a16:creationId xmlns:a16="http://schemas.microsoft.com/office/drawing/2014/main" id="{D8646286-5F1B-8473-3F29-26A67BCFA6BF}"/>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flipH="1">
            <a:off x="8216126" y="4392212"/>
            <a:ext cx="1399032" cy="1399032"/>
          </a:xfrm>
          <a:prstGeom prst="ellipse">
            <a:avLst/>
          </a:prstGeom>
          <a:effectLst>
            <a:innerShdw blurRad="63500" dist="50800" dir="18900000">
              <a:prstClr val="black">
                <a:alpha val="50000"/>
              </a:prstClr>
            </a:innerShdw>
          </a:effectLst>
        </p:spPr>
      </p:pic>
      <p:sp>
        <p:nvSpPr>
          <p:cNvPr id="85" name="TextBox 84">
            <a:extLst>
              <a:ext uri="{FF2B5EF4-FFF2-40B4-BE49-F238E27FC236}">
                <a16:creationId xmlns:a16="http://schemas.microsoft.com/office/drawing/2014/main" id="{B4E7E9F4-68E8-6A16-B728-52702B42B8A5}"/>
              </a:ext>
            </a:extLst>
          </p:cNvPr>
          <p:cNvSpPr txBox="1"/>
          <p:nvPr/>
        </p:nvSpPr>
        <p:spPr>
          <a:xfrm>
            <a:off x="9742651" y="598821"/>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pic>
        <p:nvPicPr>
          <p:cNvPr id="86" name="Picture 85" descr="Middle aged man wearing glasses">
            <a:extLst>
              <a:ext uri="{FF2B5EF4-FFF2-40B4-BE49-F238E27FC236}">
                <a16:creationId xmlns:a16="http://schemas.microsoft.com/office/drawing/2014/main" id="{7531880D-6B17-4495-4DE6-1EBD277B2425}"/>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8272142" y="260267"/>
            <a:ext cx="1400786" cy="1399032"/>
          </a:xfrm>
          <a:prstGeom prst="ellipse">
            <a:avLst/>
          </a:prstGeom>
          <a:effectLst>
            <a:innerShdw blurRad="63500" dist="50800" dir="18900000">
              <a:prstClr val="black">
                <a:alpha val="50000"/>
              </a:prstClr>
            </a:innerShdw>
          </a:effectLst>
        </p:spPr>
      </p:pic>
      <p:sp>
        <p:nvSpPr>
          <p:cNvPr id="87" name="TextBox 86">
            <a:extLst>
              <a:ext uri="{FF2B5EF4-FFF2-40B4-BE49-F238E27FC236}">
                <a16:creationId xmlns:a16="http://schemas.microsoft.com/office/drawing/2014/main" id="{2312371E-9222-56F0-563D-97FACADE4F8E}"/>
              </a:ext>
            </a:extLst>
          </p:cNvPr>
          <p:cNvSpPr txBox="1"/>
          <p:nvPr/>
        </p:nvSpPr>
        <p:spPr>
          <a:xfrm>
            <a:off x="9742650" y="891210"/>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88" name="TextBox 87">
            <a:extLst>
              <a:ext uri="{FF2B5EF4-FFF2-40B4-BE49-F238E27FC236}">
                <a16:creationId xmlns:a16="http://schemas.microsoft.com/office/drawing/2014/main" id="{61CFF335-116A-29D0-E83B-9247463609D3}"/>
              </a:ext>
            </a:extLst>
          </p:cNvPr>
          <p:cNvSpPr txBox="1"/>
          <p:nvPr/>
        </p:nvSpPr>
        <p:spPr>
          <a:xfrm>
            <a:off x="9742651" y="260267"/>
            <a:ext cx="561372"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Ben</a:t>
            </a:r>
          </a:p>
        </p:txBody>
      </p:sp>
      <p:sp>
        <p:nvSpPr>
          <p:cNvPr id="89" name="TextBox 88">
            <a:extLst>
              <a:ext uri="{FF2B5EF4-FFF2-40B4-BE49-F238E27FC236}">
                <a16:creationId xmlns:a16="http://schemas.microsoft.com/office/drawing/2014/main" id="{79FEBD12-8111-A221-C3C1-8E61F6E8A279}"/>
              </a:ext>
            </a:extLst>
          </p:cNvPr>
          <p:cNvSpPr txBox="1"/>
          <p:nvPr/>
        </p:nvSpPr>
        <p:spPr>
          <a:xfrm>
            <a:off x="9742651" y="2697783"/>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90" name="TextBox 89">
            <a:extLst>
              <a:ext uri="{FF2B5EF4-FFF2-40B4-BE49-F238E27FC236}">
                <a16:creationId xmlns:a16="http://schemas.microsoft.com/office/drawing/2014/main" id="{96285866-FB3A-0BA2-DAE6-BE790322E8F5}"/>
              </a:ext>
            </a:extLst>
          </p:cNvPr>
          <p:cNvSpPr txBox="1"/>
          <p:nvPr/>
        </p:nvSpPr>
        <p:spPr>
          <a:xfrm>
            <a:off x="9742650" y="2990172"/>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91" name="TextBox 90">
            <a:extLst>
              <a:ext uri="{FF2B5EF4-FFF2-40B4-BE49-F238E27FC236}">
                <a16:creationId xmlns:a16="http://schemas.microsoft.com/office/drawing/2014/main" id="{AA7F63A0-DF80-09E4-C704-832131466D73}"/>
              </a:ext>
            </a:extLst>
          </p:cNvPr>
          <p:cNvSpPr txBox="1"/>
          <p:nvPr/>
        </p:nvSpPr>
        <p:spPr>
          <a:xfrm>
            <a:off x="9742651" y="2359229"/>
            <a:ext cx="708848"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Marc</a:t>
            </a:r>
          </a:p>
        </p:txBody>
      </p:sp>
      <p:sp>
        <p:nvSpPr>
          <p:cNvPr id="92" name="TextBox 91">
            <a:extLst>
              <a:ext uri="{FF2B5EF4-FFF2-40B4-BE49-F238E27FC236}">
                <a16:creationId xmlns:a16="http://schemas.microsoft.com/office/drawing/2014/main" id="{E343F85C-B9F3-284F-7B20-9DA6D5569A67}"/>
              </a:ext>
            </a:extLst>
          </p:cNvPr>
          <p:cNvSpPr txBox="1"/>
          <p:nvPr/>
        </p:nvSpPr>
        <p:spPr>
          <a:xfrm>
            <a:off x="9742651" y="4796745"/>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93" name="TextBox 92">
            <a:extLst>
              <a:ext uri="{FF2B5EF4-FFF2-40B4-BE49-F238E27FC236}">
                <a16:creationId xmlns:a16="http://schemas.microsoft.com/office/drawing/2014/main" id="{A87D5A43-A034-1340-9099-86E6B2EB9993}"/>
              </a:ext>
            </a:extLst>
          </p:cNvPr>
          <p:cNvSpPr txBox="1"/>
          <p:nvPr/>
        </p:nvSpPr>
        <p:spPr>
          <a:xfrm>
            <a:off x="9742650" y="5089134"/>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94" name="TextBox 93">
            <a:extLst>
              <a:ext uri="{FF2B5EF4-FFF2-40B4-BE49-F238E27FC236}">
                <a16:creationId xmlns:a16="http://schemas.microsoft.com/office/drawing/2014/main" id="{DAAD9E2F-FBDE-E9BE-505D-BDC0546C29C2}"/>
              </a:ext>
            </a:extLst>
          </p:cNvPr>
          <p:cNvSpPr txBox="1"/>
          <p:nvPr/>
        </p:nvSpPr>
        <p:spPr>
          <a:xfrm>
            <a:off x="9742651" y="4458191"/>
            <a:ext cx="909223"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Martha</a:t>
            </a:r>
          </a:p>
        </p:txBody>
      </p:sp>
    </p:spTree>
    <p:extLst>
      <p:ext uri="{BB962C8B-B14F-4D97-AF65-F5344CB8AC3E}">
        <p14:creationId xmlns:p14="http://schemas.microsoft.com/office/powerpoint/2010/main" val="31070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grpSp>
        <p:nvGrpSpPr>
          <p:cNvPr id="4" name="Group 3">
            <a:extLst>
              <a:ext uri="{FF2B5EF4-FFF2-40B4-BE49-F238E27FC236}">
                <a16:creationId xmlns:a16="http://schemas.microsoft.com/office/drawing/2014/main" id="{1409DB88-0E41-900D-EB27-721A4E525B99}"/>
              </a:ext>
            </a:extLst>
          </p:cNvPr>
          <p:cNvGrpSpPr/>
          <p:nvPr/>
        </p:nvGrpSpPr>
        <p:grpSpPr>
          <a:xfrm>
            <a:off x="8344690" y="1860160"/>
            <a:ext cx="3432355" cy="2331199"/>
            <a:chOff x="720851" y="1775214"/>
            <a:chExt cx="2707454" cy="1838858"/>
          </a:xfrm>
        </p:grpSpPr>
        <p:pic>
          <p:nvPicPr>
            <p:cNvPr id="5" name="Graphic 4" descr="Bullseye with solid fill">
              <a:extLst>
                <a:ext uri="{FF2B5EF4-FFF2-40B4-BE49-F238E27FC236}">
                  <a16:creationId xmlns:a16="http://schemas.microsoft.com/office/drawing/2014/main" id="{066DD5C6-BA03-D502-37EA-234C0C8EC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3489" y="1990357"/>
              <a:ext cx="631228" cy="631228"/>
            </a:xfrm>
            <a:prstGeom prst="rect">
              <a:avLst/>
            </a:prstGeom>
          </p:spPr>
        </p:pic>
        <p:pic>
          <p:nvPicPr>
            <p:cNvPr id="6" name="Graphic 5" descr="Eye with solid fill">
              <a:extLst>
                <a:ext uri="{FF2B5EF4-FFF2-40B4-BE49-F238E27FC236}">
                  <a16:creationId xmlns:a16="http://schemas.microsoft.com/office/drawing/2014/main" id="{683B5B82-9E6F-F7E3-EC88-B50559F163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851" y="1775214"/>
              <a:ext cx="947042" cy="947042"/>
            </a:xfrm>
            <a:prstGeom prst="rect">
              <a:avLst/>
            </a:prstGeom>
          </p:spPr>
        </p:pic>
        <p:pic>
          <p:nvPicPr>
            <p:cNvPr id="7" name="Graphic 6" descr="Checklist with solid fill">
              <a:extLst>
                <a:ext uri="{FF2B5EF4-FFF2-40B4-BE49-F238E27FC236}">
                  <a16:creationId xmlns:a16="http://schemas.microsoft.com/office/drawing/2014/main" id="{5D1E7EC9-7B8A-D03C-28F7-8FCDF12B07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8690" y="2392481"/>
              <a:ext cx="684799" cy="684799"/>
            </a:xfrm>
            <a:prstGeom prst="rect">
              <a:avLst/>
            </a:prstGeom>
          </p:spPr>
        </p:pic>
        <p:pic>
          <p:nvPicPr>
            <p:cNvPr id="15" name="Graphic 14" descr="Streamers with solid fill">
              <a:extLst>
                <a:ext uri="{FF2B5EF4-FFF2-40B4-BE49-F238E27FC236}">
                  <a16:creationId xmlns:a16="http://schemas.microsoft.com/office/drawing/2014/main" id="{83ED24BA-6DD4-EEAD-4FD9-8D68853F6F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3556" y="2689336"/>
              <a:ext cx="324749" cy="437896"/>
            </a:xfrm>
            <a:prstGeom prst="rect">
              <a:avLst/>
            </a:prstGeom>
          </p:spPr>
        </p:pic>
        <p:pic>
          <p:nvPicPr>
            <p:cNvPr id="17" name="Graphic 16" descr="Thumbs up sign with solid fill">
              <a:extLst>
                <a:ext uri="{FF2B5EF4-FFF2-40B4-BE49-F238E27FC236}">
                  <a16:creationId xmlns:a16="http://schemas.microsoft.com/office/drawing/2014/main" id="{1FF7601A-1009-BA9F-F9A1-C8FF450F8B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056" y="2666834"/>
              <a:ext cx="457200" cy="482899"/>
            </a:xfrm>
            <a:prstGeom prst="rect">
              <a:avLst/>
            </a:prstGeom>
          </p:spPr>
        </p:pic>
        <p:pic>
          <p:nvPicPr>
            <p:cNvPr id="22" name="Graphic 21" descr="Thumbs Down with solid fill">
              <a:extLst>
                <a:ext uri="{FF2B5EF4-FFF2-40B4-BE49-F238E27FC236}">
                  <a16:creationId xmlns:a16="http://schemas.microsoft.com/office/drawing/2014/main" id="{4F325D02-CB9F-22F2-A5F4-D4134873F0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2265" y="3145079"/>
              <a:ext cx="314188" cy="331848"/>
            </a:xfrm>
            <a:prstGeom prst="rect">
              <a:avLst/>
            </a:prstGeom>
          </p:spPr>
        </p:pic>
        <p:pic>
          <p:nvPicPr>
            <p:cNvPr id="27" name="Graphic 26" descr="Open hand with plant with solid fill">
              <a:extLst>
                <a:ext uri="{FF2B5EF4-FFF2-40B4-BE49-F238E27FC236}">
                  <a16:creationId xmlns:a16="http://schemas.microsoft.com/office/drawing/2014/main" id="{1612AE68-903B-16DA-BE5E-7B58E1655CF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2261480" y="2713407"/>
              <a:ext cx="842076" cy="900665"/>
            </a:xfrm>
            <a:prstGeom prst="rect">
              <a:avLst/>
            </a:prstGeom>
          </p:spPr>
        </p:pic>
        <p:pic>
          <p:nvPicPr>
            <p:cNvPr id="28" name="Graphic 27" descr="Settings with solid fill">
              <a:extLst>
                <a:ext uri="{FF2B5EF4-FFF2-40B4-BE49-F238E27FC236}">
                  <a16:creationId xmlns:a16="http://schemas.microsoft.com/office/drawing/2014/main" id="{6AB3C0A3-C2E3-D212-5B45-93340744DC6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5689" y="2282121"/>
              <a:ext cx="646478" cy="682816"/>
            </a:xfrm>
            <a:prstGeom prst="rect">
              <a:avLst/>
            </a:prstGeom>
          </p:spPr>
        </p:pic>
        <p:grpSp>
          <p:nvGrpSpPr>
            <p:cNvPr id="29" name="Group 28">
              <a:extLst>
                <a:ext uri="{FF2B5EF4-FFF2-40B4-BE49-F238E27FC236}">
                  <a16:creationId xmlns:a16="http://schemas.microsoft.com/office/drawing/2014/main" id="{49DCA21A-EAE0-224B-6942-6A4E510B2E98}"/>
                </a:ext>
              </a:extLst>
            </p:cNvPr>
            <p:cNvGrpSpPr/>
            <p:nvPr/>
          </p:nvGrpSpPr>
          <p:grpSpPr>
            <a:xfrm>
              <a:off x="1564963" y="2947868"/>
              <a:ext cx="495808" cy="368356"/>
              <a:chOff x="5718681" y="3146517"/>
              <a:chExt cx="739434" cy="549356"/>
            </a:xfrm>
            <a:solidFill>
              <a:srgbClr val="0F4862"/>
            </a:solidFill>
          </p:grpSpPr>
          <p:sp>
            <p:nvSpPr>
              <p:cNvPr id="32" name="Freeform 31">
                <a:extLst>
                  <a:ext uri="{FF2B5EF4-FFF2-40B4-BE49-F238E27FC236}">
                    <a16:creationId xmlns:a16="http://schemas.microsoft.com/office/drawing/2014/main" id="{5B43950A-B55B-B3A6-57E7-772EF9650B19}"/>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solidFill>
                    <a:srgbClr val="0F4862"/>
                  </a:solidFill>
                </a:endParaRPr>
              </a:p>
            </p:txBody>
          </p:sp>
          <p:sp>
            <p:nvSpPr>
              <p:cNvPr id="34" name="Freeform 33">
                <a:extLst>
                  <a:ext uri="{FF2B5EF4-FFF2-40B4-BE49-F238E27FC236}">
                    <a16:creationId xmlns:a16="http://schemas.microsoft.com/office/drawing/2014/main" id="{92CBB455-E769-0212-1F63-6DA0E7265622}"/>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solidFill>
                    <a:srgbClr val="0F4862"/>
                  </a:solidFill>
                </a:endParaRPr>
              </a:p>
            </p:txBody>
          </p:sp>
          <p:sp>
            <p:nvSpPr>
              <p:cNvPr id="35" name="Freeform 34">
                <a:extLst>
                  <a:ext uri="{FF2B5EF4-FFF2-40B4-BE49-F238E27FC236}">
                    <a16:creationId xmlns:a16="http://schemas.microsoft.com/office/drawing/2014/main" id="{92BB069B-6925-5511-EF70-C4FA9A9E1D27}"/>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sp>
            <p:nvSpPr>
              <p:cNvPr id="38" name="Freeform 37">
                <a:extLst>
                  <a:ext uri="{FF2B5EF4-FFF2-40B4-BE49-F238E27FC236}">
                    <a16:creationId xmlns:a16="http://schemas.microsoft.com/office/drawing/2014/main" id="{8A9B024E-799B-9909-6BB1-91E919032E80}"/>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solidFill>
                    <a:srgbClr val="0F4862"/>
                  </a:solidFill>
                </a:endParaRPr>
              </a:p>
            </p:txBody>
          </p:sp>
          <p:sp>
            <p:nvSpPr>
              <p:cNvPr id="39" name="Freeform 38">
                <a:extLst>
                  <a:ext uri="{FF2B5EF4-FFF2-40B4-BE49-F238E27FC236}">
                    <a16:creationId xmlns:a16="http://schemas.microsoft.com/office/drawing/2014/main" id="{E8DF8119-A2C8-7573-3F6C-C1978D59D4C3}"/>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grpSp>
      </p:grpSp>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6432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1360"/>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6432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6432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0500"/>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6432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198194" y="232508"/>
            <a:ext cx="289190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People and Roles</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198194" y="2254492"/>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and Skills</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21533" y="232508"/>
            <a:ext cx="264450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Common Goals</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21533" y="2254492"/>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23462" y="232508"/>
            <a:ext cx="25146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Personal Goals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23462" y="4275133"/>
            <a:ext cx="362674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Strengths and Assets</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21533" y="4267080"/>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Weaknesses and Risks</a:t>
            </a:r>
            <a:endParaRPr lang="en-US" sz="2400" spc="300" dirty="0">
              <a:solidFill>
                <a:schemeClr val="bg1"/>
              </a:solidFill>
              <a:latin typeface="Century Gothic" panose="020B0502020202020204" pitchFamily="34" charset="0"/>
            </a:endParaRPr>
          </a:p>
        </p:txBody>
      </p:sp>
      <p:sp>
        <p:nvSpPr>
          <p:cNvPr id="78" name="TextBox 77">
            <a:extLst>
              <a:ext uri="{FF2B5EF4-FFF2-40B4-BE49-F238E27FC236}">
                <a16:creationId xmlns:a16="http://schemas.microsoft.com/office/drawing/2014/main" id="{AE2015E9-7D31-0E8D-5522-DEA39F0B28A0}"/>
              </a:ext>
            </a:extLst>
          </p:cNvPr>
          <p:cNvSpPr txBox="1"/>
          <p:nvPr/>
        </p:nvSpPr>
        <p:spPr>
          <a:xfrm>
            <a:off x="198194" y="636196"/>
            <a:ext cx="3774662" cy="923330"/>
          </a:xfrm>
          <a:prstGeom prst="rect">
            <a:avLst/>
          </a:prstGeom>
          <a:noFill/>
        </p:spPr>
        <p:txBody>
          <a:bodyPr wrap="square" rtlCol="0">
            <a:spAutoFit/>
          </a:bodyPr>
          <a:lstStyle/>
          <a:p>
            <a:r>
              <a:rPr lang="en-US" dirty="0">
                <a:solidFill>
                  <a:schemeClr val="bg1"/>
                </a:solidFill>
                <a:latin typeface="Courier" pitchFamily="2" charset="0"/>
              </a:rPr>
              <a:t>Outline the team structure and each member's specific role.</a:t>
            </a:r>
          </a:p>
        </p:txBody>
      </p:sp>
      <p:sp>
        <p:nvSpPr>
          <p:cNvPr id="81" name="TextBox 80">
            <a:extLst>
              <a:ext uri="{FF2B5EF4-FFF2-40B4-BE49-F238E27FC236}">
                <a16:creationId xmlns:a16="http://schemas.microsoft.com/office/drawing/2014/main" id="{DEA55B73-460A-C2EC-863C-CAD00A8BCCAB}"/>
              </a:ext>
            </a:extLst>
          </p:cNvPr>
          <p:cNvSpPr txBox="1"/>
          <p:nvPr/>
        </p:nvSpPr>
        <p:spPr>
          <a:xfrm>
            <a:off x="198193" y="2666054"/>
            <a:ext cx="3806613" cy="923330"/>
          </a:xfrm>
          <a:prstGeom prst="rect">
            <a:avLst/>
          </a:prstGeom>
          <a:noFill/>
        </p:spPr>
        <p:txBody>
          <a:bodyPr wrap="square" rtlCol="0">
            <a:spAutoFit/>
          </a:bodyPr>
          <a:lstStyle/>
          <a:p>
            <a:r>
              <a:rPr lang="en-US" dirty="0">
                <a:solidFill>
                  <a:schemeClr val="bg1"/>
                </a:solidFill>
                <a:latin typeface="Courier" pitchFamily="2" charset="0"/>
              </a:rPr>
              <a:t>Describe the unique capabilities each member brings to the team.</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21533" y="636196"/>
            <a:ext cx="3161400" cy="646331"/>
          </a:xfrm>
          <a:prstGeom prst="rect">
            <a:avLst/>
          </a:prstGeom>
          <a:noFill/>
        </p:spPr>
        <p:txBody>
          <a:bodyPr wrap="square" rtlCol="0">
            <a:spAutoFit/>
          </a:bodyPr>
          <a:lstStyle/>
          <a:p>
            <a:r>
              <a:rPr lang="en-US" dirty="0">
                <a:solidFill>
                  <a:schemeClr val="bg1"/>
                </a:solidFill>
                <a:latin typeface="Courier" pitchFamily="2" charset="0"/>
              </a:rPr>
              <a:t>Define the objectives that unite the team.</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21533" y="2672999"/>
            <a:ext cx="3774662" cy="923330"/>
          </a:xfrm>
          <a:prstGeom prst="rect">
            <a:avLst/>
          </a:prstGeom>
          <a:noFill/>
        </p:spPr>
        <p:txBody>
          <a:bodyPr wrap="square" rtlCol="0">
            <a:spAutoFit/>
          </a:bodyPr>
          <a:lstStyle/>
          <a:p>
            <a:r>
              <a:rPr lang="en-US" dirty="0">
                <a:solidFill>
                  <a:schemeClr val="bg1"/>
                </a:solidFill>
                <a:latin typeface="Courier" pitchFamily="2" charset="0"/>
              </a:rPr>
              <a:t>List the core principles that guide the team's behavior and decisions.</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23462" y="636196"/>
            <a:ext cx="3774662" cy="923330"/>
          </a:xfrm>
          <a:prstGeom prst="rect">
            <a:avLst/>
          </a:prstGeom>
          <a:noFill/>
        </p:spPr>
        <p:txBody>
          <a:bodyPr wrap="square" rtlCol="0">
            <a:spAutoFit/>
          </a:bodyPr>
          <a:lstStyle/>
          <a:p>
            <a:r>
              <a:rPr lang="en-US" dirty="0">
                <a:solidFill>
                  <a:schemeClr val="bg1"/>
                </a:solidFill>
                <a:latin typeface="Courier" pitchFamily="2" charset="0"/>
              </a:rPr>
              <a:t>State the individual aspirations within the project context.</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23462" y="4673630"/>
            <a:ext cx="3620652" cy="923330"/>
          </a:xfrm>
          <a:prstGeom prst="rect">
            <a:avLst/>
          </a:prstGeom>
          <a:noFill/>
        </p:spPr>
        <p:txBody>
          <a:bodyPr wrap="square" rtlCol="0">
            <a:spAutoFit/>
          </a:bodyPr>
          <a:lstStyle/>
          <a:p>
            <a:r>
              <a:rPr lang="en-US" dirty="0">
                <a:solidFill>
                  <a:schemeClr val="bg1"/>
                </a:solidFill>
                <a:latin typeface="Courier" pitchFamily="2" charset="0"/>
              </a:rPr>
              <a:t>Highlight the collective strengths and resources available.</a:t>
            </a:r>
          </a:p>
        </p:txBody>
      </p:sp>
      <p:sp>
        <p:nvSpPr>
          <p:cNvPr id="90" name="TextBox 89">
            <a:extLst>
              <a:ext uri="{FF2B5EF4-FFF2-40B4-BE49-F238E27FC236}">
                <a16:creationId xmlns:a16="http://schemas.microsoft.com/office/drawing/2014/main" id="{05B20278-E138-5B72-C921-40CC742B37BC}"/>
              </a:ext>
            </a:extLst>
          </p:cNvPr>
          <p:cNvSpPr txBox="1"/>
          <p:nvPr/>
        </p:nvSpPr>
        <p:spPr>
          <a:xfrm>
            <a:off x="4221533" y="4673452"/>
            <a:ext cx="3774662" cy="923330"/>
          </a:xfrm>
          <a:prstGeom prst="rect">
            <a:avLst/>
          </a:prstGeom>
          <a:noFill/>
        </p:spPr>
        <p:txBody>
          <a:bodyPr wrap="square" rtlCol="0">
            <a:spAutoFit/>
          </a:bodyPr>
          <a:lstStyle/>
          <a:p>
            <a:r>
              <a:rPr lang="en-US" dirty="0">
                <a:solidFill>
                  <a:schemeClr val="bg1"/>
                </a:solidFill>
                <a:latin typeface="Courier" pitchFamily="2" charset="0"/>
              </a:rPr>
              <a:t>Identify potential challenges and vulnerabilities.</a:t>
            </a:r>
          </a:p>
        </p:txBody>
      </p:sp>
      <p:sp>
        <p:nvSpPr>
          <p:cNvPr id="3" name="Rectangle 2">
            <a:extLst>
              <a:ext uri="{FF2B5EF4-FFF2-40B4-BE49-F238E27FC236}">
                <a16:creationId xmlns:a16="http://schemas.microsoft.com/office/drawing/2014/main" id="{33563BCE-5672-DBCE-3EB3-0B3CEDFD4B88}"/>
              </a:ext>
            </a:extLst>
          </p:cNvPr>
          <p:cNvSpPr/>
          <p:nvPr/>
        </p:nvSpPr>
        <p:spPr>
          <a:xfrm>
            <a:off x="164327" y="4191360"/>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0500"/>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198194" y="4276689"/>
            <a:ext cx="38735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Needs and Expectations</a:t>
            </a:r>
            <a:endParaRPr lang="en-US" sz="2400" spc="300"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26492D24-FC5C-F4EC-7406-D99F589EF290}"/>
              </a:ext>
            </a:extLst>
          </p:cNvPr>
          <p:cNvSpPr txBox="1"/>
          <p:nvPr/>
        </p:nvSpPr>
        <p:spPr>
          <a:xfrm>
            <a:off x="198194" y="4695196"/>
            <a:ext cx="3774662" cy="923330"/>
          </a:xfrm>
          <a:prstGeom prst="rect">
            <a:avLst/>
          </a:prstGeom>
          <a:noFill/>
        </p:spPr>
        <p:txBody>
          <a:bodyPr wrap="square" rtlCol="0">
            <a:spAutoFit/>
          </a:bodyPr>
          <a:lstStyle/>
          <a:p>
            <a:r>
              <a:rPr lang="en-US" dirty="0">
                <a:solidFill>
                  <a:schemeClr val="bg1"/>
                </a:solidFill>
                <a:latin typeface="Courier" pitchFamily="2" charset="0"/>
              </a:rPr>
              <a:t>Clarify what each member requires from others to succeed.</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Introduction to the Elements</a:t>
            </a:r>
          </a:p>
        </p:txBody>
      </p:sp>
    </p:spTree>
    <p:extLst>
      <p:ext uri="{BB962C8B-B14F-4D97-AF65-F5344CB8AC3E}">
        <p14:creationId xmlns:p14="http://schemas.microsoft.com/office/powerpoint/2010/main" val="217401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abstract waves with color gradient">
            <a:extLst>
              <a:ext uri="{FF2B5EF4-FFF2-40B4-BE49-F238E27FC236}">
                <a16:creationId xmlns:a16="http://schemas.microsoft.com/office/drawing/2014/main" id="{20AF32E2-AEB8-9645-DFDC-3EEEB2A3395F}"/>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grpSp>
        <p:nvGrpSpPr>
          <p:cNvPr id="6" name="Group 5">
            <a:extLst>
              <a:ext uri="{FF2B5EF4-FFF2-40B4-BE49-F238E27FC236}">
                <a16:creationId xmlns:a16="http://schemas.microsoft.com/office/drawing/2014/main" id="{3D01EA94-2949-5763-9A98-8EAAF1594596}"/>
              </a:ext>
            </a:extLst>
          </p:cNvPr>
          <p:cNvGrpSpPr/>
          <p:nvPr/>
        </p:nvGrpSpPr>
        <p:grpSpPr>
          <a:xfrm>
            <a:off x="8344690" y="1860160"/>
            <a:ext cx="3432355" cy="2331199"/>
            <a:chOff x="720851" y="1775214"/>
            <a:chExt cx="2707454" cy="1838858"/>
          </a:xfrm>
        </p:grpSpPr>
        <p:pic>
          <p:nvPicPr>
            <p:cNvPr id="7" name="Graphic 6" descr="Bullseye with solid fill">
              <a:extLst>
                <a:ext uri="{FF2B5EF4-FFF2-40B4-BE49-F238E27FC236}">
                  <a16:creationId xmlns:a16="http://schemas.microsoft.com/office/drawing/2014/main" id="{CC02773C-8717-B7A8-5045-4BED29DF6E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3489" y="1990357"/>
              <a:ext cx="631228" cy="631228"/>
            </a:xfrm>
            <a:prstGeom prst="rect">
              <a:avLst/>
            </a:prstGeom>
          </p:spPr>
        </p:pic>
        <p:pic>
          <p:nvPicPr>
            <p:cNvPr id="15" name="Graphic 14" descr="Eye with solid fill">
              <a:extLst>
                <a:ext uri="{FF2B5EF4-FFF2-40B4-BE49-F238E27FC236}">
                  <a16:creationId xmlns:a16="http://schemas.microsoft.com/office/drawing/2014/main" id="{30881191-8C16-432D-679F-5D7E6C8987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851" y="1775214"/>
              <a:ext cx="947042" cy="947042"/>
            </a:xfrm>
            <a:prstGeom prst="rect">
              <a:avLst/>
            </a:prstGeom>
          </p:spPr>
        </p:pic>
        <p:pic>
          <p:nvPicPr>
            <p:cNvPr id="17" name="Graphic 16" descr="Checklist with solid fill">
              <a:extLst>
                <a:ext uri="{FF2B5EF4-FFF2-40B4-BE49-F238E27FC236}">
                  <a16:creationId xmlns:a16="http://schemas.microsoft.com/office/drawing/2014/main" id="{4E69FD13-C939-AF26-46F3-B835E3D6E2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8690" y="2392481"/>
              <a:ext cx="684799" cy="684799"/>
            </a:xfrm>
            <a:prstGeom prst="rect">
              <a:avLst/>
            </a:prstGeom>
          </p:spPr>
        </p:pic>
        <p:pic>
          <p:nvPicPr>
            <p:cNvPr id="22" name="Graphic 21" descr="Streamers with solid fill">
              <a:extLst>
                <a:ext uri="{FF2B5EF4-FFF2-40B4-BE49-F238E27FC236}">
                  <a16:creationId xmlns:a16="http://schemas.microsoft.com/office/drawing/2014/main" id="{3B0EB488-F376-3FF9-A098-19634FC857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3556" y="2689336"/>
              <a:ext cx="324749" cy="437896"/>
            </a:xfrm>
            <a:prstGeom prst="rect">
              <a:avLst/>
            </a:prstGeom>
          </p:spPr>
        </p:pic>
        <p:pic>
          <p:nvPicPr>
            <p:cNvPr id="27" name="Graphic 26" descr="Thumbs up sign with solid fill">
              <a:extLst>
                <a:ext uri="{FF2B5EF4-FFF2-40B4-BE49-F238E27FC236}">
                  <a16:creationId xmlns:a16="http://schemas.microsoft.com/office/drawing/2014/main" id="{04950CBC-E9EE-3809-6B37-C9E8F377C7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056" y="2666834"/>
              <a:ext cx="457200" cy="482899"/>
            </a:xfrm>
            <a:prstGeom prst="rect">
              <a:avLst/>
            </a:prstGeom>
          </p:spPr>
        </p:pic>
        <p:pic>
          <p:nvPicPr>
            <p:cNvPr id="28" name="Graphic 27" descr="Thumbs Down with solid fill">
              <a:extLst>
                <a:ext uri="{FF2B5EF4-FFF2-40B4-BE49-F238E27FC236}">
                  <a16:creationId xmlns:a16="http://schemas.microsoft.com/office/drawing/2014/main" id="{63497BC1-86AD-3E9D-8321-4236BDB3BB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2265" y="3145079"/>
              <a:ext cx="314188" cy="331848"/>
            </a:xfrm>
            <a:prstGeom prst="rect">
              <a:avLst/>
            </a:prstGeom>
          </p:spPr>
        </p:pic>
        <p:pic>
          <p:nvPicPr>
            <p:cNvPr id="29" name="Graphic 28" descr="Open hand with plant with solid fill">
              <a:extLst>
                <a:ext uri="{FF2B5EF4-FFF2-40B4-BE49-F238E27FC236}">
                  <a16:creationId xmlns:a16="http://schemas.microsoft.com/office/drawing/2014/main" id="{A7D517B2-BA94-9F40-8997-E99525B3205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2261480" y="2713407"/>
              <a:ext cx="842076" cy="900665"/>
            </a:xfrm>
            <a:prstGeom prst="rect">
              <a:avLst/>
            </a:prstGeom>
          </p:spPr>
        </p:pic>
        <p:pic>
          <p:nvPicPr>
            <p:cNvPr id="32" name="Graphic 31" descr="Settings with solid fill">
              <a:extLst>
                <a:ext uri="{FF2B5EF4-FFF2-40B4-BE49-F238E27FC236}">
                  <a16:creationId xmlns:a16="http://schemas.microsoft.com/office/drawing/2014/main" id="{F175CCA7-886F-F58A-3FE2-64781350D94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5689" y="2282121"/>
              <a:ext cx="646478" cy="682816"/>
            </a:xfrm>
            <a:prstGeom prst="rect">
              <a:avLst/>
            </a:prstGeom>
          </p:spPr>
        </p:pic>
        <p:grpSp>
          <p:nvGrpSpPr>
            <p:cNvPr id="34" name="Group 33">
              <a:extLst>
                <a:ext uri="{FF2B5EF4-FFF2-40B4-BE49-F238E27FC236}">
                  <a16:creationId xmlns:a16="http://schemas.microsoft.com/office/drawing/2014/main" id="{5EEE8836-92EE-0C99-4207-3529DBABC681}"/>
                </a:ext>
              </a:extLst>
            </p:cNvPr>
            <p:cNvGrpSpPr/>
            <p:nvPr/>
          </p:nvGrpSpPr>
          <p:grpSpPr>
            <a:xfrm>
              <a:off x="1564963" y="2947868"/>
              <a:ext cx="495808" cy="368356"/>
              <a:chOff x="5718681" y="3146517"/>
              <a:chExt cx="739434" cy="549356"/>
            </a:xfrm>
            <a:solidFill>
              <a:srgbClr val="0F4862"/>
            </a:solidFill>
          </p:grpSpPr>
          <p:sp>
            <p:nvSpPr>
              <p:cNvPr id="35" name="Freeform 34">
                <a:extLst>
                  <a:ext uri="{FF2B5EF4-FFF2-40B4-BE49-F238E27FC236}">
                    <a16:creationId xmlns:a16="http://schemas.microsoft.com/office/drawing/2014/main" id="{A387C0E9-4492-3C99-6392-8626B952057A}"/>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solidFill>
                    <a:srgbClr val="0F4862"/>
                  </a:solidFill>
                </a:endParaRPr>
              </a:p>
            </p:txBody>
          </p:sp>
          <p:sp>
            <p:nvSpPr>
              <p:cNvPr id="40" name="Freeform 39">
                <a:extLst>
                  <a:ext uri="{FF2B5EF4-FFF2-40B4-BE49-F238E27FC236}">
                    <a16:creationId xmlns:a16="http://schemas.microsoft.com/office/drawing/2014/main" id="{84F7B488-5314-A2D5-3B73-8251CB46FBF8}"/>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solidFill>
                    <a:srgbClr val="0F4862"/>
                  </a:solidFill>
                </a:endParaRPr>
              </a:p>
            </p:txBody>
          </p:sp>
          <p:sp>
            <p:nvSpPr>
              <p:cNvPr id="41" name="Freeform 40">
                <a:extLst>
                  <a:ext uri="{FF2B5EF4-FFF2-40B4-BE49-F238E27FC236}">
                    <a16:creationId xmlns:a16="http://schemas.microsoft.com/office/drawing/2014/main" id="{473090D8-8F67-80F5-4845-799DAF416E2A}"/>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sp>
            <p:nvSpPr>
              <p:cNvPr id="42" name="Freeform 41">
                <a:extLst>
                  <a:ext uri="{FF2B5EF4-FFF2-40B4-BE49-F238E27FC236}">
                    <a16:creationId xmlns:a16="http://schemas.microsoft.com/office/drawing/2014/main" id="{58D6A0C1-9262-4D00-A93F-EAABD955BD48}"/>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solidFill>
                    <a:srgbClr val="0F4862"/>
                  </a:solidFill>
                </a:endParaRPr>
              </a:p>
            </p:txBody>
          </p:sp>
          <p:sp>
            <p:nvSpPr>
              <p:cNvPr id="43" name="Freeform 42">
                <a:extLst>
                  <a:ext uri="{FF2B5EF4-FFF2-40B4-BE49-F238E27FC236}">
                    <a16:creationId xmlns:a16="http://schemas.microsoft.com/office/drawing/2014/main" id="{698A4BA3-4ED3-4387-54BD-FC0211443BF9}"/>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grpSp>
      </p:grpSp>
      <p:sp>
        <p:nvSpPr>
          <p:cNvPr id="108" name="Rectangle 107">
            <a:extLst>
              <a:ext uri="{FF2B5EF4-FFF2-40B4-BE49-F238E27FC236}">
                <a16:creationId xmlns:a16="http://schemas.microsoft.com/office/drawing/2014/main" id="{141F4D56-454E-4B25-5034-BE696E34320D}"/>
              </a:ext>
            </a:extLst>
          </p:cNvPr>
          <p:cNvSpPr/>
          <p:nvPr/>
        </p:nvSpPr>
        <p:spPr>
          <a:xfrm>
            <a:off x="1" y="-3"/>
            <a:ext cx="12192000" cy="6858003"/>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D786E794-DE9D-2CDA-6FB7-6BD480312560}"/>
              </a:ext>
            </a:extLst>
          </p:cNvPr>
          <p:cNvGrpSpPr/>
          <p:nvPr/>
        </p:nvGrpSpPr>
        <p:grpSpPr>
          <a:xfrm>
            <a:off x="8152588" y="2073274"/>
            <a:ext cx="4079410" cy="2045625"/>
            <a:chOff x="8152588" y="2073274"/>
            <a:chExt cx="4079410" cy="2045625"/>
          </a:xfrm>
        </p:grpSpPr>
        <p:sp>
          <p:nvSpPr>
            <p:cNvPr id="38" name="Round Same Side Corner Rectangle 37">
              <a:extLst>
                <a:ext uri="{FF2B5EF4-FFF2-40B4-BE49-F238E27FC236}">
                  <a16:creationId xmlns:a16="http://schemas.microsoft.com/office/drawing/2014/main" id="{B2FB7FCB-EE95-804B-7889-FDC09C843E18}"/>
                </a:ext>
              </a:extLst>
            </p:cNvPr>
            <p:cNvSpPr/>
            <p:nvPr/>
          </p:nvSpPr>
          <p:spPr>
            <a:xfrm rot="16200000">
              <a:off x="9150599" y="1075263"/>
              <a:ext cx="2045625" cy="4041648"/>
            </a:xfrm>
            <a:prstGeom prst="round2SameRect">
              <a:avLst>
                <a:gd name="adj1" fmla="val 8524"/>
                <a:gd name="adj2" fmla="val 0"/>
              </a:avLst>
            </a:prstGeom>
            <a:solidFill>
              <a:schemeClr val="bg1">
                <a:alpha val="8578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7188ED-80CD-E0B9-7157-E7D209EB228D}"/>
                </a:ext>
              </a:extLst>
            </p:cNvPr>
            <p:cNvSpPr txBox="1"/>
            <p:nvPr/>
          </p:nvSpPr>
          <p:spPr>
            <a:xfrm>
              <a:off x="8186456" y="2158012"/>
              <a:ext cx="4045542" cy="1923604"/>
            </a:xfrm>
            <a:prstGeom prst="rect">
              <a:avLst/>
            </a:prstGeom>
            <a:noFill/>
          </p:spPr>
          <p:txBody>
            <a:bodyPr wrap="square" rtlCol="0">
              <a:spAutoFit/>
            </a:bodyPr>
            <a:lstStyle/>
            <a:p>
              <a:r>
                <a:rPr lang="en-US" sz="1700" dirty="0">
                  <a:solidFill>
                    <a:srgbClr val="0F4862"/>
                  </a:solidFill>
                  <a:latin typeface="Courier" pitchFamily="2" charset="0"/>
                </a:rPr>
                <a:t>Provide detailed explanations for each of the elements introduced in Slide 1, ensuring clarity and understanding of how they contribute to the team's dynamics and success.</a:t>
              </a:r>
            </a:p>
          </p:txBody>
        </p:sp>
      </p:gr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9414"/>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8554"/>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51077" y="1610106"/>
            <a:ext cx="289190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People and Roles</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3632090"/>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and Skills</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5" y="1610106"/>
            <a:ext cx="264450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Common Goals</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3632090"/>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2" y="1611451"/>
            <a:ext cx="25146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Personal Goals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5652731"/>
            <a:ext cx="362674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Strengths and Assets</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53005" y="5644678"/>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Weaknesses and Risks</a:t>
            </a:r>
            <a:endParaRPr lang="en-US" sz="2400" spc="300" dirty="0">
              <a:solidFill>
                <a:schemeClr val="bg1"/>
              </a:solidFill>
              <a:latin typeface="Century Gothic" panose="020B0502020202020204" pitchFamily="34" charset="0"/>
            </a:endParaRPr>
          </a:p>
        </p:txBody>
      </p:sp>
      <p:sp>
        <p:nvSpPr>
          <p:cNvPr id="78" name="TextBox 77">
            <a:extLst>
              <a:ext uri="{FF2B5EF4-FFF2-40B4-BE49-F238E27FC236}">
                <a16:creationId xmlns:a16="http://schemas.microsoft.com/office/drawing/2014/main" id="{AE2015E9-7D31-0E8D-5522-DEA39F0B28A0}"/>
              </a:ext>
            </a:extLst>
          </p:cNvPr>
          <p:cNvSpPr txBox="1"/>
          <p:nvPr/>
        </p:nvSpPr>
        <p:spPr>
          <a:xfrm>
            <a:off x="219604" y="207135"/>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19604" y="2236993"/>
            <a:ext cx="3452530"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21533" y="207135"/>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21533" y="2236993"/>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23462" y="207135"/>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23462" y="4244391"/>
            <a:ext cx="362065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90" name="TextBox 89">
            <a:extLst>
              <a:ext uri="{FF2B5EF4-FFF2-40B4-BE49-F238E27FC236}">
                <a16:creationId xmlns:a16="http://schemas.microsoft.com/office/drawing/2014/main" id="{05B20278-E138-5B72-C921-40CC742B37BC}"/>
              </a:ext>
            </a:extLst>
          </p:cNvPr>
          <p:cNvSpPr txBox="1"/>
          <p:nvPr/>
        </p:nvSpPr>
        <p:spPr>
          <a:xfrm>
            <a:off x="4221533" y="4244391"/>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3" name="Rectangle 2">
            <a:extLst>
              <a:ext uri="{FF2B5EF4-FFF2-40B4-BE49-F238E27FC236}">
                <a16:creationId xmlns:a16="http://schemas.microsoft.com/office/drawing/2014/main" id="{33563BCE-5672-DBCE-3EB3-0B3CEDFD4B88}"/>
              </a:ext>
            </a:extLst>
          </p:cNvPr>
          <p:cNvSpPr/>
          <p:nvPr/>
        </p:nvSpPr>
        <p:spPr>
          <a:xfrm>
            <a:off x="164327" y="4199627"/>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8767"/>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229667" y="5654287"/>
            <a:ext cx="38735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Needs and Expectations</a:t>
            </a:r>
            <a:endParaRPr lang="en-US" sz="2400" spc="300"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26492D24-FC5C-F4EC-7406-D99F589EF290}"/>
              </a:ext>
            </a:extLst>
          </p:cNvPr>
          <p:cNvSpPr txBox="1"/>
          <p:nvPr/>
        </p:nvSpPr>
        <p:spPr>
          <a:xfrm>
            <a:off x="219604" y="4244391"/>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Explanations of the Elements</a:t>
            </a:r>
          </a:p>
        </p:txBody>
      </p:sp>
    </p:spTree>
    <p:extLst>
      <p:ext uri="{BB962C8B-B14F-4D97-AF65-F5344CB8AC3E}">
        <p14:creationId xmlns:p14="http://schemas.microsoft.com/office/powerpoint/2010/main" val="9220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abstract waves with color gradient">
            <a:extLst>
              <a:ext uri="{FF2B5EF4-FFF2-40B4-BE49-F238E27FC236}">
                <a16:creationId xmlns:a16="http://schemas.microsoft.com/office/drawing/2014/main" id="{FAD2DA32-E845-BD34-377E-2975B96DFC3D}"/>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grpSp>
        <p:nvGrpSpPr>
          <p:cNvPr id="5" name="Group 4">
            <a:extLst>
              <a:ext uri="{FF2B5EF4-FFF2-40B4-BE49-F238E27FC236}">
                <a16:creationId xmlns:a16="http://schemas.microsoft.com/office/drawing/2014/main" id="{A271E0C8-9C1D-7002-DDC9-F5BE4C9F866A}"/>
              </a:ext>
            </a:extLst>
          </p:cNvPr>
          <p:cNvGrpSpPr/>
          <p:nvPr/>
        </p:nvGrpSpPr>
        <p:grpSpPr>
          <a:xfrm>
            <a:off x="8344690" y="1860160"/>
            <a:ext cx="3432355" cy="2331199"/>
            <a:chOff x="720851" y="1775214"/>
            <a:chExt cx="2707454" cy="1838858"/>
          </a:xfrm>
        </p:grpSpPr>
        <p:pic>
          <p:nvPicPr>
            <p:cNvPr id="6" name="Graphic 5" descr="Bullseye with solid fill">
              <a:extLst>
                <a:ext uri="{FF2B5EF4-FFF2-40B4-BE49-F238E27FC236}">
                  <a16:creationId xmlns:a16="http://schemas.microsoft.com/office/drawing/2014/main" id="{1A9EBA4C-519F-D7BD-BE8A-0DEFF73CE5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3489" y="1990357"/>
              <a:ext cx="631228" cy="631228"/>
            </a:xfrm>
            <a:prstGeom prst="rect">
              <a:avLst/>
            </a:prstGeom>
          </p:spPr>
        </p:pic>
        <p:pic>
          <p:nvPicPr>
            <p:cNvPr id="7" name="Graphic 6" descr="Eye with solid fill">
              <a:extLst>
                <a:ext uri="{FF2B5EF4-FFF2-40B4-BE49-F238E27FC236}">
                  <a16:creationId xmlns:a16="http://schemas.microsoft.com/office/drawing/2014/main" id="{5350FE3E-E669-DA83-92B1-CB41828C56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851" y="1775214"/>
              <a:ext cx="947042" cy="947042"/>
            </a:xfrm>
            <a:prstGeom prst="rect">
              <a:avLst/>
            </a:prstGeom>
          </p:spPr>
        </p:pic>
        <p:pic>
          <p:nvPicPr>
            <p:cNvPr id="15" name="Graphic 14" descr="Checklist with solid fill">
              <a:extLst>
                <a:ext uri="{FF2B5EF4-FFF2-40B4-BE49-F238E27FC236}">
                  <a16:creationId xmlns:a16="http://schemas.microsoft.com/office/drawing/2014/main" id="{F28BEFAD-5370-E77D-4B01-47FC442ED5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8690" y="2392481"/>
              <a:ext cx="684799" cy="684799"/>
            </a:xfrm>
            <a:prstGeom prst="rect">
              <a:avLst/>
            </a:prstGeom>
          </p:spPr>
        </p:pic>
        <p:pic>
          <p:nvPicPr>
            <p:cNvPr id="17" name="Graphic 16" descr="Streamers with solid fill">
              <a:extLst>
                <a:ext uri="{FF2B5EF4-FFF2-40B4-BE49-F238E27FC236}">
                  <a16:creationId xmlns:a16="http://schemas.microsoft.com/office/drawing/2014/main" id="{8494E0FA-8B56-7C4D-B29B-DBC4193FE2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3556" y="2689336"/>
              <a:ext cx="324749" cy="437896"/>
            </a:xfrm>
            <a:prstGeom prst="rect">
              <a:avLst/>
            </a:prstGeom>
          </p:spPr>
        </p:pic>
        <p:pic>
          <p:nvPicPr>
            <p:cNvPr id="22" name="Graphic 21" descr="Thumbs up sign with solid fill">
              <a:extLst>
                <a:ext uri="{FF2B5EF4-FFF2-40B4-BE49-F238E27FC236}">
                  <a16:creationId xmlns:a16="http://schemas.microsoft.com/office/drawing/2014/main" id="{D71C8E55-07B9-E25C-9316-6C7FBBC2A9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056" y="2666834"/>
              <a:ext cx="457200" cy="482899"/>
            </a:xfrm>
            <a:prstGeom prst="rect">
              <a:avLst/>
            </a:prstGeom>
          </p:spPr>
        </p:pic>
        <p:pic>
          <p:nvPicPr>
            <p:cNvPr id="25" name="Graphic 24" descr="Thumbs Down with solid fill">
              <a:extLst>
                <a:ext uri="{FF2B5EF4-FFF2-40B4-BE49-F238E27FC236}">
                  <a16:creationId xmlns:a16="http://schemas.microsoft.com/office/drawing/2014/main" id="{EBC9D9D9-837C-0DAD-B416-A5C6ACFCB5B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2265" y="3145079"/>
              <a:ext cx="314188" cy="331848"/>
            </a:xfrm>
            <a:prstGeom prst="rect">
              <a:avLst/>
            </a:prstGeom>
          </p:spPr>
        </p:pic>
        <p:pic>
          <p:nvPicPr>
            <p:cNvPr id="27" name="Graphic 26" descr="Open hand with plant with solid fill">
              <a:extLst>
                <a:ext uri="{FF2B5EF4-FFF2-40B4-BE49-F238E27FC236}">
                  <a16:creationId xmlns:a16="http://schemas.microsoft.com/office/drawing/2014/main" id="{7645ED76-AD9C-EC70-8539-19263D4C82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2261480" y="2713407"/>
              <a:ext cx="842076" cy="900665"/>
            </a:xfrm>
            <a:prstGeom prst="rect">
              <a:avLst/>
            </a:prstGeom>
          </p:spPr>
        </p:pic>
        <p:pic>
          <p:nvPicPr>
            <p:cNvPr id="28" name="Graphic 27" descr="Settings with solid fill">
              <a:extLst>
                <a:ext uri="{FF2B5EF4-FFF2-40B4-BE49-F238E27FC236}">
                  <a16:creationId xmlns:a16="http://schemas.microsoft.com/office/drawing/2014/main" id="{B868C449-8E09-0333-584A-31B1E505599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5689" y="2282121"/>
              <a:ext cx="646478" cy="682816"/>
            </a:xfrm>
            <a:prstGeom prst="rect">
              <a:avLst/>
            </a:prstGeom>
          </p:spPr>
        </p:pic>
        <p:grpSp>
          <p:nvGrpSpPr>
            <p:cNvPr id="29" name="Group 28">
              <a:extLst>
                <a:ext uri="{FF2B5EF4-FFF2-40B4-BE49-F238E27FC236}">
                  <a16:creationId xmlns:a16="http://schemas.microsoft.com/office/drawing/2014/main" id="{4A39F97B-4571-15C7-03EF-862A77D62060}"/>
                </a:ext>
              </a:extLst>
            </p:cNvPr>
            <p:cNvGrpSpPr/>
            <p:nvPr/>
          </p:nvGrpSpPr>
          <p:grpSpPr>
            <a:xfrm>
              <a:off x="1564963" y="2947868"/>
              <a:ext cx="495808" cy="368356"/>
              <a:chOff x="5718681" y="3146517"/>
              <a:chExt cx="739434" cy="549356"/>
            </a:xfrm>
            <a:solidFill>
              <a:srgbClr val="0F4862"/>
            </a:solidFill>
          </p:grpSpPr>
          <p:sp>
            <p:nvSpPr>
              <p:cNvPr id="32" name="Freeform 31">
                <a:extLst>
                  <a:ext uri="{FF2B5EF4-FFF2-40B4-BE49-F238E27FC236}">
                    <a16:creationId xmlns:a16="http://schemas.microsoft.com/office/drawing/2014/main" id="{6AF7CA78-7D01-CDD7-091D-810BCD83B46B}"/>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solidFill>
                    <a:srgbClr val="0F4862"/>
                  </a:solidFill>
                </a:endParaRPr>
              </a:p>
            </p:txBody>
          </p:sp>
          <p:sp>
            <p:nvSpPr>
              <p:cNvPr id="34" name="Freeform 33">
                <a:extLst>
                  <a:ext uri="{FF2B5EF4-FFF2-40B4-BE49-F238E27FC236}">
                    <a16:creationId xmlns:a16="http://schemas.microsoft.com/office/drawing/2014/main" id="{8730CC38-1CD7-E9F2-FC3C-2A4F793C5581}"/>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solidFill>
                    <a:srgbClr val="0F4862"/>
                  </a:solidFill>
                </a:endParaRPr>
              </a:p>
            </p:txBody>
          </p:sp>
          <p:sp>
            <p:nvSpPr>
              <p:cNvPr id="35" name="Freeform 34">
                <a:extLst>
                  <a:ext uri="{FF2B5EF4-FFF2-40B4-BE49-F238E27FC236}">
                    <a16:creationId xmlns:a16="http://schemas.microsoft.com/office/drawing/2014/main" id="{3E3ED30D-032A-6E68-F274-D10D9B882BF2}"/>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sp>
            <p:nvSpPr>
              <p:cNvPr id="38" name="Freeform 37">
                <a:extLst>
                  <a:ext uri="{FF2B5EF4-FFF2-40B4-BE49-F238E27FC236}">
                    <a16:creationId xmlns:a16="http://schemas.microsoft.com/office/drawing/2014/main" id="{46095862-8D64-8B58-25A8-EE67EAA8A9AC}"/>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solidFill>
                    <a:srgbClr val="0F4862"/>
                  </a:solidFill>
                </a:endParaRPr>
              </a:p>
            </p:txBody>
          </p:sp>
          <p:sp>
            <p:nvSpPr>
              <p:cNvPr id="39" name="Freeform 38">
                <a:extLst>
                  <a:ext uri="{FF2B5EF4-FFF2-40B4-BE49-F238E27FC236}">
                    <a16:creationId xmlns:a16="http://schemas.microsoft.com/office/drawing/2014/main" id="{9AE0432E-1DF3-A9AF-DCFD-5F36B58CA839}"/>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grpSp>
      </p:grpSp>
      <p:sp>
        <p:nvSpPr>
          <p:cNvPr id="108" name="Rectangle 107">
            <a:extLst>
              <a:ext uri="{FF2B5EF4-FFF2-40B4-BE49-F238E27FC236}">
                <a16:creationId xmlns:a16="http://schemas.microsoft.com/office/drawing/2014/main" id="{141F4D56-454E-4B25-5034-BE696E34320D}"/>
              </a:ext>
            </a:extLst>
          </p:cNvPr>
          <p:cNvSpPr/>
          <p:nvPr/>
        </p:nvSpPr>
        <p:spPr>
          <a:xfrm>
            <a:off x="1" y="-4"/>
            <a:ext cx="12192000" cy="6858003"/>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6432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9414"/>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6432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6432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8554"/>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6432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198194" y="232508"/>
            <a:ext cx="2891908"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People and Roles</a:t>
            </a:r>
            <a:endParaRPr lang="en-US" sz="42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198194" y="2254492"/>
            <a:ext cx="2727580"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Roles and Skills</a:t>
            </a:r>
            <a:endParaRPr lang="en-US" sz="42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21533" y="232508"/>
            <a:ext cx="2644505"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Common Goals</a:t>
            </a:r>
            <a:endParaRPr lang="en-US" sz="42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21533" y="2254492"/>
            <a:ext cx="2913318" cy="646331"/>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Values</a:t>
            </a:r>
            <a:endParaRPr lang="en-US" sz="42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23462" y="232508"/>
            <a:ext cx="2514667"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Personal Goals</a:t>
            </a:r>
            <a:endParaRPr lang="en-US" sz="42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23462" y="4275133"/>
            <a:ext cx="3626745"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Strengths and Assets</a:t>
            </a:r>
            <a:endParaRPr lang="en-US" sz="42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21533" y="4267080"/>
            <a:ext cx="3548447"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Weaknesses and Risks</a:t>
            </a:r>
            <a:endParaRPr lang="en-US" sz="4200" spc="3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33563BCE-5672-DBCE-3EB3-0B3CEDFD4B88}"/>
              </a:ext>
            </a:extLst>
          </p:cNvPr>
          <p:cNvSpPr/>
          <p:nvPr/>
        </p:nvSpPr>
        <p:spPr>
          <a:xfrm>
            <a:off x="164327" y="4199627"/>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8767"/>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198194" y="4276689"/>
            <a:ext cx="3873596"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Needs and Expectations</a:t>
            </a:r>
            <a:endParaRPr lang="en-US" sz="4200" spc="3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Discussion of the Elements</a:t>
            </a:r>
          </a:p>
        </p:txBody>
      </p:sp>
    </p:spTree>
    <p:extLst>
      <p:ext uri="{BB962C8B-B14F-4D97-AF65-F5344CB8AC3E}">
        <p14:creationId xmlns:p14="http://schemas.microsoft.com/office/powerpoint/2010/main" val="150772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35437"/>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E462FA0E-A8B5-16C8-66A8-623156BC7454}"/>
              </a:ext>
            </a:extLst>
          </p:cNvPr>
          <p:cNvGraphicFramePr>
            <a:graphicFrameLocks noGrp="1"/>
          </p:cNvGraphicFramePr>
          <p:nvPr>
            <p:extLst>
              <p:ext uri="{D42A27DB-BD31-4B8C-83A1-F6EECF244321}">
                <p14:modId xmlns:p14="http://schemas.microsoft.com/office/powerpoint/2010/main" val="121363803"/>
              </p:ext>
            </p:extLst>
          </p:nvPr>
        </p:nvGraphicFramePr>
        <p:xfrm>
          <a:off x="300446" y="2348005"/>
          <a:ext cx="11469801" cy="3693168"/>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1824548">
                  <a:extLst>
                    <a:ext uri="{9D8B030D-6E8A-4147-A177-3AD203B41FA5}">
                      <a16:colId xmlns:a16="http://schemas.microsoft.com/office/drawing/2014/main" val="415864803"/>
                    </a:ext>
                  </a:extLst>
                </a:gridCol>
                <a:gridCol w="1824548">
                  <a:extLst>
                    <a:ext uri="{9D8B030D-6E8A-4147-A177-3AD203B41FA5}">
                      <a16:colId xmlns:a16="http://schemas.microsoft.com/office/drawing/2014/main" val="4154945041"/>
                    </a:ext>
                  </a:extLst>
                </a:gridCol>
                <a:gridCol w="1824548">
                  <a:extLst>
                    <a:ext uri="{9D8B030D-6E8A-4147-A177-3AD203B41FA5}">
                      <a16:colId xmlns:a16="http://schemas.microsoft.com/office/drawing/2014/main" val="1939968154"/>
                    </a:ext>
                  </a:extLst>
                </a:gridCol>
                <a:gridCol w="1824548">
                  <a:extLst>
                    <a:ext uri="{9D8B030D-6E8A-4147-A177-3AD203B41FA5}">
                      <a16:colId xmlns:a16="http://schemas.microsoft.com/office/drawing/2014/main" val="1772777799"/>
                    </a:ext>
                  </a:extLst>
                </a:gridCol>
                <a:gridCol w="1824548">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Proof of Concept</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Budget Estimation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Logistics and Coordination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Deliverables and Progress Tracking</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1650258"/>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Additional Key Activity</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574750"/>
                  </a:ext>
                </a:extLst>
              </a:tr>
              <a:tr h="615528">
                <a:tc gridSpan="6">
                  <a:txBody>
                    <a:bodyPr/>
                    <a:lstStyle/>
                    <a:p>
                      <a:pPr algn="r" fontAlgn="ctr"/>
                      <a:endParaRPr lang="en-US" sz="1600" b="0" i="0" u="none" strike="noStrike" dirty="0">
                        <a:solidFill>
                          <a:schemeClr val="bg1"/>
                        </a:solidFill>
                        <a:effectLst/>
                        <a:latin typeface="Century Gothic" panose="020B0502020202020204" pitchFamily="34" charset="0"/>
                      </a:endParaRPr>
                    </a:p>
                  </a:txBody>
                  <a:tcPr marL="171450" marR="182880"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hMerge="1">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741148"/>
                  </a:ext>
                </a:extLst>
              </a:tr>
            </a:tbl>
          </a:graphicData>
        </a:graphic>
      </p:graphicFrame>
      <p:sp>
        <p:nvSpPr>
          <p:cNvPr id="9" name="TextBox 1">
            <a:extLst>
              <a:ext uri="{FF2B5EF4-FFF2-40B4-BE49-F238E27FC236}">
                <a16:creationId xmlns:a16="http://schemas.microsoft.com/office/drawing/2014/main" id="{E19894DB-D566-71E4-55CF-3CC68A5A8794}"/>
              </a:ext>
            </a:extLst>
          </p:cNvPr>
          <p:cNvSpPr txBox="1"/>
          <p:nvPr/>
        </p:nvSpPr>
        <p:spPr>
          <a:xfrm>
            <a:off x="323596" y="1443964"/>
            <a:ext cx="2159000" cy="808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KEY </a:t>
            </a:r>
          </a:p>
          <a:p>
            <a:r>
              <a:rPr lang="en-US" sz="2000" dirty="0">
                <a:solidFill>
                  <a:schemeClr val="tx1">
                    <a:lumMod val="65000"/>
                    <a:lumOff val="35000"/>
                  </a:schemeClr>
                </a:solidFill>
                <a:latin typeface="Century Gothic" panose="020B0502020202020204" pitchFamily="34" charset="0"/>
              </a:rPr>
              <a:t>ACTIVITIES</a:t>
            </a:r>
            <a:endParaRPr lang="en-US" sz="2200" dirty="0">
              <a:solidFill>
                <a:schemeClr val="tx1">
                  <a:lumMod val="65000"/>
                  <a:lumOff val="35000"/>
                </a:schemeClr>
              </a:solidFill>
              <a:latin typeface="Century Gothic" panose="020B0502020202020204" pitchFamily="34" charset="0"/>
            </a:endParaRPr>
          </a:p>
        </p:txBody>
      </p:sp>
      <p:pic>
        <p:nvPicPr>
          <p:cNvPr id="10" name="Picture 9" descr="A person wearing glasses&#10;&#10;Description automatically generated with medium confidence">
            <a:extLst>
              <a:ext uri="{FF2B5EF4-FFF2-40B4-BE49-F238E27FC236}">
                <a16:creationId xmlns:a16="http://schemas.microsoft.com/office/drawing/2014/main" id="{719A0C0D-23D2-8DF1-465A-E84FE39BD9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28537" y="197104"/>
            <a:ext cx="1400786" cy="1400786"/>
          </a:xfrm>
          <a:prstGeom prst="rect">
            <a:avLst/>
          </a:prstGeom>
          <a:effectLst>
            <a:innerShdw blurRad="63500" dist="50800" dir="18900000">
              <a:prstClr val="black">
                <a:alpha val="50000"/>
              </a:prstClr>
            </a:innerShdw>
          </a:effectLst>
        </p:spPr>
      </p:pic>
      <p:grpSp>
        <p:nvGrpSpPr>
          <p:cNvPr id="11" name="Group 10">
            <a:extLst>
              <a:ext uri="{FF2B5EF4-FFF2-40B4-BE49-F238E27FC236}">
                <a16:creationId xmlns:a16="http://schemas.microsoft.com/office/drawing/2014/main" id="{A3D5FDD1-4E57-6184-D08C-2CF80F9D755C}"/>
              </a:ext>
            </a:extLst>
          </p:cNvPr>
          <p:cNvGrpSpPr/>
          <p:nvPr/>
        </p:nvGrpSpPr>
        <p:grpSpPr>
          <a:xfrm>
            <a:off x="704459" y="5552300"/>
            <a:ext cx="2534804" cy="359820"/>
            <a:chOff x="5258858" y="4905467"/>
            <a:chExt cx="2534804" cy="359820"/>
          </a:xfrm>
        </p:grpSpPr>
        <p:pic>
          <p:nvPicPr>
            <p:cNvPr id="12" name="Picture 11" descr="Icon&#10;&#10;Description automatically generated">
              <a:extLst>
                <a:ext uri="{FF2B5EF4-FFF2-40B4-BE49-F238E27FC236}">
                  <a16:creationId xmlns:a16="http://schemas.microsoft.com/office/drawing/2014/main" id="{DA4A5834-B617-CED1-D9C6-257FC420CF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9931" y="4905467"/>
              <a:ext cx="355845" cy="355845"/>
            </a:xfrm>
            <a:prstGeom prst="rect">
              <a:avLst/>
            </a:prstGeom>
          </p:spPr>
        </p:pic>
        <p:sp>
          <p:nvSpPr>
            <p:cNvPr id="13" name="TextBox 12">
              <a:extLst>
                <a:ext uri="{FF2B5EF4-FFF2-40B4-BE49-F238E27FC236}">
                  <a16:creationId xmlns:a16="http://schemas.microsoft.com/office/drawing/2014/main" id="{11AF7891-13A9-977F-7F3B-D135CDFA977E}"/>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14" name="Graphic 13">
              <a:extLst>
                <a:ext uri="{FF2B5EF4-FFF2-40B4-BE49-F238E27FC236}">
                  <a16:creationId xmlns:a16="http://schemas.microsoft.com/office/drawing/2014/main" id="{737555C4-7D4D-5564-905E-C0E9E7FF26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5" name="Group 14">
            <a:extLst>
              <a:ext uri="{FF2B5EF4-FFF2-40B4-BE49-F238E27FC236}">
                <a16:creationId xmlns:a16="http://schemas.microsoft.com/office/drawing/2014/main" id="{C9171C23-3E9A-7574-5BFF-56C0BA57D810}"/>
              </a:ext>
            </a:extLst>
          </p:cNvPr>
          <p:cNvGrpSpPr/>
          <p:nvPr/>
        </p:nvGrpSpPr>
        <p:grpSpPr>
          <a:xfrm>
            <a:off x="6594205" y="5552300"/>
            <a:ext cx="2533718" cy="359820"/>
            <a:chOff x="5258858" y="5662309"/>
            <a:chExt cx="2533718" cy="359820"/>
          </a:xfrm>
        </p:grpSpPr>
        <p:pic>
          <p:nvPicPr>
            <p:cNvPr id="16" name="Picture 15" descr="Icon&#10;&#10;Description automatically generated">
              <a:extLst>
                <a:ext uri="{FF2B5EF4-FFF2-40B4-BE49-F238E27FC236}">
                  <a16:creationId xmlns:a16="http://schemas.microsoft.com/office/drawing/2014/main" id="{5D3BBFE6-1D59-C57F-0FE1-8B29EFACE1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9931" y="5662309"/>
              <a:ext cx="355845" cy="355845"/>
            </a:xfrm>
            <a:prstGeom prst="rect">
              <a:avLst/>
            </a:prstGeom>
          </p:spPr>
        </p:pic>
        <p:sp>
          <p:nvSpPr>
            <p:cNvPr id="17" name="TextBox 16">
              <a:extLst>
                <a:ext uri="{FF2B5EF4-FFF2-40B4-BE49-F238E27FC236}">
                  <a16:creationId xmlns:a16="http://schemas.microsoft.com/office/drawing/2014/main" id="{8F0A4EE2-B146-1AFD-E610-BF5F20D1C924}"/>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18" name="Graphic 17">
              <a:extLst>
                <a:ext uri="{FF2B5EF4-FFF2-40B4-BE49-F238E27FC236}">
                  <a16:creationId xmlns:a16="http://schemas.microsoft.com/office/drawing/2014/main" id="{7CA4E401-F305-21B9-6CB0-E45F042355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19" name="Group 18">
            <a:extLst>
              <a:ext uri="{FF2B5EF4-FFF2-40B4-BE49-F238E27FC236}">
                <a16:creationId xmlns:a16="http://schemas.microsoft.com/office/drawing/2014/main" id="{07BC87C2-6EA4-5353-CE52-B83709BF5D0D}"/>
              </a:ext>
            </a:extLst>
          </p:cNvPr>
          <p:cNvGrpSpPr/>
          <p:nvPr/>
        </p:nvGrpSpPr>
        <p:grpSpPr>
          <a:xfrm>
            <a:off x="3502035" y="5552300"/>
            <a:ext cx="2832516" cy="359820"/>
            <a:chOff x="5258858" y="5283888"/>
            <a:chExt cx="2832516" cy="359820"/>
          </a:xfrm>
        </p:grpSpPr>
        <p:pic>
          <p:nvPicPr>
            <p:cNvPr id="20" name="Picture 19" descr="A picture containing text, sign, outdoor, clipart&#10;&#10;Description automatically generated">
              <a:extLst>
                <a:ext uri="{FF2B5EF4-FFF2-40B4-BE49-F238E27FC236}">
                  <a16:creationId xmlns:a16="http://schemas.microsoft.com/office/drawing/2014/main" id="{D9ADFA24-9547-6DB0-C2BD-706608CDF1C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89931" y="5283888"/>
              <a:ext cx="355845" cy="355845"/>
            </a:xfrm>
            <a:prstGeom prst="rect">
              <a:avLst/>
            </a:prstGeom>
          </p:spPr>
        </p:pic>
        <p:sp>
          <p:nvSpPr>
            <p:cNvPr id="23" name="TextBox 22">
              <a:extLst>
                <a:ext uri="{FF2B5EF4-FFF2-40B4-BE49-F238E27FC236}">
                  <a16:creationId xmlns:a16="http://schemas.microsoft.com/office/drawing/2014/main" id="{F1A93794-F136-499C-3DD6-10EEA2B6D1E6}"/>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4" name="Graphic 23">
              <a:extLst>
                <a:ext uri="{FF2B5EF4-FFF2-40B4-BE49-F238E27FC236}">
                  <a16:creationId xmlns:a16="http://schemas.microsoft.com/office/drawing/2014/main" id="{420A52F8-CCD0-0F85-9549-868644DED7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25" name="Group 24">
            <a:extLst>
              <a:ext uri="{FF2B5EF4-FFF2-40B4-BE49-F238E27FC236}">
                <a16:creationId xmlns:a16="http://schemas.microsoft.com/office/drawing/2014/main" id="{1391EF9A-116A-8E05-783C-83A2D4C4BEE6}"/>
              </a:ext>
            </a:extLst>
          </p:cNvPr>
          <p:cNvGrpSpPr/>
          <p:nvPr/>
        </p:nvGrpSpPr>
        <p:grpSpPr>
          <a:xfrm>
            <a:off x="9316158" y="5552300"/>
            <a:ext cx="2533718" cy="359819"/>
            <a:chOff x="5258858" y="6040731"/>
            <a:chExt cx="2533718" cy="359819"/>
          </a:xfrm>
        </p:grpSpPr>
        <p:pic>
          <p:nvPicPr>
            <p:cNvPr id="26" name="Picture 25" descr="Icon&#10;&#10;Description automatically generated">
              <a:extLst>
                <a:ext uri="{FF2B5EF4-FFF2-40B4-BE49-F238E27FC236}">
                  <a16:creationId xmlns:a16="http://schemas.microsoft.com/office/drawing/2014/main" id="{4D4CE7AD-F13C-51D2-889F-69317913BAC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89931" y="6040731"/>
              <a:ext cx="355845" cy="355845"/>
            </a:xfrm>
            <a:prstGeom prst="rect">
              <a:avLst/>
            </a:prstGeom>
          </p:spPr>
        </p:pic>
        <p:sp>
          <p:nvSpPr>
            <p:cNvPr id="27" name="TextBox 26">
              <a:extLst>
                <a:ext uri="{FF2B5EF4-FFF2-40B4-BE49-F238E27FC236}">
                  <a16:creationId xmlns:a16="http://schemas.microsoft.com/office/drawing/2014/main" id="{0AD60FC9-51D3-B503-A733-3B4929B0AE46}"/>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8" name="Graphic 27">
              <a:extLst>
                <a:ext uri="{FF2B5EF4-FFF2-40B4-BE49-F238E27FC236}">
                  <a16:creationId xmlns:a16="http://schemas.microsoft.com/office/drawing/2014/main" id="{776CC657-2769-D79B-3525-03DE6BAEBC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58858" y="6117995"/>
              <a:ext cx="274320" cy="274320"/>
            </a:xfrm>
            <a:prstGeom prst="rect">
              <a:avLst/>
            </a:prstGeom>
          </p:spPr>
        </p:pic>
      </p:grpSp>
      <p:sp>
        <p:nvSpPr>
          <p:cNvPr id="29" name="TextBox 28">
            <a:extLst>
              <a:ext uri="{FF2B5EF4-FFF2-40B4-BE49-F238E27FC236}">
                <a16:creationId xmlns:a16="http://schemas.microsoft.com/office/drawing/2014/main" id="{BFDC9F60-C87F-7FA0-AE18-3C7F639BA8EA}"/>
              </a:ext>
            </a:extLst>
          </p:cNvPr>
          <p:cNvSpPr txBox="1"/>
          <p:nvPr/>
        </p:nvSpPr>
        <p:spPr>
          <a:xfrm>
            <a:off x="2919997" y="1667924"/>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30" name="TextBox 29">
            <a:extLst>
              <a:ext uri="{FF2B5EF4-FFF2-40B4-BE49-F238E27FC236}">
                <a16:creationId xmlns:a16="http://schemas.microsoft.com/office/drawing/2014/main" id="{3E415B4B-CDED-2BDE-3294-431F21D7ED9B}"/>
              </a:ext>
            </a:extLst>
          </p:cNvPr>
          <p:cNvSpPr txBox="1"/>
          <p:nvPr/>
        </p:nvSpPr>
        <p:spPr>
          <a:xfrm>
            <a:off x="4730796" y="1667924"/>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sp>
        <p:nvSpPr>
          <p:cNvPr id="31" name="TextBox 30">
            <a:extLst>
              <a:ext uri="{FF2B5EF4-FFF2-40B4-BE49-F238E27FC236}">
                <a16:creationId xmlns:a16="http://schemas.microsoft.com/office/drawing/2014/main" id="{87F5D1D9-2088-0F87-EB02-19EEE9CC6CAB}"/>
              </a:ext>
            </a:extLst>
          </p:cNvPr>
          <p:cNvSpPr txBox="1"/>
          <p:nvPr/>
        </p:nvSpPr>
        <p:spPr>
          <a:xfrm>
            <a:off x="6577951" y="1667924"/>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sp>
        <p:nvSpPr>
          <p:cNvPr id="32" name="TextBox 31">
            <a:extLst>
              <a:ext uri="{FF2B5EF4-FFF2-40B4-BE49-F238E27FC236}">
                <a16:creationId xmlns:a16="http://schemas.microsoft.com/office/drawing/2014/main" id="{BE2C8541-5F9B-38C4-0927-0DC3FD453A84}"/>
              </a:ext>
            </a:extLst>
          </p:cNvPr>
          <p:cNvSpPr txBox="1"/>
          <p:nvPr/>
        </p:nvSpPr>
        <p:spPr>
          <a:xfrm>
            <a:off x="8309335" y="1667924"/>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pic>
        <p:nvPicPr>
          <p:cNvPr id="33" name="Picture 32">
            <a:extLst>
              <a:ext uri="{FF2B5EF4-FFF2-40B4-BE49-F238E27FC236}">
                <a16:creationId xmlns:a16="http://schemas.microsoft.com/office/drawing/2014/main" id="{864816BA-4087-4BFE-C3DD-948071A2D2BE}"/>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8337667" y="197104"/>
            <a:ext cx="1400786" cy="1400786"/>
          </a:xfrm>
          <a:prstGeom prst="rect">
            <a:avLst/>
          </a:prstGeom>
          <a:effectLst>
            <a:innerShdw blurRad="63500" dist="50800" dir="18900000">
              <a:prstClr val="black">
                <a:alpha val="50000"/>
              </a:prstClr>
            </a:innerShdw>
          </a:effectLst>
        </p:spPr>
      </p:pic>
      <p:pic>
        <p:nvPicPr>
          <p:cNvPr id="34" name="Picture 33">
            <a:extLst>
              <a:ext uri="{FF2B5EF4-FFF2-40B4-BE49-F238E27FC236}">
                <a16:creationId xmlns:a16="http://schemas.microsoft.com/office/drawing/2014/main" id="{6B2A3BAC-668D-230B-678C-31FE25D00912}"/>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707832" y="196469"/>
            <a:ext cx="1400786" cy="1400786"/>
          </a:xfrm>
          <a:prstGeom prst="rect">
            <a:avLst/>
          </a:prstGeom>
          <a:effectLst>
            <a:innerShdw blurRad="63500" dist="50800" dir="18900000">
              <a:prstClr val="black">
                <a:alpha val="50000"/>
              </a:prstClr>
            </a:innerShdw>
          </a:effectLst>
        </p:spPr>
      </p:pic>
      <p:pic>
        <p:nvPicPr>
          <p:cNvPr id="35" name="Picture 34" descr="A picture containing person&#10;&#10;Description automatically generated">
            <a:extLst>
              <a:ext uri="{FF2B5EF4-FFF2-40B4-BE49-F238E27FC236}">
                <a16:creationId xmlns:a16="http://schemas.microsoft.com/office/drawing/2014/main" id="{BE502742-A8AE-9EBE-FFC9-8CE07468941C}"/>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2882606" y="196469"/>
            <a:ext cx="1400786" cy="1400786"/>
          </a:xfrm>
          <a:prstGeom prst="rect">
            <a:avLst/>
          </a:prstGeom>
          <a:effectLst>
            <a:innerShdw blurRad="63500" dist="50800" dir="18900000">
              <a:prstClr val="black">
                <a:alpha val="50000"/>
              </a:prstClr>
            </a:innerShdw>
          </a:effectLst>
        </p:spPr>
      </p:pic>
      <p:pic>
        <p:nvPicPr>
          <p:cNvPr id="36" name="Picture 35" descr="A picture containing text, sign, outdoor, clipart&#10;&#10;Description automatically generated">
            <a:extLst>
              <a:ext uri="{FF2B5EF4-FFF2-40B4-BE49-F238E27FC236}">
                <a16:creationId xmlns:a16="http://schemas.microsoft.com/office/drawing/2014/main" id="{4E879FAB-096E-D160-4DCC-3431CF3A029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54399" y="2432018"/>
            <a:ext cx="457200" cy="457200"/>
          </a:xfrm>
          <a:prstGeom prst="rect">
            <a:avLst/>
          </a:prstGeom>
        </p:spPr>
      </p:pic>
      <p:pic>
        <p:nvPicPr>
          <p:cNvPr id="38" name="Picture 37" descr="A picture containing text, sign, outdoor, clipart&#10;&#10;Description automatically generated">
            <a:extLst>
              <a:ext uri="{FF2B5EF4-FFF2-40B4-BE49-F238E27FC236}">
                <a16:creationId xmlns:a16="http://schemas.microsoft.com/office/drawing/2014/main" id="{FEE563D2-C848-A856-40AC-7010E7C87F8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54399" y="3656485"/>
            <a:ext cx="457200" cy="457200"/>
          </a:xfrm>
          <a:prstGeom prst="rect">
            <a:avLst/>
          </a:prstGeom>
        </p:spPr>
      </p:pic>
      <p:sp>
        <p:nvSpPr>
          <p:cNvPr id="49" name="TextBox 48">
            <a:extLst>
              <a:ext uri="{FF2B5EF4-FFF2-40B4-BE49-F238E27FC236}">
                <a16:creationId xmlns:a16="http://schemas.microsoft.com/office/drawing/2014/main" id="{C34B46D5-8654-C5F8-D5F7-0BB0E7B6BA9D}"/>
              </a:ext>
            </a:extLst>
          </p:cNvPr>
          <p:cNvSpPr txBox="1"/>
          <p:nvPr/>
        </p:nvSpPr>
        <p:spPr>
          <a:xfrm>
            <a:off x="10146894" y="1667289"/>
            <a:ext cx="141096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David Kelley</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pic>
        <p:nvPicPr>
          <p:cNvPr id="60" name="Picture 59" descr="Icon&#10;&#10;Description automatically generated">
            <a:extLst>
              <a:ext uri="{FF2B5EF4-FFF2-40B4-BE49-F238E27FC236}">
                <a16:creationId xmlns:a16="http://schemas.microsoft.com/office/drawing/2014/main" id="{1AB286FF-0A24-D53F-50A2-6A7BE977809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677516" y="1049751"/>
            <a:ext cx="457200" cy="457200"/>
          </a:xfrm>
          <a:prstGeom prst="rect">
            <a:avLst/>
          </a:prstGeom>
        </p:spPr>
      </p:pic>
      <p:pic>
        <p:nvPicPr>
          <p:cNvPr id="62" name="Picture 61" descr="Icon&#10;&#10;Description automatically generated">
            <a:extLst>
              <a:ext uri="{FF2B5EF4-FFF2-40B4-BE49-F238E27FC236}">
                <a16:creationId xmlns:a16="http://schemas.microsoft.com/office/drawing/2014/main" id="{433C93E4-9E34-4869-8E3A-4BA7A9E4BBB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354399" y="4879241"/>
            <a:ext cx="457200" cy="457200"/>
          </a:xfrm>
          <a:prstGeom prst="rect">
            <a:avLst/>
          </a:prstGeom>
        </p:spPr>
      </p:pic>
      <p:pic>
        <p:nvPicPr>
          <p:cNvPr id="63" name="Picture 62" descr="A picture containing text, sign, outdoor, clipart&#10;&#10;Description automatically generated">
            <a:extLst>
              <a:ext uri="{FF2B5EF4-FFF2-40B4-BE49-F238E27FC236}">
                <a16:creationId xmlns:a16="http://schemas.microsoft.com/office/drawing/2014/main" id="{11AD7C29-037E-AF22-C7EF-E48A1F3A541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45089" y="1049751"/>
            <a:ext cx="457200" cy="457200"/>
          </a:xfrm>
          <a:prstGeom prst="rect">
            <a:avLst/>
          </a:prstGeom>
        </p:spPr>
      </p:pic>
      <p:pic>
        <p:nvPicPr>
          <p:cNvPr id="64" name="Picture 63" descr="Icon&#10;&#10;Description automatically generated">
            <a:extLst>
              <a:ext uri="{FF2B5EF4-FFF2-40B4-BE49-F238E27FC236}">
                <a16:creationId xmlns:a16="http://schemas.microsoft.com/office/drawing/2014/main" id="{FA9BCEE1-1FE9-EBF4-401E-DD8BBE1E8694}"/>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78876" y="1049751"/>
            <a:ext cx="457200" cy="457200"/>
          </a:xfrm>
          <a:prstGeom prst="rect">
            <a:avLst/>
          </a:prstGeom>
        </p:spPr>
      </p:pic>
      <p:pic>
        <p:nvPicPr>
          <p:cNvPr id="65" name="Picture 64" descr="Icon&#10;&#10;Description automatically generated">
            <a:extLst>
              <a:ext uri="{FF2B5EF4-FFF2-40B4-BE49-F238E27FC236}">
                <a16:creationId xmlns:a16="http://schemas.microsoft.com/office/drawing/2014/main" id="{49EC5951-A3E3-C8C5-3BC3-0C958557C16F}"/>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211302" y="1049751"/>
            <a:ext cx="457200" cy="457200"/>
          </a:xfrm>
          <a:prstGeom prst="rect">
            <a:avLst/>
          </a:prstGeom>
        </p:spPr>
      </p:pic>
      <p:pic>
        <p:nvPicPr>
          <p:cNvPr id="67" name="Picture 66" descr="Student in library, seated on chair at wood table, with folded arms resting on stack of books">
            <a:extLst>
              <a:ext uri="{FF2B5EF4-FFF2-40B4-BE49-F238E27FC236}">
                <a16:creationId xmlns:a16="http://schemas.microsoft.com/office/drawing/2014/main" id="{160C8159-EF01-4ABF-D0FF-7F3F48EBF9AC}"/>
              </a:ext>
            </a:extLst>
          </p:cNvPr>
          <p:cNvPicPr>
            <a:picLocks/>
          </p:cNvPicPr>
          <p:nvPr/>
        </p:nvPicPr>
        <p:blipFill rotWithShape="1">
          <a:blip r:embed="rId24" cstate="screen">
            <a:extLst>
              <a:ext uri="{28A0092B-C50C-407E-A947-70E740481C1C}">
                <a14:useLocalDpi xmlns:a14="http://schemas.microsoft.com/office/drawing/2010/main"/>
              </a:ext>
            </a:extLst>
          </a:blip>
          <a:srcRect/>
          <a:stretch/>
        </p:blipFill>
        <p:spPr>
          <a:xfrm flipH="1">
            <a:off x="10152860" y="198223"/>
            <a:ext cx="1399032" cy="1399032"/>
          </a:xfrm>
          <a:prstGeom prst="ellipse">
            <a:avLst/>
          </a:prstGeom>
          <a:effectLst>
            <a:innerShdw blurRad="63500" dist="50800" dir="18900000">
              <a:prstClr val="black">
                <a:alpha val="50000"/>
              </a:prstClr>
            </a:innerShdw>
          </a:effectLst>
        </p:spPr>
      </p:pic>
      <p:sp>
        <p:nvSpPr>
          <p:cNvPr id="68" name="Rectangle 67">
            <a:extLst>
              <a:ext uri="{FF2B5EF4-FFF2-40B4-BE49-F238E27FC236}">
                <a16:creationId xmlns:a16="http://schemas.microsoft.com/office/drawing/2014/main" id="{2EEAFE79-D10E-048F-BB1C-A98CA9B8DCAA}"/>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1F0E2F9-67C8-A3B0-4C3C-B3D51C6CF2DF}"/>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4A410BAF-3377-80F4-BFA0-B4776FB02006}"/>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71" name="TextBox 70">
            <a:extLst>
              <a:ext uri="{FF2B5EF4-FFF2-40B4-BE49-F238E27FC236}">
                <a16:creationId xmlns:a16="http://schemas.microsoft.com/office/drawing/2014/main" id="{E6A8898B-0F43-07A6-FF81-94759FE36F9C}"/>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Roles and RACI Matrix</a:t>
            </a:r>
            <a:endParaRPr lang="en-US" sz="3000" spc="300" dirty="0">
              <a:solidFill>
                <a:schemeClr val="bg1"/>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03B26099-D2B6-2E71-0227-E404C051119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54399" y="3054831"/>
            <a:ext cx="457200" cy="457200"/>
          </a:xfrm>
          <a:prstGeom prst="rect">
            <a:avLst/>
          </a:prstGeom>
        </p:spPr>
      </p:pic>
      <p:pic>
        <p:nvPicPr>
          <p:cNvPr id="6" name="Picture 5" descr="Icon&#10;&#10;Description automatically generated">
            <a:extLst>
              <a:ext uri="{FF2B5EF4-FFF2-40B4-BE49-F238E27FC236}">
                <a16:creationId xmlns:a16="http://schemas.microsoft.com/office/drawing/2014/main" id="{008EE97E-7DFD-CEF5-4163-4C96AB2162C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354399" y="4275266"/>
            <a:ext cx="457200" cy="457200"/>
          </a:xfrm>
          <a:prstGeom prst="rect">
            <a:avLst/>
          </a:prstGeom>
        </p:spPr>
      </p:pic>
    </p:spTree>
    <p:extLst>
      <p:ext uri="{BB962C8B-B14F-4D97-AF65-F5344CB8AC3E}">
        <p14:creationId xmlns:p14="http://schemas.microsoft.com/office/powerpoint/2010/main" val="269138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11801423" cy="2786832"/>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5396983" y="3197281"/>
            <a:ext cx="6605813" cy="2786830"/>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8" y="3197279"/>
            <a:ext cx="4953422" cy="2786832"/>
          </a:xfrm>
          <a:prstGeom prst="rect">
            <a:avLst/>
          </a:prstGeom>
          <a:solidFill>
            <a:srgbClr val="E66E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55445"/>
            <a:ext cx="11801423" cy="502920"/>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5396983" y="3197280"/>
            <a:ext cx="6605813" cy="502920"/>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8" y="3197280"/>
            <a:ext cx="4953422" cy="502920"/>
          </a:xfrm>
          <a:prstGeom prst="rect">
            <a:avLst/>
          </a:prstGeom>
          <a:solidFill>
            <a:srgbClr val="E66E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84191" y="190540"/>
            <a:ext cx="4854967" cy="430887"/>
          </a:xfrm>
          <a:prstGeom prst="rect">
            <a:avLst/>
          </a:prstGeom>
          <a:noFill/>
          <a:effectLst/>
        </p:spPr>
        <p:txBody>
          <a:bodyPr wrap="square" tIns="0" bIns="0" rtlCol="0">
            <a:spAutoFit/>
          </a:bodyPr>
          <a:lstStyle/>
          <a:p>
            <a:r>
              <a:rPr lang="en-US" sz="2800" dirty="0">
                <a:solidFill>
                  <a:schemeClr val="bg1"/>
                </a:solidFill>
                <a:latin typeface="Courier" pitchFamily="2" charset="0"/>
              </a:rPr>
              <a:t>Metrics of Success</a:t>
            </a:r>
            <a:endParaRPr lang="en-US" sz="2800" spc="300" dirty="0">
              <a:solidFill>
                <a:schemeClr val="bg1"/>
              </a:solidFill>
              <a:latin typeface="Courier" pitchFamily="2"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84192" y="3237295"/>
            <a:ext cx="3757561" cy="430887"/>
          </a:xfrm>
          <a:prstGeom prst="rect">
            <a:avLst/>
          </a:prstGeom>
          <a:noFill/>
          <a:effectLst/>
        </p:spPr>
        <p:txBody>
          <a:bodyPr wrap="square" tIns="0" bIns="0" rtlCol="0">
            <a:spAutoFit/>
          </a:bodyPr>
          <a:lstStyle/>
          <a:p>
            <a:r>
              <a:rPr lang="en-US" sz="2800" dirty="0">
                <a:solidFill>
                  <a:schemeClr val="bg1"/>
                </a:solidFill>
                <a:latin typeface="Courier" pitchFamily="2" charset="0"/>
              </a:rPr>
              <a:t>Group Norms</a:t>
            </a:r>
            <a:endParaRPr lang="en-US" sz="2800" spc="300" dirty="0">
              <a:solidFill>
                <a:schemeClr val="bg1"/>
              </a:solidFill>
              <a:latin typeface="Courier" pitchFamily="2"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5501156" y="3230350"/>
            <a:ext cx="6382209" cy="430887"/>
          </a:xfrm>
          <a:prstGeom prst="rect">
            <a:avLst/>
          </a:prstGeom>
          <a:noFill/>
          <a:effectLst/>
        </p:spPr>
        <p:txBody>
          <a:bodyPr wrap="square" tIns="0" bIns="0" rtlCol="0">
            <a:spAutoFit/>
          </a:bodyPr>
          <a:lstStyle/>
          <a:p>
            <a:r>
              <a:rPr lang="en-US" sz="2800" dirty="0">
                <a:solidFill>
                  <a:schemeClr val="bg1"/>
                </a:solidFill>
                <a:latin typeface="Courier" pitchFamily="2" charset="0"/>
              </a:rPr>
              <a:t>Core Values</a:t>
            </a:r>
            <a:endParaRPr lang="en-US" sz="2800" spc="300" dirty="0">
              <a:solidFill>
                <a:schemeClr val="bg1"/>
              </a:solidFill>
              <a:latin typeface="Courier" pitchFamily="2" charset="0"/>
            </a:endParaRPr>
          </a:p>
        </p:txBody>
      </p:sp>
      <p:sp>
        <p:nvSpPr>
          <p:cNvPr id="89" name="TextBox 88">
            <a:extLst>
              <a:ext uri="{FF2B5EF4-FFF2-40B4-BE49-F238E27FC236}">
                <a16:creationId xmlns:a16="http://schemas.microsoft.com/office/drawing/2014/main" id="{2C592530-76C8-9BCB-9C5C-309D12435586}"/>
              </a:ext>
            </a:extLst>
          </p:cNvPr>
          <p:cNvSpPr txBox="1"/>
          <p:nvPr/>
        </p:nvSpPr>
        <p:spPr>
          <a:xfrm>
            <a:off x="5501157" y="3911837"/>
            <a:ext cx="4418348" cy="1723549"/>
          </a:xfrm>
          <a:prstGeom prst="rect">
            <a:avLst/>
          </a:prstGeom>
          <a:noFill/>
        </p:spPr>
        <p:txBody>
          <a:bodyPr wrap="square" rtlCol="0">
            <a:spAutoFit/>
          </a:bodyPr>
          <a:lstStyle/>
          <a:p>
            <a:pPr>
              <a:spcAft>
                <a:spcPts val="1200"/>
              </a:spcAft>
            </a:pPr>
            <a:r>
              <a:rPr lang="en-US" sz="1600" dirty="0">
                <a:solidFill>
                  <a:schemeClr val="bg1"/>
                </a:solidFill>
                <a:latin typeface="Century Gothic" panose="020B0502020202020204" pitchFamily="34" charset="0"/>
              </a:rPr>
              <a:t>INNOVATION: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Foster a culture of creativity and continuous improvement.</a:t>
            </a:r>
          </a:p>
          <a:p>
            <a:pPr>
              <a:spcAft>
                <a:spcPts val="1200"/>
              </a:spcAft>
            </a:pPr>
            <a:r>
              <a:rPr lang="en-US" sz="1600" dirty="0">
                <a:solidFill>
                  <a:schemeClr val="bg1"/>
                </a:solidFill>
                <a:latin typeface="Century Gothic" panose="020B0502020202020204" pitchFamily="34" charset="0"/>
              </a:rPr>
              <a:t>INTEGRITY: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Ensure transparency and honesty in all dealings.</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Dynamics</a:t>
            </a:r>
            <a:endParaRPr lang="en-US" sz="3000" spc="300" dirty="0">
              <a:solidFill>
                <a:schemeClr val="bg1"/>
              </a:solidFill>
              <a:latin typeface="Century Gothic" panose="020B0502020202020204" pitchFamily="34" charset="0"/>
            </a:endParaRPr>
          </a:p>
        </p:txBody>
      </p:sp>
      <p:pic>
        <p:nvPicPr>
          <p:cNvPr id="93" name="Graphic 92" descr="Meeting with solid fill">
            <a:extLst>
              <a:ext uri="{FF2B5EF4-FFF2-40B4-BE49-F238E27FC236}">
                <a16:creationId xmlns:a16="http://schemas.microsoft.com/office/drawing/2014/main" id="{135B15BF-46D6-CA1E-B29E-720FC901488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21743" y="3502531"/>
            <a:ext cx="2938041" cy="2938041"/>
          </a:xfrm>
          <a:prstGeom prst="rect">
            <a:avLst/>
          </a:prstGeom>
          <a:effectLst>
            <a:outerShdw blurRad="50800" dist="38100" dir="2700000" sx="101000" sy="101000" algn="tl" rotWithShape="0">
              <a:prstClr val="black">
                <a:alpha val="15305"/>
              </a:prstClr>
            </a:outerShdw>
          </a:effectLst>
        </p:spPr>
      </p:pic>
      <p:sp>
        <p:nvSpPr>
          <p:cNvPr id="81" name="TextBox 80">
            <a:extLst>
              <a:ext uri="{FF2B5EF4-FFF2-40B4-BE49-F238E27FC236}">
                <a16:creationId xmlns:a16="http://schemas.microsoft.com/office/drawing/2014/main" id="{DEA55B73-460A-C2EC-863C-CAD00A8BCCAB}"/>
              </a:ext>
            </a:extLst>
          </p:cNvPr>
          <p:cNvSpPr txBox="1"/>
          <p:nvPr/>
        </p:nvSpPr>
        <p:spPr>
          <a:xfrm>
            <a:off x="272278" y="3938468"/>
            <a:ext cx="4866881" cy="1477328"/>
          </a:xfrm>
          <a:prstGeom prst="rect">
            <a:avLst/>
          </a:prstGeom>
          <a:noFill/>
        </p:spPr>
        <p:txBody>
          <a:bodyPr wrap="square" rtlCol="0">
            <a:spAutoFit/>
          </a:bodyPr>
          <a:lstStyle/>
          <a:p>
            <a:pPr>
              <a:spcAft>
                <a:spcPts val="1200"/>
              </a:spcAft>
            </a:pPr>
            <a:r>
              <a:rPr lang="en-US" sz="1600" dirty="0">
                <a:solidFill>
                  <a:schemeClr val="bg1"/>
                </a:solidFill>
                <a:latin typeface="Century Gothic" panose="020B0502020202020204" pitchFamily="34" charset="0"/>
              </a:rPr>
              <a:t>RESPECT: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Maintain a respectful tone at all times.</a:t>
            </a:r>
          </a:p>
          <a:p>
            <a:pPr>
              <a:spcAft>
                <a:spcPts val="1200"/>
              </a:spcAft>
            </a:pPr>
            <a:r>
              <a:rPr lang="en-US" sz="1600" dirty="0">
                <a:solidFill>
                  <a:schemeClr val="bg1"/>
                </a:solidFill>
                <a:latin typeface="Century Gothic" panose="020B0502020202020204" pitchFamily="34" charset="0"/>
              </a:rPr>
              <a:t>PUNCTUALITY: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Value each other’s time by starting and ending meetings on schedule.</a:t>
            </a:r>
          </a:p>
        </p:txBody>
      </p:sp>
      <p:pic>
        <p:nvPicPr>
          <p:cNvPr id="95" name="Graphic 94" descr="Diamond with solid fill">
            <a:extLst>
              <a:ext uri="{FF2B5EF4-FFF2-40B4-BE49-F238E27FC236}">
                <a16:creationId xmlns:a16="http://schemas.microsoft.com/office/drawing/2014/main" id="{8871A9C8-E8DF-975A-42B9-7B84AC4E338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310015" y="3583190"/>
            <a:ext cx="2530318" cy="2530318"/>
          </a:xfrm>
          <a:prstGeom prst="rect">
            <a:avLst/>
          </a:prstGeom>
          <a:effectLst>
            <a:outerShdw blurRad="50800" dist="38100" dir="2700000" sx="101000" sy="101000" algn="tl" rotWithShape="0">
              <a:prstClr val="black">
                <a:alpha val="15305"/>
              </a:prstClr>
            </a:outerShdw>
          </a:effectLst>
        </p:spPr>
      </p:pic>
      <p:sp>
        <p:nvSpPr>
          <p:cNvPr id="4" name="TextBox 3">
            <a:extLst>
              <a:ext uri="{FF2B5EF4-FFF2-40B4-BE49-F238E27FC236}">
                <a16:creationId xmlns:a16="http://schemas.microsoft.com/office/drawing/2014/main" id="{B255025A-B2A6-3548-3937-2A0DA381450C}"/>
              </a:ext>
            </a:extLst>
          </p:cNvPr>
          <p:cNvSpPr txBox="1"/>
          <p:nvPr/>
        </p:nvSpPr>
        <p:spPr>
          <a:xfrm>
            <a:off x="272276" y="893327"/>
            <a:ext cx="7722862" cy="1231106"/>
          </a:xfrm>
          <a:prstGeom prst="rect">
            <a:avLst/>
          </a:prstGeom>
          <a:noFill/>
        </p:spPr>
        <p:txBody>
          <a:bodyPr wrap="square" rtlCol="0">
            <a:spAutoFit/>
          </a:bodyPr>
          <a:lstStyle/>
          <a:p>
            <a:pPr>
              <a:spcAft>
                <a:spcPts val="1200"/>
              </a:spcAft>
            </a:pPr>
            <a:r>
              <a:rPr lang="en-US" sz="1600" dirty="0">
                <a:solidFill>
                  <a:schemeClr val="bg1"/>
                </a:solidFill>
                <a:latin typeface="Century Gothic" panose="020B0502020202020204" pitchFamily="34" charset="0"/>
              </a:rPr>
              <a:t>COMPLETION RATE: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Track the percentage of tasks completed on time.</a:t>
            </a:r>
          </a:p>
          <a:p>
            <a:pPr>
              <a:spcAft>
                <a:spcPts val="1200"/>
              </a:spcAft>
            </a:pPr>
            <a:r>
              <a:rPr lang="en-US" sz="1600" dirty="0">
                <a:solidFill>
                  <a:schemeClr val="bg1"/>
                </a:solidFill>
                <a:latin typeface="Century Gothic" panose="020B0502020202020204" pitchFamily="34" charset="0"/>
              </a:rPr>
              <a:t>STAKEHOLDER SATISFACTION: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Measure feedback from project stakeholders.</a:t>
            </a:r>
          </a:p>
        </p:txBody>
      </p:sp>
      <p:pic>
        <p:nvPicPr>
          <p:cNvPr id="5" name="Graphic 4" descr="Tally with solid fill">
            <a:extLst>
              <a:ext uri="{FF2B5EF4-FFF2-40B4-BE49-F238E27FC236}">
                <a16:creationId xmlns:a16="http://schemas.microsoft.com/office/drawing/2014/main" id="{4B0A256C-7072-5C21-D373-08E3329D759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981683" y="275164"/>
            <a:ext cx="2938041" cy="2938041"/>
          </a:xfrm>
          <a:prstGeom prst="rect">
            <a:avLst/>
          </a:prstGeom>
          <a:effectLst>
            <a:outerShdw blurRad="50800" dist="38100" dir="2700000" sx="101000" sy="101000" algn="tl" rotWithShape="0">
              <a:prstClr val="black">
                <a:alpha val="15305"/>
              </a:prstClr>
            </a:outerShdw>
          </a:effectLst>
        </p:spPr>
      </p:pic>
    </p:spTree>
    <p:extLst>
      <p:ext uri="{BB962C8B-B14F-4D97-AF65-F5344CB8AC3E}">
        <p14:creationId xmlns:p14="http://schemas.microsoft.com/office/powerpoint/2010/main" val="91207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11801423" cy="2786832"/>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5396983" y="3197281"/>
            <a:ext cx="6605813" cy="2786830"/>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8" y="3197279"/>
            <a:ext cx="4953422" cy="2786832"/>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55445"/>
            <a:ext cx="11801423" cy="502920"/>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5396983" y="3197280"/>
            <a:ext cx="6605813" cy="502920"/>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8" y="3197280"/>
            <a:ext cx="4953422" cy="502920"/>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84191" y="190540"/>
            <a:ext cx="4854967" cy="430887"/>
          </a:xfrm>
          <a:prstGeom prst="rect">
            <a:avLst/>
          </a:prstGeom>
          <a:noFill/>
          <a:effectLst/>
        </p:spPr>
        <p:txBody>
          <a:bodyPr wrap="square" tIns="0" bIns="0" rtlCol="0">
            <a:spAutoFit/>
          </a:bodyPr>
          <a:lstStyle/>
          <a:p>
            <a:r>
              <a:rPr lang="en-US" sz="2800" dirty="0">
                <a:solidFill>
                  <a:schemeClr val="bg1"/>
                </a:solidFill>
                <a:latin typeface="Courier" pitchFamily="2" charset="0"/>
              </a:rPr>
              <a:t>Project Deliverables</a:t>
            </a:r>
            <a:endParaRPr lang="en-US" sz="2800" spc="300" dirty="0">
              <a:solidFill>
                <a:schemeClr val="bg1"/>
              </a:solidFill>
              <a:latin typeface="Courier" pitchFamily="2"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84192" y="3237295"/>
            <a:ext cx="3757561" cy="430887"/>
          </a:xfrm>
          <a:prstGeom prst="rect">
            <a:avLst/>
          </a:prstGeom>
          <a:noFill/>
          <a:effectLst/>
        </p:spPr>
        <p:txBody>
          <a:bodyPr wrap="square" tIns="0" bIns="0" rtlCol="0">
            <a:spAutoFit/>
          </a:bodyPr>
          <a:lstStyle/>
          <a:p>
            <a:r>
              <a:rPr lang="en-US" sz="2800" dirty="0">
                <a:solidFill>
                  <a:schemeClr val="bg1"/>
                </a:solidFill>
                <a:latin typeface="Courier" pitchFamily="2" charset="0"/>
              </a:rPr>
              <a:t>Project Need</a:t>
            </a:r>
            <a:endParaRPr lang="en-US" sz="2800" spc="300" dirty="0">
              <a:solidFill>
                <a:schemeClr val="bg1"/>
              </a:solidFill>
              <a:latin typeface="Courier" pitchFamily="2"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5501156" y="3230350"/>
            <a:ext cx="6382209" cy="430887"/>
          </a:xfrm>
          <a:prstGeom prst="rect">
            <a:avLst/>
          </a:prstGeom>
          <a:noFill/>
          <a:effectLst/>
        </p:spPr>
        <p:txBody>
          <a:bodyPr wrap="square" tIns="0" bIns="0" rtlCol="0">
            <a:spAutoFit/>
          </a:bodyPr>
          <a:lstStyle/>
          <a:p>
            <a:r>
              <a:rPr lang="en-US" sz="2800" dirty="0">
                <a:solidFill>
                  <a:schemeClr val="bg1"/>
                </a:solidFill>
                <a:latin typeface="Courier" pitchFamily="2" charset="0"/>
              </a:rPr>
              <a:t>Alignment with Business Goals</a:t>
            </a:r>
            <a:endParaRPr lang="en-US" sz="2800" spc="300" dirty="0">
              <a:solidFill>
                <a:schemeClr val="bg1"/>
              </a:solidFill>
              <a:latin typeface="Courier" pitchFamily="2" charset="0"/>
            </a:endParaRPr>
          </a:p>
        </p:txBody>
      </p:sp>
      <p:sp>
        <p:nvSpPr>
          <p:cNvPr id="78" name="TextBox 77">
            <a:extLst>
              <a:ext uri="{FF2B5EF4-FFF2-40B4-BE49-F238E27FC236}">
                <a16:creationId xmlns:a16="http://schemas.microsoft.com/office/drawing/2014/main" id="{AE2015E9-7D31-0E8D-5522-DEA39F0B28A0}"/>
              </a:ext>
            </a:extLst>
          </p:cNvPr>
          <p:cNvSpPr txBox="1"/>
          <p:nvPr/>
        </p:nvSpPr>
        <p:spPr>
          <a:xfrm>
            <a:off x="4680464" y="288804"/>
            <a:ext cx="7132320"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List specific outputs expected from the team. Provide a brief description of each deliverable.</a:t>
            </a:r>
          </a:p>
        </p:txBody>
      </p:sp>
      <p:sp>
        <p:nvSpPr>
          <p:cNvPr id="89" name="TextBox 88">
            <a:extLst>
              <a:ext uri="{FF2B5EF4-FFF2-40B4-BE49-F238E27FC236}">
                <a16:creationId xmlns:a16="http://schemas.microsoft.com/office/drawing/2014/main" id="{2C592530-76C8-9BCB-9C5C-309D12435586}"/>
              </a:ext>
            </a:extLst>
          </p:cNvPr>
          <p:cNvSpPr txBox="1"/>
          <p:nvPr/>
        </p:nvSpPr>
        <p:spPr>
          <a:xfrm>
            <a:off x="5501157" y="3911837"/>
            <a:ext cx="4418348" cy="584775"/>
          </a:xfrm>
          <a:prstGeom prst="rect">
            <a:avLst/>
          </a:prstGeom>
          <a:noFill/>
        </p:spPr>
        <p:txBody>
          <a:bodyPr wrap="square" rtlCol="0">
            <a:spAutoFit/>
          </a:bodyPr>
          <a:lstStyle/>
          <a:p>
            <a:pPr>
              <a:spcAft>
                <a:spcPts val="600"/>
              </a:spcAft>
            </a:pPr>
            <a:r>
              <a:rPr lang="en-US" sz="1600" dirty="0">
                <a:solidFill>
                  <a:schemeClr val="bg1"/>
                </a:solidFill>
                <a:latin typeface="Century Gothic" panose="020B0502020202020204" pitchFamily="34" charset="0"/>
              </a:rPr>
              <a:t>Explain how the project fits within broader company initiatives.</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Project Scope and Relevance</a:t>
            </a:r>
            <a:endParaRPr lang="en-US" sz="3000" spc="300" dirty="0">
              <a:solidFill>
                <a:schemeClr val="bg1"/>
              </a:solidFill>
              <a:latin typeface="Century Gothic" panose="020B0502020202020204" pitchFamily="34" charset="0"/>
            </a:endParaRPr>
          </a:p>
        </p:txBody>
      </p:sp>
      <p:graphicFrame>
        <p:nvGraphicFramePr>
          <p:cNvPr id="91" name="Table 90">
            <a:extLst>
              <a:ext uri="{FF2B5EF4-FFF2-40B4-BE49-F238E27FC236}">
                <a16:creationId xmlns:a16="http://schemas.microsoft.com/office/drawing/2014/main" id="{C4E6EF15-C8C8-6019-EC24-939D707B609F}"/>
              </a:ext>
            </a:extLst>
          </p:cNvPr>
          <p:cNvGraphicFramePr>
            <a:graphicFrameLocks noGrp="1"/>
          </p:cNvGraphicFramePr>
          <p:nvPr/>
        </p:nvGraphicFramePr>
        <p:xfrm>
          <a:off x="388618" y="833662"/>
          <a:ext cx="11424165" cy="1751502"/>
        </p:xfrm>
        <a:graphic>
          <a:graphicData uri="http://schemas.openxmlformats.org/drawingml/2006/table">
            <a:tbl>
              <a:tblPr firstRow="1" bandRow="1">
                <a:tableStyleId>{2D5ABB26-0587-4C30-8999-92F81FD0307C}</a:tableStyleId>
              </a:tblPr>
              <a:tblGrid>
                <a:gridCol w="3403090">
                  <a:extLst>
                    <a:ext uri="{9D8B030D-6E8A-4147-A177-3AD203B41FA5}">
                      <a16:colId xmlns:a16="http://schemas.microsoft.com/office/drawing/2014/main" val="992256926"/>
                    </a:ext>
                  </a:extLst>
                </a:gridCol>
                <a:gridCol w="8021075">
                  <a:extLst>
                    <a:ext uri="{9D8B030D-6E8A-4147-A177-3AD203B41FA5}">
                      <a16:colId xmlns:a16="http://schemas.microsoft.com/office/drawing/2014/main" val="1839328866"/>
                    </a:ext>
                  </a:extLst>
                </a:gridCol>
              </a:tblGrid>
              <a:tr h="349728">
                <a:tc>
                  <a:txBody>
                    <a:bodyPr/>
                    <a:lstStyle/>
                    <a:p>
                      <a:r>
                        <a:rPr lang="en-US" sz="1200" dirty="0">
                          <a:solidFill>
                            <a:schemeClr val="bg1"/>
                          </a:solidFill>
                          <a:latin typeface="Century Gothic" panose="020B0502020202020204" pitchFamily="34" charset="0"/>
                        </a:rPr>
                        <a:t>DELIVERABLE</a:t>
                      </a: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rgbClr val="00616C"/>
                    </a:solidFill>
                  </a:tcPr>
                </a:tc>
                <a:tc>
                  <a:txBody>
                    <a:bodyPr/>
                    <a:lstStyle/>
                    <a:p>
                      <a:r>
                        <a:rPr lang="en-US" sz="1200" dirty="0">
                          <a:solidFill>
                            <a:schemeClr val="bg1"/>
                          </a:solidFill>
                          <a:latin typeface="Century Gothic" panose="020B0502020202020204" pitchFamily="34" charset="0"/>
                        </a:rPr>
                        <a:t>DESCRIPTION</a:t>
                      </a: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rgbClr val="2B8B97"/>
                    </a:solidFill>
                  </a:tcPr>
                </a:tc>
                <a:extLst>
                  <a:ext uri="{0D108BD9-81ED-4DB2-BD59-A6C34878D82A}">
                    <a16:rowId xmlns:a16="http://schemas.microsoft.com/office/drawing/2014/main" val="456670897"/>
                  </a:ext>
                </a:extLst>
              </a:tr>
              <a:tr h="467258">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solidFill>
                  </a:tcPr>
                </a:tc>
                <a:tc>
                  <a:txBody>
                    <a:bodyPr/>
                    <a:lstStyle/>
                    <a:p>
                      <a:endParaRPr lang="en-US" sz="130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467258">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390036097"/>
                  </a:ext>
                </a:extLst>
              </a:tr>
              <a:tr h="467258">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086969128"/>
                  </a:ext>
                </a:extLst>
              </a:tr>
            </a:tbl>
          </a:graphicData>
        </a:graphic>
      </p:graphicFrame>
      <p:pic>
        <p:nvPicPr>
          <p:cNvPr id="93" name="Graphic 92" descr="Siren with solid fill">
            <a:extLst>
              <a:ext uri="{FF2B5EF4-FFF2-40B4-BE49-F238E27FC236}">
                <a16:creationId xmlns:a16="http://schemas.microsoft.com/office/drawing/2014/main" id="{135B15BF-46D6-CA1E-B29E-720FC90148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1701" y="3336988"/>
            <a:ext cx="2938041" cy="2938041"/>
          </a:xfrm>
          <a:prstGeom prst="rect">
            <a:avLst/>
          </a:prstGeom>
          <a:effectLst>
            <a:outerShdw blurRad="50800" dist="38100" dir="2700000" sx="101000" sy="101000" algn="tl" rotWithShape="0">
              <a:prstClr val="black">
                <a:alpha val="20000"/>
              </a:prstClr>
            </a:outerShdw>
          </a:effectLst>
        </p:spPr>
      </p:pic>
      <p:sp>
        <p:nvSpPr>
          <p:cNvPr id="81" name="TextBox 80">
            <a:extLst>
              <a:ext uri="{FF2B5EF4-FFF2-40B4-BE49-F238E27FC236}">
                <a16:creationId xmlns:a16="http://schemas.microsoft.com/office/drawing/2014/main" id="{DEA55B73-460A-C2EC-863C-CAD00A8BCCAB}"/>
              </a:ext>
            </a:extLst>
          </p:cNvPr>
          <p:cNvSpPr txBox="1"/>
          <p:nvPr/>
        </p:nvSpPr>
        <p:spPr>
          <a:xfrm>
            <a:off x="272278" y="3938468"/>
            <a:ext cx="4866881" cy="584775"/>
          </a:xfrm>
          <a:prstGeom prst="rect">
            <a:avLst/>
          </a:prstGeom>
          <a:noFill/>
        </p:spPr>
        <p:txBody>
          <a:bodyPr wrap="square" rtlCol="0">
            <a:spAutoFit/>
          </a:bodyPr>
          <a:lstStyle/>
          <a:p>
            <a:pPr>
              <a:spcAft>
                <a:spcPts val="600"/>
              </a:spcAft>
            </a:pPr>
            <a:r>
              <a:rPr lang="en-US" sz="1600" dirty="0">
                <a:solidFill>
                  <a:schemeClr val="bg1"/>
                </a:solidFill>
                <a:latin typeface="Century Gothic" panose="020B0502020202020204" pitchFamily="34" charset="0"/>
              </a:rPr>
              <a:t>Discuss why this project is crucial, its urgency, and the implications of inaction.</a:t>
            </a:r>
          </a:p>
        </p:txBody>
      </p:sp>
      <p:pic>
        <p:nvPicPr>
          <p:cNvPr id="95" name="Graphic 94" descr="Bullseye with solid fill">
            <a:extLst>
              <a:ext uri="{FF2B5EF4-FFF2-40B4-BE49-F238E27FC236}">
                <a16:creationId xmlns:a16="http://schemas.microsoft.com/office/drawing/2014/main" id="{8871A9C8-E8DF-975A-42B9-7B84AC4E33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76651" y="3583190"/>
            <a:ext cx="2530318" cy="2530318"/>
          </a:xfrm>
          <a:prstGeom prst="rect">
            <a:avLst/>
          </a:prstGeom>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156888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Bullseye with solid fill">
            <a:extLst>
              <a:ext uri="{FF2B5EF4-FFF2-40B4-BE49-F238E27FC236}">
                <a16:creationId xmlns:a16="http://schemas.microsoft.com/office/drawing/2014/main" id="{F86B63BF-2F16-392D-A395-A7A88E563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819" y="41238"/>
            <a:ext cx="631228" cy="631228"/>
          </a:xfrm>
          <a:prstGeom prst="rect">
            <a:avLst/>
          </a:prstGeom>
        </p:spPr>
      </p:pic>
      <p:pic>
        <p:nvPicPr>
          <p:cNvPr id="67" name="Graphic 66" descr="Eye with solid fill">
            <a:extLst>
              <a:ext uri="{FF2B5EF4-FFF2-40B4-BE49-F238E27FC236}">
                <a16:creationId xmlns:a16="http://schemas.microsoft.com/office/drawing/2014/main" id="{C5724175-DDB6-0B96-C768-5173E9158A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6557" y="-45369"/>
            <a:ext cx="744524" cy="744524"/>
          </a:xfrm>
          <a:prstGeom prst="rect">
            <a:avLst/>
          </a:prstGeom>
        </p:spPr>
      </p:pic>
      <p:pic>
        <p:nvPicPr>
          <p:cNvPr id="73" name="Graphic 72" descr="Checklist with solid fill">
            <a:extLst>
              <a:ext uri="{FF2B5EF4-FFF2-40B4-BE49-F238E27FC236}">
                <a16:creationId xmlns:a16="http://schemas.microsoft.com/office/drawing/2014/main" id="{DA9DCAAA-DE00-E12C-8BA7-7C987DCF0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9465" y="57151"/>
            <a:ext cx="684799" cy="684799"/>
          </a:xfrm>
          <a:prstGeom prst="rect">
            <a:avLst/>
          </a:prstGeom>
        </p:spPr>
      </p:pic>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CB47F7-D9B4-3B12-AF5B-6087EE599A0E}"/>
              </a:ext>
            </a:extLst>
          </p:cNvPr>
          <p:cNvSpPr/>
          <p:nvPr/>
        </p:nvSpPr>
        <p:spPr>
          <a:xfrm>
            <a:off x="8189595" y="2177430"/>
            <a:ext cx="3840480" cy="1849484"/>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9414"/>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FC5E20-4D83-85C7-3EB0-9939B1AA268A}"/>
              </a:ext>
            </a:extLst>
          </p:cNvPr>
          <p:cNvSpPr/>
          <p:nvPr/>
        </p:nvSpPr>
        <p:spPr>
          <a:xfrm>
            <a:off x="8189595" y="3626570"/>
            <a:ext cx="3840480" cy="373509"/>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8554"/>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51077" y="232508"/>
            <a:ext cx="1257683" cy="49801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Scope</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2254492"/>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Prime Directive</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6" y="232508"/>
            <a:ext cx="1256254" cy="49801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Mission</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2254492"/>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3" y="233853"/>
            <a:ext cx="11290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Goals</a:t>
            </a:r>
            <a:endParaRPr lang="en-US" sz="2400" spc="3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1B982DF6-163B-0455-D316-8F89E7E16484}"/>
              </a:ext>
            </a:extLst>
          </p:cNvPr>
          <p:cNvSpPr txBox="1"/>
          <p:nvPr/>
        </p:nvSpPr>
        <p:spPr>
          <a:xfrm>
            <a:off x="8254933" y="2255836"/>
            <a:ext cx="1792036" cy="49801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Fun Events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4275133"/>
            <a:ext cx="27178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Strength + Skills</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53005" y="4267080"/>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Weakness / Risks</a:t>
            </a:r>
            <a:endParaRPr lang="en-US" sz="2400" spc="300"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3D84F7A7-7F72-0B41-0597-C105376D9F0B}"/>
              </a:ext>
            </a:extLst>
          </p:cNvPr>
          <p:cNvSpPr txBox="1"/>
          <p:nvPr/>
        </p:nvSpPr>
        <p:spPr>
          <a:xfrm>
            <a:off x="1117600" y="1655415"/>
            <a:ext cx="2908618"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what and what not</a:t>
            </a:r>
            <a:endParaRPr lang="en-US" sz="2000" spc="300" dirty="0">
              <a:solidFill>
                <a:schemeClr val="bg1">
                  <a:alpha val="85000"/>
                </a:schemeClr>
              </a:solidFill>
              <a:latin typeface="Courier" pitchFamily="2" charset="0"/>
            </a:endParaRPr>
          </a:p>
        </p:txBody>
      </p:sp>
      <p:sp>
        <p:nvSpPr>
          <p:cNvPr id="39" name="TextBox 38">
            <a:extLst>
              <a:ext uri="{FF2B5EF4-FFF2-40B4-BE49-F238E27FC236}">
                <a16:creationId xmlns:a16="http://schemas.microsoft.com/office/drawing/2014/main" id="{3AE2A6D7-8C65-F698-C356-2F7B0414DC4B}"/>
              </a:ext>
            </a:extLst>
          </p:cNvPr>
          <p:cNvSpPr txBox="1"/>
          <p:nvPr/>
        </p:nvSpPr>
        <p:spPr>
          <a:xfrm>
            <a:off x="2095501" y="3677399"/>
            <a:ext cx="1930716"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team motto</a:t>
            </a:r>
            <a:endParaRPr lang="en-US" sz="2000" spc="300" dirty="0">
              <a:solidFill>
                <a:schemeClr val="bg1">
                  <a:alpha val="85000"/>
                </a:schemeClr>
              </a:solidFill>
              <a:latin typeface="Courier" pitchFamily="2" charset="0"/>
            </a:endParaRPr>
          </a:p>
        </p:txBody>
      </p:sp>
      <p:sp>
        <p:nvSpPr>
          <p:cNvPr id="40" name="TextBox 39">
            <a:extLst>
              <a:ext uri="{FF2B5EF4-FFF2-40B4-BE49-F238E27FC236}">
                <a16:creationId xmlns:a16="http://schemas.microsoft.com/office/drawing/2014/main" id="{D31CB290-8312-4CBA-472A-5AC22DAA98E2}"/>
              </a:ext>
            </a:extLst>
          </p:cNvPr>
          <p:cNvSpPr txBox="1"/>
          <p:nvPr/>
        </p:nvSpPr>
        <p:spPr>
          <a:xfrm>
            <a:off x="6720147" y="1655415"/>
            <a:ext cx="1307999"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why</a:t>
            </a:r>
            <a:endParaRPr lang="en-US" sz="2000" spc="300" dirty="0">
              <a:solidFill>
                <a:schemeClr val="bg1">
                  <a:alpha val="85000"/>
                </a:schemeClr>
              </a:solidFill>
              <a:latin typeface="Courier" pitchFamily="2" charset="0"/>
            </a:endParaRPr>
          </a:p>
        </p:txBody>
      </p:sp>
      <p:sp>
        <p:nvSpPr>
          <p:cNvPr id="41" name="TextBox 40">
            <a:extLst>
              <a:ext uri="{FF2B5EF4-FFF2-40B4-BE49-F238E27FC236}">
                <a16:creationId xmlns:a16="http://schemas.microsoft.com/office/drawing/2014/main" id="{AFCE71F0-6913-CCF3-FF62-419EEBF0117A}"/>
              </a:ext>
            </a:extLst>
          </p:cNvPr>
          <p:cNvSpPr txBox="1"/>
          <p:nvPr/>
        </p:nvSpPr>
        <p:spPr>
          <a:xfrm>
            <a:off x="7130826" y="3677399"/>
            <a:ext cx="897320"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how</a:t>
            </a:r>
          </a:p>
        </p:txBody>
      </p:sp>
      <p:sp>
        <p:nvSpPr>
          <p:cNvPr id="42" name="TextBox 41">
            <a:extLst>
              <a:ext uri="{FF2B5EF4-FFF2-40B4-BE49-F238E27FC236}">
                <a16:creationId xmlns:a16="http://schemas.microsoft.com/office/drawing/2014/main" id="{E5D95901-6618-BDD3-D41A-CFA3AD8E2F58}"/>
              </a:ext>
            </a:extLst>
          </p:cNvPr>
          <p:cNvSpPr txBox="1"/>
          <p:nvPr/>
        </p:nvSpPr>
        <p:spPr>
          <a:xfrm>
            <a:off x="11141016" y="1656759"/>
            <a:ext cx="889059"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what</a:t>
            </a:r>
            <a:endParaRPr lang="en-US" sz="2000" spc="300" dirty="0">
              <a:solidFill>
                <a:schemeClr val="bg1">
                  <a:alpha val="85000"/>
                </a:schemeClr>
              </a:solidFill>
              <a:latin typeface="Courier" pitchFamily="2" charset="0"/>
            </a:endParaRPr>
          </a:p>
        </p:txBody>
      </p:sp>
      <p:sp>
        <p:nvSpPr>
          <p:cNvPr id="43" name="TextBox 42">
            <a:extLst>
              <a:ext uri="{FF2B5EF4-FFF2-40B4-BE49-F238E27FC236}">
                <a16:creationId xmlns:a16="http://schemas.microsoft.com/office/drawing/2014/main" id="{D83799B1-701A-2E27-8A57-0C1411C8EACA}"/>
              </a:ext>
            </a:extLst>
          </p:cNvPr>
          <p:cNvSpPr txBox="1"/>
          <p:nvPr/>
        </p:nvSpPr>
        <p:spPr>
          <a:xfrm>
            <a:off x="11202969" y="3678743"/>
            <a:ext cx="827105"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WOW!</a:t>
            </a:r>
            <a:endParaRPr lang="en-US" sz="2000" spc="300" dirty="0">
              <a:solidFill>
                <a:schemeClr val="bg1">
                  <a:alpha val="85000"/>
                </a:schemeClr>
              </a:solidFill>
              <a:latin typeface="Courier" pitchFamily="2" charset="0"/>
            </a:endParaRPr>
          </a:p>
        </p:txBody>
      </p:sp>
      <p:sp>
        <p:nvSpPr>
          <p:cNvPr id="44" name="TextBox 43">
            <a:extLst>
              <a:ext uri="{FF2B5EF4-FFF2-40B4-BE49-F238E27FC236}">
                <a16:creationId xmlns:a16="http://schemas.microsoft.com/office/drawing/2014/main" id="{61BCA0D6-C8D2-D6C5-4C8E-843AF2BBD17B}"/>
              </a:ext>
            </a:extLst>
          </p:cNvPr>
          <p:cNvSpPr txBox="1"/>
          <p:nvPr/>
        </p:nvSpPr>
        <p:spPr>
          <a:xfrm>
            <a:off x="11036358" y="5698039"/>
            <a:ext cx="993717"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which</a:t>
            </a:r>
            <a:endParaRPr lang="en-US" sz="2000" spc="300" dirty="0">
              <a:solidFill>
                <a:schemeClr val="bg1">
                  <a:alpha val="85000"/>
                </a:schemeClr>
              </a:solidFill>
              <a:latin typeface="Courier" pitchFamily="2" charset="0"/>
            </a:endParaRPr>
          </a:p>
        </p:txBody>
      </p:sp>
      <p:sp>
        <p:nvSpPr>
          <p:cNvPr id="45" name="TextBox 44">
            <a:extLst>
              <a:ext uri="{FF2B5EF4-FFF2-40B4-BE49-F238E27FC236}">
                <a16:creationId xmlns:a16="http://schemas.microsoft.com/office/drawing/2014/main" id="{CF847FCB-6D71-6DE4-36DC-D832E149B643}"/>
              </a:ext>
            </a:extLst>
          </p:cNvPr>
          <p:cNvSpPr txBox="1"/>
          <p:nvPr/>
        </p:nvSpPr>
        <p:spPr>
          <a:xfrm>
            <a:off x="7139088" y="5689987"/>
            <a:ext cx="889059"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what</a:t>
            </a:r>
            <a:endParaRPr lang="en-US" sz="2000" spc="300" dirty="0">
              <a:solidFill>
                <a:schemeClr val="bg1">
                  <a:alpha val="85000"/>
                </a:schemeClr>
              </a:solidFill>
              <a:latin typeface="Courier" pitchFamily="2" charset="0"/>
            </a:endParaRPr>
          </a:p>
        </p:txBody>
      </p:sp>
      <p:pic>
        <p:nvPicPr>
          <p:cNvPr id="59" name="Graphic 58" descr="Streamers with solid fill">
            <a:extLst>
              <a:ext uri="{FF2B5EF4-FFF2-40B4-BE49-F238E27FC236}">
                <a16:creationId xmlns:a16="http://schemas.microsoft.com/office/drawing/2014/main" id="{FBDE30BD-1194-5D34-A71E-3D547D1E30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01819" y="2057916"/>
            <a:ext cx="603123" cy="813259"/>
          </a:xfrm>
          <a:prstGeom prst="rect">
            <a:avLst/>
          </a:prstGeom>
        </p:spPr>
      </p:pic>
      <p:pic>
        <p:nvPicPr>
          <p:cNvPr id="61" name="Graphic 60" descr="Thumbs up sign with solid fill">
            <a:extLst>
              <a:ext uri="{FF2B5EF4-FFF2-40B4-BE49-F238E27FC236}">
                <a16:creationId xmlns:a16="http://schemas.microsoft.com/office/drawing/2014/main" id="{C2A85CD7-E903-9C78-C82B-BEF14DB513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53381" y="4172578"/>
            <a:ext cx="457200" cy="482899"/>
          </a:xfrm>
          <a:prstGeom prst="rect">
            <a:avLst/>
          </a:prstGeom>
        </p:spPr>
      </p:pic>
      <p:pic>
        <p:nvPicPr>
          <p:cNvPr id="63" name="Graphic 62" descr="Thumbs Down with solid fill">
            <a:extLst>
              <a:ext uri="{FF2B5EF4-FFF2-40B4-BE49-F238E27FC236}">
                <a16:creationId xmlns:a16="http://schemas.microsoft.com/office/drawing/2014/main" id="{A60A289D-0D03-0FF2-018B-263FA75C28D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639629" y="4219005"/>
            <a:ext cx="457200" cy="482899"/>
          </a:xfrm>
          <a:prstGeom prst="rect">
            <a:avLst/>
          </a:prstGeom>
        </p:spPr>
      </p:pic>
      <p:pic>
        <p:nvPicPr>
          <p:cNvPr id="77" name="Graphic 76" descr="Open hand with plant with solid fill">
            <a:extLst>
              <a:ext uri="{FF2B5EF4-FFF2-40B4-BE49-F238E27FC236}">
                <a16:creationId xmlns:a16="http://schemas.microsoft.com/office/drawing/2014/main" id="{90D7222A-7C87-17B6-55D5-DBEF508E2A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7335707" y="1930209"/>
            <a:ext cx="842076" cy="900665"/>
          </a:xfrm>
          <a:prstGeom prst="rect">
            <a:avLst/>
          </a:prstGeom>
        </p:spPr>
      </p:pic>
      <p:sp>
        <p:nvSpPr>
          <p:cNvPr id="78" name="TextBox 77">
            <a:extLst>
              <a:ext uri="{FF2B5EF4-FFF2-40B4-BE49-F238E27FC236}">
                <a16:creationId xmlns:a16="http://schemas.microsoft.com/office/drawing/2014/main" id="{AE2015E9-7D31-0E8D-5522-DEA39F0B28A0}"/>
              </a:ext>
            </a:extLst>
          </p:cNvPr>
          <p:cNvSpPr txBox="1"/>
          <p:nvPr/>
        </p:nvSpPr>
        <p:spPr>
          <a:xfrm>
            <a:off x="251079" y="636196"/>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Set boundaries to clarify what is outside the project’s scope.</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43170" y="2666054"/>
            <a:ext cx="3452530"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Create a motivating slogan that encapsulates the team's ethos.</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44622" y="643140"/>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Define the project's purpose and its significance.</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36713" y="2672999"/>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Reinforce the values that underpin team interactions.</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61026" y="664667"/>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Outline specific targets the team aims to achieve.</a:t>
            </a:r>
          </a:p>
        </p:txBody>
      </p:sp>
      <p:sp>
        <p:nvSpPr>
          <p:cNvPr id="87" name="TextBox 86">
            <a:extLst>
              <a:ext uri="{FF2B5EF4-FFF2-40B4-BE49-F238E27FC236}">
                <a16:creationId xmlns:a16="http://schemas.microsoft.com/office/drawing/2014/main" id="{3DE3B9AF-60A3-884A-898E-5B0C1232817D}"/>
              </a:ext>
            </a:extLst>
          </p:cNvPr>
          <p:cNvSpPr txBox="1"/>
          <p:nvPr/>
        </p:nvSpPr>
        <p:spPr>
          <a:xfrm>
            <a:off x="8261026" y="2694526"/>
            <a:ext cx="3687804"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Plan team-building activities that enhance bonding.</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61026" y="4673630"/>
            <a:ext cx="36206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Identify key competencies that empower the team.</a:t>
            </a:r>
          </a:p>
        </p:txBody>
      </p:sp>
      <p:sp>
        <p:nvSpPr>
          <p:cNvPr id="90" name="TextBox 89">
            <a:extLst>
              <a:ext uri="{FF2B5EF4-FFF2-40B4-BE49-F238E27FC236}">
                <a16:creationId xmlns:a16="http://schemas.microsoft.com/office/drawing/2014/main" id="{05B20278-E138-5B72-C921-40CC742B37BC}"/>
              </a:ext>
            </a:extLst>
          </p:cNvPr>
          <p:cNvSpPr txBox="1"/>
          <p:nvPr/>
        </p:nvSpPr>
        <p:spPr>
          <a:xfrm>
            <a:off x="4259098" y="4673452"/>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Acknowledge and prepare for potential weak spots.</a:t>
            </a:r>
          </a:p>
        </p:txBody>
      </p:sp>
      <p:sp>
        <p:nvSpPr>
          <p:cNvPr id="3" name="Rectangle 2">
            <a:extLst>
              <a:ext uri="{FF2B5EF4-FFF2-40B4-BE49-F238E27FC236}">
                <a16:creationId xmlns:a16="http://schemas.microsoft.com/office/drawing/2014/main" id="{33563BCE-5672-DBCE-3EB3-0B3CEDFD4B88}"/>
              </a:ext>
            </a:extLst>
          </p:cNvPr>
          <p:cNvSpPr/>
          <p:nvPr/>
        </p:nvSpPr>
        <p:spPr>
          <a:xfrm>
            <a:off x="164327" y="4199627"/>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8767"/>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229667" y="4276689"/>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Norms</a:t>
            </a:r>
            <a:endParaRPr lang="en-US" sz="2400" spc="300"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34A453F9-4B41-D5F3-10E9-AB014F4BF40E}"/>
              </a:ext>
            </a:extLst>
          </p:cNvPr>
          <p:cNvSpPr txBox="1"/>
          <p:nvPr/>
        </p:nvSpPr>
        <p:spPr>
          <a:xfrm>
            <a:off x="3107487" y="5699595"/>
            <a:ext cx="897320"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how</a:t>
            </a:r>
          </a:p>
        </p:txBody>
      </p:sp>
      <p:sp>
        <p:nvSpPr>
          <p:cNvPr id="25" name="TextBox 24">
            <a:extLst>
              <a:ext uri="{FF2B5EF4-FFF2-40B4-BE49-F238E27FC236}">
                <a16:creationId xmlns:a16="http://schemas.microsoft.com/office/drawing/2014/main" id="{26492D24-FC5C-F4EC-7406-D99F589EF290}"/>
              </a:ext>
            </a:extLst>
          </p:cNvPr>
          <p:cNvSpPr txBox="1"/>
          <p:nvPr/>
        </p:nvSpPr>
        <p:spPr>
          <a:xfrm>
            <a:off x="213374" y="4695196"/>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Establish rules that govern team conduct.</a:t>
            </a:r>
          </a:p>
        </p:txBody>
      </p:sp>
      <p:pic>
        <p:nvPicPr>
          <p:cNvPr id="71" name="Graphic 70" descr="Settings with solid fill">
            <a:extLst>
              <a:ext uri="{FF2B5EF4-FFF2-40B4-BE49-F238E27FC236}">
                <a16:creationId xmlns:a16="http://schemas.microsoft.com/office/drawing/2014/main" id="{E4494DA0-F741-94FF-67BA-5BD29B8860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82842" y="4090817"/>
            <a:ext cx="646478" cy="682816"/>
          </a:xfrm>
          <a:prstGeom prst="rect">
            <a:avLst/>
          </a:prstGeom>
        </p:spPr>
      </p:pic>
      <p:grpSp>
        <p:nvGrpSpPr>
          <p:cNvPr id="65" name="Group 64">
            <a:extLst>
              <a:ext uri="{FF2B5EF4-FFF2-40B4-BE49-F238E27FC236}">
                <a16:creationId xmlns:a16="http://schemas.microsoft.com/office/drawing/2014/main" id="{5E2BA278-2111-2BA3-7609-12CFBDCB15EA}"/>
              </a:ext>
            </a:extLst>
          </p:cNvPr>
          <p:cNvGrpSpPr/>
          <p:nvPr/>
        </p:nvGrpSpPr>
        <p:grpSpPr>
          <a:xfrm>
            <a:off x="3308419" y="2143196"/>
            <a:ext cx="739434" cy="549356"/>
            <a:chOff x="5718681" y="3146517"/>
            <a:chExt cx="739434" cy="549356"/>
          </a:xfrm>
          <a:solidFill>
            <a:schemeClr val="bg1"/>
          </a:solidFill>
        </p:grpSpPr>
        <p:sp>
          <p:nvSpPr>
            <p:cNvPr id="56" name="Freeform 55">
              <a:extLst>
                <a:ext uri="{FF2B5EF4-FFF2-40B4-BE49-F238E27FC236}">
                  <a16:creationId xmlns:a16="http://schemas.microsoft.com/office/drawing/2014/main" id="{32B33EB6-4E81-155D-B722-782D64EAA057}"/>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8C13128-8342-5218-649D-A5E8483DAE67}"/>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830414F-E910-4598-5F5A-162E6AFA7F4A}"/>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A38C538-174B-F5D8-272F-CD83D52F31F6}"/>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41B0CCA-EE44-1D28-6DAF-A8CA523292D7}"/>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p>
          </p:txBody>
        </p:sp>
      </p:gr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Framework and Guidance</a:t>
            </a:r>
            <a:endParaRPr lang="en-US" sz="3000"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3414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35437"/>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30E55EC-B8FB-DAD7-BFB2-C973A3089D05}"/>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Member Roles</a:t>
            </a:r>
            <a:endParaRPr lang="en-US" sz="3000" spc="300"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B8FB8EF9-F3DC-FEE3-FCCE-CD01F92EEC3A}"/>
              </a:ext>
            </a:extLst>
          </p:cNvPr>
          <p:cNvSpPr/>
          <p:nvPr/>
        </p:nvSpPr>
        <p:spPr>
          <a:xfrm>
            <a:off x="179932" y="185148"/>
            <a:ext cx="11826332" cy="5928310"/>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14E4DBFB-2185-D9B4-9EDC-32513B719027}"/>
              </a:ext>
            </a:extLst>
          </p:cNvPr>
          <p:cNvGraphicFramePr>
            <a:graphicFrameLocks noGrp="1"/>
          </p:cNvGraphicFramePr>
          <p:nvPr>
            <p:extLst>
              <p:ext uri="{D42A27DB-BD31-4B8C-83A1-F6EECF244321}">
                <p14:modId xmlns:p14="http://schemas.microsoft.com/office/powerpoint/2010/main" val="1267670416"/>
              </p:ext>
            </p:extLst>
          </p:nvPr>
        </p:nvGraphicFramePr>
        <p:xfrm>
          <a:off x="388619" y="926413"/>
          <a:ext cx="10915097" cy="4555050"/>
        </p:xfrm>
        <a:graphic>
          <a:graphicData uri="http://schemas.openxmlformats.org/drawingml/2006/table">
            <a:tbl>
              <a:tblPr firstRow="1" bandRow="1">
                <a:tableStyleId>{2D5ABB26-0587-4C30-8999-92F81FD0307C}</a:tableStyleId>
              </a:tblPr>
              <a:tblGrid>
                <a:gridCol w="2570481">
                  <a:extLst>
                    <a:ext uri="{9D8B030D-6E8A-4147-A177-3AD203B41FA5}">
                      <a16:colId xmlns:a16="http://schemas.microsoft.com/office/drawing/2014/main" val="992256926"/>
                    </a:ext>
                  </a:extLst>
                </a:gridCol>
                <a:gridCol w="2286000">
                  <a:extLst>
                    <a:ext uri="{9D8B030D-6E8A-4147-A177-3AD203B41FA5}">
                      <a16:colId xmlns:a16="http://schemas.microsoft.com/office/drawing/2014/main" val="2604769754"/>
                    </a:ext>
                  </a:extLst>
                </a:gridCol>
                <a:gridCol w="6058616">
                  <a:extLst>
                    <a:ext uri="{9D8B030D-6E8A-4147-A177-3AD203B41FA5}">
                      <a16:colId xmlns:a16="http://schemas.microsoft.com/office/drawing/2014/main" val="1839328866"/>
                    </a:ext>
                  </a:extLst>
                </a:gridCol>
              </a:tblGrid>
              <a:tr h="349728">
                <a:tc>
                  <a:txBody>
                    <a:bodyPr/>
                    <a:lstStyle/>
                    <a:p>
                      <a:r>
                        <a:rPr lang="en-US" sz="1200" dirty="0">
                          <a:solidFill>
                            <a:schemeClr val="bg1"/>
                          </a:solidFill>
                          <a:latin typeface="Century Gothic" panose="020B0502020202020204" pitchFamily="34" charset="0"/>
                        </a:rPr>
                        <a:t>ROLE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r>
                        <a:rPr lang="en-US" sz="1200" dirty="0">
                          <a:solidFill>
                            <a:schemeClr val="bg1"/>
                          </a:solidFill>
                          <a:latin typeface="Century Gothic" panose="020B0502020202020204" pitchFamily="34" charset="0"/>
                        </a:rPr>
                        <a:t>ASSIGNED TO</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r>
                        <a:rPr lang="en-US" sz="1200" dirty="0">
                          <a:solidFill>
                            <a:schemeClr val="bg1"/>
                          </a:solidFill>
                          <a:latin typeface="Century Gothic" panose="020B0502020202020204" pitchFamily="34" charset="0"/>
                        </a:rPr>
                        <a:t>RESPONSIBILITIES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56670897"/>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390036097"/>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086969128"/>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295400161"/>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849994483"/>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612291313"/>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456340755"/>
                  </a:ext>
                </a:extLst>
              </a:tr>
            </a:tbl>
          </a:graphicData>
        </a:graphic>
      </p:graphicFrame>
      <p:sp>
        <p:nvSpPr>
          <p:cNvPr id="55" name="Rectangle 54">
            <a:extLst>
              <a:ext uri="{FF2B5EF4-FFF2-40B4-BE49-F238E27FC236}">
                <a16:creationId xmlns:a16="http://schemas.microsoft.com/office/drawing/2014/main" id="{289CB63E-E955-1D04-6CBA-E5276BA328F5}"/>
              </a:ext>
            </a:extLst>
          </p:cNvPr>
          <p:cNvSpPr/>
          <p:nvPr/>
        </p:nvSpPr>
        <p:spPr>
          <a:xfrm>
            <a:off x="179932" y="5738554"/>
            <a:ext cx="11826332" cy="374904"/>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0B9D587-6738-FCCE-EF74-170C764CD557}"/>
              </a:ext>
            </a:extLst>
          </p:cNvPr>
          <p:cNvSpPr txBox="1"/>
          <p:nvPr/>
        </p:nvSpPr>
        <p:spPr>
          <a:xfrm>
            <a:off x="11082815" y="5780051"/>
            <a:ext cx="799434" cy="323165"/>
          </a:xfrm>
          <a:prstGeom prst="rect">
            <a:avLst/>
          </a:prstGeom>
          <a:noFill/>
          <a:effectLst/>
        </p:spPr>
        <p:txBody>
          <a:bodyPr wrap="square" tIns="0" bIns="0" rtlCol="0">
            <a:spAutoFit/>
          </a:bodyPr>
          <a:lstStyle/>
          <a:p>
            <a:pPr algn="r"/>
            <a:r>
              <a:rPr lang="en-US" sz="2100" dirty="0">
                <a:solidFill>
                  <a:schemeClr val="bg1">
                    <a:alpha val="85000"/>
                  </a:schemeClr>
                </a:solidFill>
                <a:latin typeface="Courier" pitchFamily="2" charset="0"/>
              </a:rPr>
              <a:t>who</a:t>
            </a:r>
            <a:endParaRPr lang="en-US" sz="2100" spc="300" dirty="0">
              <a:solidFill>
                <a:schemeClr val="bg1">
                  <a:alpha val="85000"/>
                </a:schemeClr>
              </a:solidFill>
              <a:latin typeface="Courier" pitchFamily="2" charset="0"/>
            </a:endParaRPr>
          </a:p>
        </p:txBody>
      </p:sp>
      <p:grpSp>
        <p:nvGrpSpPr>
          <p:cNvPr id="107" name="Group 106">
            <a:extLst>
              <a:ext uri="{FF2B5EF4-FFF2-40B4-BE49-F238E27FC236}">
                <a16:creationId xmlns:a16="http://schemas.microsoft.com/office/drawing/2014/main" id="{82B6D60B-413B-2682-1818-51CAE52D4057}"/>
              </a:ext>
            </a:extLst>
          </p:cNvPr>
          <p:cNvGrpSpPr/>
          <p:nvPr/>
        </p:nvGrpSpPr>
        <p:grpSpPr>
          <a:xfrm>
            <a:off x="10826840" y="24128"/>
            <a:ext cx="1311383" cy="1821363"/>
            <a:chOff x="7469006" y="3195043"/>
            <a:chExt cx="531046" cy="737563"/>
          </a:xfrm>
          <a:effectLst>
            <a:outerShdw blurRad="50800" dist="38100" dir="8100000" algn="tr" rotWithShape="0">
              <a:prstClr val="black">
                <a:alpha val="40000"/>
              </a:prstClr>
            </a:outerShdw>
          </a:effectLst>
        </p:grpSpPr>
        <p:sp>
          <p:nvSpPr>
            <p:cNvPr id="93" name="Freeform 92">
              <a:extLst>
                <a:ext uri="{FF2B5EF4-FFF2-40B4-BE49-F238E27FC236}">
                  <a16:creationId xmlns:a16="http://schemas.microsoft.com/office/drawing/2014/main" id="{2C3502BA-41FB-A7C5-A8D4-A843833A34F1}"/>
                </a:ext>
              </a:extLst>
            </p:cNvPr>
            <p:cNvSpPr/>
            <p:nvPr/>
          </p:nvSpPr>
          <p:spPr>
            <a:xfrm>
              <a:off x="7626481" y="3195043"/>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7CCE614-1F0A-DA5B-9420-D3C80E4CCA44}"/>
                </a:ext>
              </a:extLst>
            </p:cNvPr>
            <p:cNvSpPr/>
            <p:nvPr/>
          </p:nvSpPr>
          <p:spPr>
            <a:xfrm>
              <a:off x="7626481" y="3712295"/>
              <a:ext cx="220311" cy="220311"/>
            </a:xfrm>
            <a:custGeom>
              <a:avLst/>
              <a:gdLst>
                <a:gd name="connsiteX0" fmla="*/ 110156 w 220311"/>
                <a:gd name="connsiteY0" fmla="*/ 220311 h 220311"/>
                <a:gd name="connsiteX1" fmla="*/ 220311 w 220311"/>
                <a:gd name="connsiteY1" fmla="*/ 110156 h 220311"/>
                <a:gd name="connsiteX2" fmla="*/ 110156 w 220311"/>
                <a:gd name="connsiteY2" fmla="*/ 0 h 220311"/>
                <a:gd name="connsiteX3" fmla="*/ 0 w 220311"/>
                <a:gd name="connsiteY3" fmla="*/ 110156 h 220311"/>
                <a:gd name="connsiteX4" fmla="*/ 110156 w 220311"/>
                <a:gd name="connsiteY4" fmla="*/ 220311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46091 w 220311"/>
                <a:gd name="connsiteY12" fmla="*/ 135082 h 220311"/>
                <a:gd name="connsiteX13" fmla="*/ 52498 w 220311"/>
                <a:gd name="connsiteY13" fmla="*/ 122262 h 220311"/>
                <a:gd name="connsiteX14" fmla="*/ 83818 w 220311"/>
                <a:gd name="connsiteY14" fmla="*/ 107307 h 220311"/>
                <a:gd name="connsiteX15" fmla="*/ 110156 w 220311"/>
                <a:gd name="connsiteY15" fmla="*/ 103032 h 220311"/>
                <a:gd name="connsiteX16" fmla="*/ 136492 w 220311"/>
                <a:gd name="connsiteY16" fmla="*/ 107307 h 220311"/>
                <a:gd name="connsiteX17" fmla="*/ 167812 w 220311"/>
                <a:gd name="connsiteY17" fmla="*/ 122262 h 220311"/>
                <a:gd name="connsiteX18" fmla="*/ 174218 w 220311"/>
                <a:gd name="connsiteY18" fmla="*/ 135082 h 220311"/>
                <a:gd name="connsiteX19" fmla="*/ 174218 w 220311"/>
                <a:gd name="connsiteY19" fmla="*/ 167133 h 220311"/>
                <a:gd name="connsiteX20" fmla="*/ 46091 w 220311"/>
                <a:gd name="connsiteY20" fmla="*/ 167133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110156" y="220311"/>
                  </a:moveTo>
                  <a:cubicBezTo>
                    <a:pt x="170992" y="220311"/>
                    <a:pt x="220311" y="170993"/>
                    <a:pt x="220311" y="110156"/>
                  </a:cubicBezTo>
                  <a:cubicBezTo>
                    <a:pt x="220311" y="49318"/>
                    <a:pt x="170992" y="0"/>
                    <a:pt x="110156" y="0"/>
                  </a:cubicBezTo>
                  <a:cubicBezTo>
                    <a:pt x="49318" y="0"/>
                    <a:pt x="0" y="49318"/>
                    <a:pt x="0" y="110156"/>
                  </a:cubicBezTo>
                  <a:cubicBezTo>
                    <a:pt x="0" y="170993"/>
                    <a:pt x="49318" y="220311"/>
                    <a:pt x="110156" y="220311"/>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46091" y="135082"/>
                  </a:moveTo>
                  <a:cubicBezTo>
                    <a:pt x="46116" y="130045"/>
                    <a:pt x="48484" y="125305"/>
                    <a:pt x="52498" y="122262"/>
                  </a:cubicBezTo>
                  <a:cubicBezTo>
                    <a:pt x="61964" y="115452"/>
                    <a:pt x="72570" y="110387"/>
                    <a:pt x="83818" y="107307"/>
                  </a:cubicBezTo>
                  <a:cubicBezTo>
                    <a:pt x="92317" y="104503"/>
                    <a:pt x="101205" y="103061"/>
                    <a:pt x="110156" y="103032"/>
                  </a:cubicBezTo>
                  <a:cubicBezTo>
                    <a:pt x="119084" y="103296"/>
                    <a:pt x="127938" y="104733"/>
                    <a:pt x="136492" y="107307"/>
                  </a:cubicBezTo>
                  <a:cubicBezTo>
                    <a:pt x="147902" y="109938"/>
                    <a:pt x="158593" y="115044"/>
                    <a:pt x="167812" y="122262"/>
                  </a:cubicBezTo>
                  <a:cubicBezTo>
                    <a:pt x="171949" y="125202"/>
                    <a:pt x="174351" y="130008"/>
                    <a:pt x="174218" y="135082"/>
                  </a:cubicBezTo>
                  <a:lnTo>
                    <a:pt x="174218" y="167133"/>
                  </a:lnTo>
                  <a:lnTo>
                    <a:pt x="46091" y="167133"/>
                  </a:lnTo>
                  <a:close/>
                </a:path>
              </a:pathLst>
            </a:custGeom>
            <a:solidFill>
              <a:schemeClr val="bg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513593D-BD7A-0A4B-B964-82BF5E3C711C}"/>
                </a:ext>
              </a:extLst>
            </p:cNvPr>
            <p:cNvSpPr/>
            <p:nvPr/>
          </p:nvSpPr>
          <p:spPr>
            <a:xfrm>
              <a:off x="7779741" y="3453669"/>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0C298B-D018-A54C-3161-48F36AE21261}"/>
                </a:ext>
              </a:extLst>
            </p:cNvPr>
            <p:cNvSpPr/>
            <p:nvPr/>
          </p:nvSpPr>
          <p:spPr>
            <a:xfrm rot="19424904">
              <a:off x="7527942" y="3425687"/>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ED6B85-446E-7EB7-6773-831B8A506F4D}"/>
                </a:ext>
              </a:extLst>
            </p:cNvPr>
            <p:cNvSpPr/>
            <p:nvPr/>
          </p:nvSpPr>
          <p:spPr>
            <a:xfrm rot="19424228">
              <a:off x="7586872" y="3382464"/>
              <a:ext cx="36542" cy="38318"/>
            </a:xfrm>
            <a:custGeom>
              <a:avLst/>
              <a:gdLst>
                <a:gd name="connsiteX0" fmla="*/ 0 w 36542"/>
                <a:gd name="connsiteY0" fmla="*/ 0 h 38318"/>
                <a:gd name="connsiteX1" fmla="*/ 36543 w 36542"/>
                <a:gd name="connsiteY1" fmla="*/ 0 h 38318"/>
                <a:gd name="connsiteX2" fmla="*/ 36543 w 36542"/>
                <a:gd name="connsiteY2" fmla="*/ 38319 h 38318"/>
                <a:gd name="connsiteX3" fmla="*/ 0 w 36542"/>
                <a:gd name="connsiteY3" fmla="*/ 38319 h 38318"/>
              </a:gdLst>
              <a:ahLst/>
              <a:cxnLst>
                <a:cxn ang="0">
                  <a:pos x="connsiteX0" y="connsiteY0"/>
                </a:cxn>
                <a:cxn ang="0">
                  <a:pos x="connsiteX1" y="connsiteY1"/>
                </a:cxn>
                <a:cxn ang="0">
                  <a:pos x="connsiteX2" y="connsiteY2"/>
                </a:cxn>
                <a:cxn ang="0">
                  <a:pos x="connsiteX3" y="connsiteY3"/>
                </a:cxn>
              </a:cxnLst>
              <a:rect l="l" t="t" r="r" b="b"/>
              <a:pathLst>
                <a:path w="36542" h="38318">
                  <a:moveTo>
                    <a:pt x="0" y="0"/>
                  </a:moveTo>
                  <a:lnTo>
                    <a:pt x="36543" y="0"/>
                  </a:lnTo>
                  <a:lnTo>
                    <a:pt x="36543" y="38319"/>
                  </a:lnTo>
                  <a:lnTo>
                    <a:pt x="0" y="38319"/>
                  </a:lnTo>
                  <a:close/>
                </a:path>
              </a:pathLst>
            </a:custGeom>
            <a:solidFill>
              <a:schemeClr val="bg1"/>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385746-B446-67C3-4F5E-1ADCD255D1DF}"/>
                </a:ext>
              </a:extLst>
            </p:cNvPr>
            <p:cNvSpPr/>
            <p:nvPr/>
          </p:nvSpPr>
          <p:spPr>
            <a:xfrm rot="19424769">
              <a:off x="7469006" y="3468908"/>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8342F32-8D8D-F4F8-C431-E56402FC560B}"/>
                </a:ext>
              </a:extLst>
            </p:cNvPr>
            <p:cNvSpPr/>
            <p:nvPr/>
          </p:nvSpPr>
          <p:spPr>
            <a:xfrm rot="18375585">
              <a:off x="7585984" y="3707754"/>
              <a:ext cx="38318" cy="36542"/>
            </a:xfrm>
            <a:custGeom>
              <a:avLst/>
              <a:gdLst>
                <a:gd name="connsiteX0" fmla="*/ 0 w 38318"/>
                <a:gd name="connsiteY0" fmla="*/ 0 h 36542"/>
                <a:gd name="connsiteX1" fmla="*/ 38319 w 38318"/>
                <a:gd name="connsiteY1" fmla="*/ 0 h 36542"/>
                <a:gd name="connsiteX2" fmla="*/ 38319 w 38318"/>
                <a:gd name="connsiteY2" fmla="*/ 36542 h 36542"/>
                <a:gd name="connsiteX3" fmla="*/ 0 w 38318"/>
                <a:gd name="connsiteY3" fmla="*/ 36542 h 36542"/>
              </a:gdLst>
              <a:ahLst/>
              <a:cxnLst>
                <a:cxn ang="0">
                  <a:pos x="connsiteX0" y="connsiteY0"/>
                </a:cxn>
                <a:cxn ang="0">
                  <a:pos x="connsiteX1" y="connsiteY1"/>
                </a:cxn>
                <a:cxn ang="0">
                  <a:pos x="connsiteX2" y="connsiteY2"/>
                </a:cxn>
                <a:cxn ang="0">
                  <a:pos x="connsiteX3" y="connsiteY3"/>
                </a:cxn>
              </a:cxnLst>
              <a:rect l="l" t="t" r="r" b="b"/>
              <a:pathLst>
                <a:path w="38318" h="36542">
                  <a:moveTo>
                    <a:pt x="0" y="0"/>
                  </a:moveTo>
                  <a:lnTo>
                    <a:pt x="38319" y="0"/>
                  </a:lnTo>
                  <a:lnTo>
                    <a:pt x="38319" y="36542"/>
                  </a:lnTo>
                  <a:lnTo>
                    <a:pt x="0" y="36542"/>
                  </a:lnTo>
                  <a:close/>
                </a:path>
              </a:pathLst>
            </a:custGeom>
            <a:solidFill>
              <a:schemeClr val="bg1"/>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F37DF-80B9-EEE6-82EA-033F321589A2}"/>
                </a:ext>
              </a:extLst>
            </p:cNvPr>
            <p:cNvSpPr/>
            <p:nvPr/>
          </p:nvSpPr>
          <p:spPr>
            <a:xfrm rot="18375231">
              <a:off x="7468119" y="3621315"/>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AD7EE76-F01F-8D60-B076-6D754CF254B2}"/>
                </a:ext>
              </a:extLst>
            </p:cNvPr>
            <p:cNvSpPr/>
            <p:nvPr/>
          </p:nvSpPr>
          <p:spPr>
            <a:xfrm rot="18375231">
              <a:off x="7527055" y="3664536"/>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9798D44-053F-59A9-A868-FDFCFED86159}"/>
                </a:ext>
              </a:extLst>
            </p:cNvPr>
            <p:cNvSpPr/>
            <p:nvPr/>
          </p:nvSpPr>
          <p:spPr>
            <a:xfrm>
              <a:off x="7560963"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0C88B11-373F-CAF8-B9DC-BD0CE9610A1F}"/>
                </a:ext>
              </a:extLst>
            </p:cNvPr>
            <p:cNvSpPr/>
            <p:nvPr/>
          </p:nvSpPr>
          <p:spPr>
            <a:xfrm>
              <a:off x="7484843" y="3544667"/>
              <a:ext cx="38062" cy="38314"/>
            </a:xfrm>
            <a:custGeom>
              <a:avLst/>
              <a:gdLst>
                <a:gd name="connsiteX0" fmla="*/ 0 w 38062"/>
                <a:gd name="connsiteY0" fmla="*/ 0 h 38314"/>
                <a:gd name="connsiteX1" fmla="*/ 38062 w 38062"/>
                <a:gd name="connsiteY1" fmla="*/ 0 h 38314"/>
                <a:gd name="connsiteX2" fmla="*/ 38062 w 38062"/>
                <a:gd name="connsiteY2" fmla="*/ 38315 h 38314"/>
                <a:gd name="connsiteX3" fmla="*/ 0 w 38062"/>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62" h="38314">
                  <a:moveTo>
                    <a:pt x="0" y="0"/>
                  </a:moveTo>
                  <a:lnTo>
                    <a:pt x="38062" y="0"/>
                  </a:lnTo>
                  <a:lnTo>
                    <a:pt x="38062"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510CAB5-1634-0198-6D6A-7114C83E43AD}"/>
                </a:ext>
              </a:extLst>
            </p:cNvPr>
            <p:cNvSpPr/>
            <p:nvPr/>
          </p:nvSpPr>
          <p:spPr>
            <a:xfrm>
              <a:off x="771320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5DCD32B-074E-FA11-42C3-12F4D79A5F39}"/>
                </a:ext>
              </a:extLst>
            </p:cNvPr>
            <p:cNvSpPr/>
            <p:nvPr/>
          </p:nvSpPr>
          <p:spPr>
            <a:xfrm>
              <a:off x="763708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grpSp>
      <p:sp>
        <p:nvSpPr>
          <p:cNvPr id="91" name="TextBox 90">
            <a:extLst>
              <a:ext uri="{FF2B5EF4-FFF2-40B4-BE49-F238E27FC236}">
                <a16:creationId xmlns:a16="http://schemas.microsoft.com/office/drawing/2014/main" id="{2AAFC02B-68A1-6058-7ED9-890582336A46}"/>
              </a:ext>
            </a:extLst>
          </p:cNvPr>
          <p:cNvSpPr txBox="1"/>
          <p:nvPr/>
        </p:nvSpPr>
        <p:spPr>
          <a:xfrm>
            <a:off x="312745" y="286253"/>
            <a:ext cx="9614877"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List Team Members along with a brief description of their roles in leading and championing the Team Charter, ensuring each person’s contribution is clearly understood.</a:t>
            </a:r>
          </a:p>
        </p:txBody>
      </p:sp>
    </p:spTree>
    <p:extLst>
      <p:ext uri="{BB962C8B-B14F-4D97-AF65-F5344CB8AC3E}">
        <p14:creationId xmlns:p14="http://schemas.microsoft.com/office/powerpoint/2010/main" val="125503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25109</TotalTime>
  <Words>759</Words>
  <Application>Microsoft Macintosh PowerPoint</Application>
  <PresentationFormat>Widescreen</PresentationFormat>
  <Paragraphs>163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475</cp:revision>
  <cp:lastPrinted>2024-02-20T23:48:17Z</cp:lastPrinted>
  <dcterms:created xsi:type="dcterms:W3CDTF">2021-07-07T23:54:57Z</dcterms:created>
  <dcterms:modified xsi:type="dcterms:W3CDTF">2024-08-08T14:40:09Z</dcterms:modified>
</cp:coreProperties>
</file>