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7" r:id="rId2"/>
    <p:sldId id="302" r:id="rId3"/>
    <p:sldId id="30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53"/>
    <a:srgbClr val="FFD811"/>
    <a:srgbClr val="FF975F"/>
    <a:srgbClr val="ECBB66"/>
    <a:srgbClr val="F98935"/>
    <a:srgbClr val="CE9B46"/>
    <a:srgbClr val="E85E1A"/>
    <a:srgbClr val="BF3F00"/>
    <a:srgbClr val="8E581A"/>
    <a:srgbClr val="D29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7" autoAdjust="0"/>
    <p:restoredTop sz="94643"/>
  </p:normalViewPr>
  <p:slideViewPr>
    <p:cSldViewPr snapToGrid="0">
      <p:cViewPr varScale="1">
        <p:scale>
          <a:sx n="77" d="100"/>
          <a:sy n="77" d="100"/>
        </p:scale>
        <p:origin x="17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C32A1-FB45-4D43-A6F0-74C2B2968C3D}"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EA255-364E-45DD-81DF-5DD2DBD79D95}" type="slidenum">
              <a:rPr lang="en-US" smtClean="0"/>
              <a:t>‹#›</a:t>
            </a:fld>
            <a:endParaRPr lang="en-US"/>
          </a:p>
        </p:txBody>
      </p:sp>
    </p:spTree>
    <p:extLst>
      <p:ext uri="{BB962C8B-B14F-4D97-AF65-F5344CB8AC3E}">
        <p14:creationId xmlns:p14="http://schemas.microsoft.com/office/powerpoint/2010/main" val="401853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EA255-364E-45DD-81DF-5DD2DBD79D95}" type="slidenum">
              <a:rPr lang="en-US" smtClean="0"/>
              <a:t>2</a:t>
            </a:fld>
            <a:endParaRPr lang="en-US"/>
          </a:p>
        </p:txBody>
      </p:sp>
    </p:spTree>
    <p:extLst>
      <p:ext uri="{BB962C8B-B14F-4D97-AF65-F5344CB8AC3E}">
        <p14:creationId xmlns:p14="http://schemas.microsoft.com/office/powerpoint/2010/main" val="335238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EA255-364E-45DD-81DF-5DD2DBD79D95}" type="slidenum">
              <a:rPr lang="en-US" smtClean="0"/>
              <a:t>3</a:t>
            </a:fld>
            <a:endParaRPr lang="en-US"/>
          </a:p>
        </p:txBody>
      </p:sp>
    </p:spTree>
    <p:extLst>
      <p:ext uri="{BB962C8B-B14F-4D97-AF65-F5344CB8AC3E}">
        <p14:creationId xmlns:p14="http://schemas.microsoft.com/office/powerpoint/2010/main" val="370372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CC3D-B375-EF1F-88B0-2BE92EF70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0D66C5-3B95-7FEA-ED77-2F801444F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8D236-5979-4FA2-0118-9077C546B9A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602A9BE9-E24D-9126-1E59-487D46A16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AAA84-0E6B-D79D-1DC4-AB2D275348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9224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6475F-2479-9CB0-2C52-57FBE144B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9CB6D4-C7BB-75AD-C986-6F6464FBA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3C913-503A-EBAF-4D10-DB742B2A3A00}"/>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D2151C42-24B8-9F09-555F-8259D73A3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D6A46-EACD-4E7F-717C-C74F2B172724}"/>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86930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F2068-AC5C-1014-C8B6-CDC5238BDA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CC139-6ABA-681E-4C21-B27BE1D7A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2CBD7-037A-6904-9D16-C8ABB0334EF9}"/>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3364D107-DC63-2D82-47D4-809CBB06D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303A-CA2B-AFC3-40F3-F8CE0FDB7CF2}"/>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46602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D065-F2AD-A004-25A8-8F0284904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6497F-4D2D-37A5-3760-EFB63B2E4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7284F-F3F5-A949-CBE2-FDAEB59F31F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5E6B044-15E5-68AC-8A5D-DC782CF23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52724-5F86-9082-1B1B-DC1019C582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27632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FA8B-6C6C-4918-96EE-2947CA1F8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FBAFD-59F7-D33E-EFD0-DDA3D96700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103E5-B435-E991-1778-6466DB7C7A5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8DD5AD4-22BB-03D0-AEEF-BCAF1BDD6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5413C-3EEE-B47A-2A22-DE5B10C8DADA}"/>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307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4BA0-9CE5-EBA4-56C9-8B5D220D5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87AC6-1CF9-91A5-2924-C39B3719B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0A22F-1553-767F-2D5C-3931B6DDA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96DDC-2ECE-9952-6AF3-4EFA02D40FB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480F34D7-B931-EC31-CFE2-3DB0F659D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BCE05-4D6B-D5E6-A4D8-A668BEC8F2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051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7F2A-62A1-DDE4-16A5-124C7FE17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B576E-D2CE-130F-719F-E289A501A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E96D5-DDBF-9C7C-9866-0A3B420133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0C345-EFA9-1BBA-DC44-0BF284409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D4AFC-1E32-5BD4-9DA8-CC9220A18D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867C2-58F5-326E-200E-8671D731B28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8" name="Footer Placeholder 7">
            <a:extLst>
              <a:ext uri="{FF2B5EF4-FFF2-40B4-BE49-F238E27FC236}">
                <a16:creationId xmlns:a16="http://schemas.microsoft.com/office/drawing/2014/main" id="{73943FC8-5665-F40D-BA2E-7FD1E93D4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9F1F25-220D-076F-9DD0-7A959A9F79F0}"/>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2221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E799-0BF7-033A-0003-86D457F175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F82F3-4551-FDA9-0B69-9E815F30B66C}"/>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4" name="Footer Placeholder 3">
            <a:extLst>
              <a:ext uri="{FF2B5EF4-FFF2-40B4-BE49-F238E27FC236}">
                <a16:creationId xmlns:a16="http://schemas.microsoft.com/office/drawing/2014/main" id="{4A3AFDB2-414C-302D-4E86-F5D98C279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111F4-82A1-D6E0-97A1-FF14D50D386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93582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C1786-EFF5-63B9-7E68-05D4E66AAAB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3" name="Footer Placeholder 2">
            <a:extLst>
              <a:ext uri="{FF2B5EF4-FFF2-40B4-BE49-F238E27FC236}">
                <a16:creationId xmlns:a16="http://schemas.microsoft.com/office/drawing/2014/main" id="{FFC1A8B8-24F4-C50F-998A-7BA9BA7283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844AF-B1C5-3850-F4B6-F469DB89B5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97484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1550-095B-AB83-BF58-3654DCF42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6BC03E-9053-0F59-4E58-B03D279EC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03672-612A-561E-6AEF-0F0A1933B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24A4A-0EA1-1903-1A5E-FBAA5528C408}"/>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7C4FC98E-2084-7189-2D2B-28B8192BC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9F5F4-4DAA-0E3A-B489-1C53D2B1733D}"/>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58411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482C-3CC1-A2F8-4DBD-1B03F5361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C22B2-532C-9470-D49E-FC4CC5339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B5527-9F9B-AE65-F727-E81F30C52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E249B-65C8-BB84-D6BC-961B99EB810D}"/>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CC30BB2D-93B1-325A-5D43-9FCD83456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0BA10-8DB3-8B8E-133E-0821BD723C1E}"/>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79013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34000"/>
            <a:duotone>
              <a:schemeClr val="accent1">
                <a:shade val="45000"/>
                <a:satMod val="135000"/>
              </a:schemeClr>
              <a:prstClr val="white"/>
            </a:duotone>
            <a:extLst>
              <a:ext uri="{BEBA8EAE-BF5A-486C-A8C5-ECC9F3942E4B}">
                <a14:imgProps xmlns:a14="http://schemas.microsoft.com/office/drawing/2010/main">
                  <a14:imgLayer r:embed="rId14">
                    <a14:imgEffect>
                      <a14:colorTemperature colorTemp="6915"/>
                    </a14:imgEffect>
                    <a14:imgEffect>
                      <a14:saturation sat="218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98A90-2BF8-932D-64AF-3A9D9A77D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A0B733-BB92-45FB-8F46-E7E194A8C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F3108-7B89-B034-BAD3-027A16040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C17FF4C0-FF5C-6818-6A4B-9AEAB8B40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7C8BF4-6FCF-3C84-63B5-1AAB66B86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C980A8-BBA8-465B-B243-9C221E6A3A3C}" type="slidenum">
              <a:rPr lang="en-US" smtClean="0"/>
              <a:t>‹#›</a:t>
            </a:fld>
            <a:endParaRPr lang="en-US"/>
          </a:p>
        </p:txBody>
      </p:sp>
    </p:spTree>
    <p:extLst>
      <p:ext uri="{BB962C8B-B14F-4D97-AF65-F5344CB8AC3E}">
        <p14:creationId xmlns:p14="http://schemas.microsoft.com/office/powerpoint/2010/main" val="193343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51&amp;utm_source=template-powerpoint&amp;utm_medium=content&amp;utm_campaign=Blank+Three+Little+Pigs+Agile+Retrospective+Template-powerpoint-12151&amp;lpa=Blank+Three+Little+Pigs+Agile+Retrospective+Template+powerpoint+121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61547" y="1583363"/>
            <a:ext cx="6106248" cy="4703595"/>
          </a:xfrm>
          <a:prstGeom prst="rect">
            <a:avLst/>
          </a:prstGeom>
          <a:noFill/>
        </p:spPr>
        <p:txBody>
          <a:bodyPr wrap="square" rtlCol="0">
            <a:spAutoFit/>
          </a:bodyPr>
          <a:lstStyle/>
          <a:p>
            <a:pPr>
              <a:lnSpc>
                <a:spcPct val="150000"/>
              </a:lnSpc>
              <a:spcAft>
                <a:spcPts val="1200"/>
              </a:spcAft>
            </a:pPr>
            <a:r>
              <a:rPr lang="en-US" sz="1500" b="1" dirty="0">
                <a:solidFill>
                  <a:srgbClr val="000000"/>
                </a:solidFill>
                <a:latin typeface="Century Gothic" panose="020B0502020202020204" pitchFamily="34" charset="0"/>
              </a:rPr>
              <a:t>When To Use This Template: </a:t>
            </a:r>
            <a:br>
              <a:rPr lang="en-US" sz="1500" b="1" dirty="0">
                <a:solidFill>
                  <a:srgbClr val="000000"/>
                </a:solidFill>
                <a:latin typeface="Century Gothic" panose="020B0502020202020204" pitchFamily="34" charset="0"/>
              </a:rPr>
            </a:br>
            <a:r>
              <a:rPr lang="en-US" sz="1500" dirty="0">
                <a:solidFill>
                  <a:srgbClr val="000000"/>
                </a:solidFill>
                <a:latin typeface="Century Gothic" panose="020B0502020202020204" pitchFamily="34" charset="0"/>
              </a:rPr>
              <a:t>Apply this Three Little Pigs Agile retrospective template during sprint retrospectives to evaluate practices that were weak (House of Straw), moderately effective (House of Sticks), and strong (House of Bricks). This template is excellent for identifying and reinforcing successful practices while addressing weaknesses.</a:t>
            </a:r>
          </a:p>
          <a:p>
            <a:pPr>
              <a:lnSpc>
                <a:spcPct val="150000"/>
              </a:lnSpc>
              <a:spcAft>
                <a:spcPts val="1200"/>
              </a:spcAft>
            </a:pPr>
            <a:r>
              <a:rPr lang="en-US" sz="1500" b="1" dirty="0">
                <a:solidFill>
                  <a:srgbClr val="000000"/>
                </a:solidFill>
                <a:latin typeface="Century Gothic" panose="020B0502020202020204" pitchFamily="34" charset="0"/>
              </a:rPr>
              <a:t>Notable Templates Features: </a:t>
            </a:r>
            <a:br>
              <a:rPr lang="en-US" sz="1500" b="1" dirty="0">
                <a:solidFill>
                  <a:srgbClr val="000000"/>
                </a:solidFill>
                <a:latin typeface="Century Gothic" panose="020B0502020202020204" pitchFamily="34" charset="0"/>
              </a:rPr>
            </a:br>
            <a:r>
              <a:rPr lang="en-US" sz="1500" dirty="0">
                <a:solidFill>
                  <a:srgbClr val="000000"/>
                </a:solidFill>
                <a:latin typeface="Century Gothic" panose="020B0502020202020204" pitchFamily="34" charset="0"/>
              </a:rPr>
              <a:t>This template features three sections: House of Straw, House of Sticks, and House of Bricks, allowing teams to categorize processes based on their effectiveness. This template promotes detailed analysis and structured discussions to enhance team performance and process strength.  </a:t>
            </a:r>
          </a:p>
        </p:txBody>
      </p:sp>
      <p:pic>
        <p:nvPicPr>
          <p:cNvPr id="90" name="Google Shape;90;p13">
            <a:hlinkClick r:id="rId3"/>
          </p:cNvPr>
          <p:cNvPicPr preferRelativeResize="0"/>
          <p:nvPr/>
        </p:nvPicPr>
        <p:blipFill>
          <a:blip r:embed="rId4">
            <a:alphaModFix/>
          </a:blip>
          <a:stretch>
            <a:fillRect/>
          </a:stretch>
        </p:blipFill>
        <p:spPr>
          <a:xfrm>
            <a:off x="7886047" y="395765"/>
            <a:ext cx="3744624" cy="744775"/>
          </a:xfrm>
          <a:prstGeom prst="rect">
            <a:avLst/>
          </a:prstGeom>
          <a:noFill/>
          <a:ln>
            <a:noFill/>
          </a:ln>
        </p:spPr>
      </p:pic>
      <p:sp>
        <p:nvSpPr>
          <p:cNvPr id="91" name="Google Shape;91;p13"/>
          <p:cNvSpPr txBox="1"/>
          <p:nvPr/>
        </p:nvSpPr>
        <p:spPr>
          <a:xfrm>
            <a:off x="361547" y="215012"/>
            <a:ext cx="6106248" cy="1169521"/>
          </a:xfrm>
          <a:prstGeom prst="rect">
            <a:avLst/>
          </a:prstGeom>
          <a:noFill/>
          <a:ln>
            <a:noFill/>
          </a:ln>
        </p:spPr>
        <p:txBody>
          <a:bodyPr spcFirstLastPara="1" wrap="square" lIns="91425" tIns="91425" rIns="91425" bIns="91425" anchor="t" anchorCtr="0">
            <a:spAutoFit/>
          </a:bodyPr>
          <a:lstStyle/>
          <a:p>
            <a:r>
              <a:rPr lang="en-US" sz="3200" b="1" dirty="0">
                <a:solidFill>
                  <a:srgbClr val="011033"/>
                </a:solidFill>
                <a:latin typeface="Century Gothic"/>
                <a:ea typeface="Century Gothic"/>
                <a:cs typeface="Century Gothic"/>
                <a:sym typeface="Century Gothic"/>
              </a:rPr>
              <a:t>Three Little Pigs Agile Retrospective Template</a:t>
            </a:r>
          </a:p>
        </p:txBody>
      </p:sp>
      <p:pic>
        <p:nvPicPr>
          <p:cNvPr id="4" name="Picture 3">
            <a:extLst>
              <a:ext uri="{FF2B5EF4-FFF2-40B4-BE49-F238E27FC236}">
                <a16:creationId xmlns:a16="http://schemas.microsoft.com/office/drawing/2014/main" id="{F9623ECC-A1C7-13A7-CF86-CAD52564DC1C}"/>
              </a:ext>
            </a:extLst>
          </p:cNvPr>
          <p:cNvPicPr>
            <a:picLocks noChangeAspect="1"/>
          </p:cNvPicPr>
          <p:nvPr/>
        </p:nvPicPr>
        <p:blipFill>
          <a:blip r:embed="rId5"/>
          <a:stretch>
            <a:fillRect/>
          </a:stretch>
        </p:blipFill>
        <p:spPr>
          <a:xfrm>
            <a:off x="6849720" y="2585754"/>
            <a:ext cx="4780951" cy="2698812"/>
          </a:xfrm>
          <a:prstGeom prst="rect">
            <a:avLst/>
          </a:prstGeom>
          <a:effectLst>
            <a:outerShdw blurRad="152400" sx="104000" sy="104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D2E7D3-579C-D507-85FD-8666A446E972}"/>
              </a:ext>
            </a:extLst>
          </p:cNvPr>
          <p:cNvGrpSpPr/>
          <p:nvPr/>
        </p:nvGrpSpPr>
        <p:grpSpPr>
          <a:xfrm>
            <a:off x="232911" y="1761401"/>
            <a:ext cx="11726178" cy="3335198"/>
            <a:chOff x="366077" y="1645174"/>
            <a:chExt cx="11726178" cy="3335198"/>
          </a:xfrm>
        </p:grpSpPr>
        <p:sp>
          <p:nvSpPr>
            <p:cNvPr id="58" name="Rectangle 57">
              <a:extLst>
                <a:ext uri="{FF2B5EF4-FFF2-40B4-BE49-F238E27FC236}">
                  <a16:creationId xmlns:a16="http://schemas.microsoft.com/office/drawing/2014/main" id="{00465496-CA87-DD06-957B-E68CC04F76DA}"/>
                </a:ext>
              </a:extLst>
            </p:cNvPr>
            <p:cNvSpPr/>
            <p:nvPr/>
          </p:nvSpPr>
          <p:spPr>
            <a:xfrm>
              <a:off x="553271" y="2786375"/>
              <a:ext cx="3291840" cy="2193997"/>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ctr"/>
            <a:lstStyle/>
            <a:p>
              <a:r>
                <a:rPr lang="en-US" sz="1600" i="0" u="none" strike="noStrike" dirty="0">
                  <a:solidFill>
                    <a:schemeClr val="tx1"/>
                  </a:solidFill>
                  <a:effectLst/>
                  <a:latin typeface="Century Gothic" panose="020B0502020202020204" pitchFamily="34" charset="0"/>
                </a:rPr>
                <a:t>List the practices or processes that were weak or ineffective during the sprint.</a:t>
              </a:r>
              <a:endParaRPr lang="en-US" sz="1600" dirty="0">
                <a:solidFill>
                  <a:schemeClr val="tx1"/>
                </a:solidFill>
                <a:latin typeface="Century Gothic" panose="020B0502020202020204" pitchFamily="34" charset="0"/>
              </a:endParaRPr>
            </a:p>
          </p:txBody>
        </p:sp>
        <p:sp>
          <p:nvSpPr>
            <p:cNvPr id="60" name="Isosceles Triangle 59">
              <a:extLst>
                <a:ext uri="{FF2B5EF4-FFF2-40B4-BE49-F238E27FC236}">
                  <a16:creationId xmlns:a16="http://schemas.microsoft.com/office/drawing/2014/main" id="{7579981A-17C1-7211-A2F2-F82B02BD60BD}"/>
                </a:ext>
              </a:extLst>
            </p:cNvPr>
            <p:cNvSpPr/>
            <p:nvPr/>
          </p:nvSpPr>
          <p:spPr>
            <a:xfrm>
              <a:off x="366077" y="1645174"/>
              <a:ext cx="3666228" cy="1079380"/>
            </a:xfrm>
            <a:prstGeom prst="triangle">
              <a:avLst/>
            </a:prstGeom>
            <a:solidFill>
              <a:srgbClr val="D29C14"/>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75" name="Rectangle 74">
              <a:extLst>
                <a:ext uri="{FF2B5EF4-FFF2-40B4-BE49-F238E27FC236}">
                  <a16:creationId xmlns:a16="http://schemas.microsoft.com/office/drawing/2014/main" id="{D3C27CF2-8E08-10F8-4B1A-16BD5C0F065F}"/>
                </a:ext>
              </a:extLst>
            </p:cNvPr>
            <p:cNvSpPr/>
            <p:nvPr/>
          </p:nvSpPr>
          <p:spPr>
            <a:xfrm>
              <a:off x="4583246" y="2786375"/>
              <a:ext cx="3291840" cy="2193997"/>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ctr"/>
            <a:lstStyle/>
            <a:p>
              <a:r>
                <a:rPr lang="en-US" sz="1600" i="0" u="none" strike="noStrike" dirty="0">
                  <a:solidFill>
                    <a:schemeClr val="tx1"/>
                  </a:solidFill>
                  <a:effectLst/>
                  <a:latin typeface="Century Gothic" panose="020B0502020202020204" pitchFamily="34" charset="0"/>
                </a:rPr>
                <a:t>Identify the practices or processes that were somewhat effective but need strengthening.</a:t>
              </a:r>
            </a:p>
          </p:txBody>
        </p:sp>
        <p:sp>
          <p:nvSpPr>
            <p:cNvPr id="76" name="Isosceles Triangle 75">
              <a:extLst>
                <a:ext uri="{FF2B5EF4-FFF2-40B4-BE49-F238E27FC236}">
                  <a16:creationId xmlns:a16="http://schemas.microsoft.com/office/drawing/2014/main" id="{64A47701-B0C6-6CBE-7381-EEAF5EF03D6C}"/>
                </a:ext>
              </a:extLst>
            </p:cNvPr>
            <p:cNvSpPr/>
            <p:nvPr/>
          </p:nvSpPr>
          <p:spPr>
            <a:xfrm>
              <a:off x="4396052" y="1645174"/>
              <a:ext cx="3666228" cy="1079380"/>
            </a:xfrm>
            <a:prstGeom prst="triangle">
              <a:avLst/>
            </a:prstGeom>
            <a:solidFill>
              <a:srgbClr val="8E581A"/>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82" name="Rectangle 81">
              <a:extLst>
                <a:ext uri="{FF2B5EF4-FFF2-40B4-BE49-F238E27FC236}">
                  <a16:creationId xmlns:a16="http://schemas.microsoft.com/office/drawing/2014/main" id="{88F0BF0E-4D1A-E07E-8D1D-7AAB7CD16BB5}"/>
                </a:ext>
              </a:extLst>
            </p:cNvPr>
            <p:cNvSpPr/>
            <p:nvPr/>
          </p:nvSpPr>
          <p:spPr>
            <a:xfrm>
              <a:off x="8613221" y="2786375"/>
              <a:ext cx="3291840" cy="2193997"/>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ctr"/>
            <a:lstStyle/>
            <a:p>
              <a:r>
                <a:rPr lang="en-US" sz="1600" i="0" u="none" strike="noStrike" dirty="0">
                  <a:solidFill>
                    <a:schemeClr val="tx1"/>
                  </a:solidFill>
                  <a:effectLst/>
                  <a:latin typeface="Century Gothic" panose="020B0502020202020204" pitchFamily="34" charset="0"/>
                </a:rPr>
                <a:t>Highlight the practices or processes that were strong and contributed significantly to the team's success.</a:t>
              </a:r>
              <a:endParaRPr lang="en-US" sz="1600" dirty="0">
                <a:solidFill>
                  <a:schemeClr val="tx1"/>
                </a:solidFill>
                <a:latin typeface="Century Gothic" panose="020B0502020202020204" pitchFamily="34" charset="0"/>
              </a:endParaRPr>
            </a:p>
          </p:txBody>
        </p:sp>
        <p:sp>
          <p:nvSpPr>
            <p:cNvPr id="83" name="Isosceles Triangle 82">
              <a:extLst>
                <a:ext uri="{FF2B5EF4-FFF2-40B4-BE49-F238E27FC236}">
                  <a16:creationId xmlns:a16="http://schemas.microsoft.com/office/drawing/2014/main" id="{45FABAC8-8015-B56C-6B04-77133C69B80C}"/>
                </a:ext>
              </a:extLst>
            </p:cNvPr>
            <p:cNvSpPr/>
            <p:nvPr/>
          </p:nvSpPr>
          <p:spPr>
            <a:xfrm>
              <a:off x="8426027" y="1645174"/>
              <a:ext cx="3666228" cy="1079380"/>
            </a:xfrm>
            <a:prstGeom prst="triangle">
              <a:avLst/>
            </a:prstGeom>
            <a:solidFill>
              <a:srgbClr val="BF3F00"/>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pic>
          <p:nvPicPr>
            <p:cNvPr id="99" name="Picture 98" descr="Unamused Pig">
              <a:extLst>
                <a:ext uri="{FF2B5EF4-FFF2-40B4-BE49-F238E27FC236}">
                  <a16:creationId xmlns:a16="http://schemas.microsoft.com/office/drawing/2014/main" id="{EFC6A701-43D2-CACE-0652-A9CDBBA228E8}"/>
                </a:ext>
              </a:extLst>
            </p:cNvPr>
            <p:cNvPicPr>
              <a:picLocks noChangeAspect="1"/>
            </p:cNvPicPr>
            <p:nvPr/>
          </p:nvPicPr>
          <p:blipFill>
            <a:blip r:embed="rId3" cstate="screen">
              <a:grayscl/>
              <a:extLst>
                <a:ext uri="{BEBA8EAE-BF5A-486C-A8C5-ECC9F3942E4B}">
                  <a14:imgProps xmlns:a14="http://schemas.microsoft.com/office/drawing/2010/main">
                    <a14:imgLayer r:embed="rId4">
                      <a14:imgEffect>
                        <a14:colorTemperature colorTemp="3872"/>
                      </a14:imgEffect>
                    </a14:imgLayer>
                  </a14:imgProps>
                </a:ext>
                <a:ext uri="{28A0092B-C50C-407E-A947-70E740481C1C}">
                  <a14:useLocalDpi xmlns:a14="http://schemas.microsoft.com/office/drawing/2010/main"/>
                </a:ext>
              </a:extLst>
            </a:blip>
            <a:stretch>
              <a:fillRect/>
            </a:stretch>
          </p:blipFill>
          <p:spPr>
            <a:xfrm>
              <a:off x="10942913" y="1667640"/>
              <a:ext cx="1097289" cy="1097289"/>
            </a:xfrm>
            <a:prstGeom prst="rect">
              <a:avLst/>
            </a:prstGeom>
          </p:spPr>
        </p:pic>
        <p:pic>
          <p:nvPicPr>
            <p:cNvPr id="101" name="Picture 100" descr="Don't Know Pig">
              <a:extLst>
                <a:ext uri="{FF2B5EF4-FFF2-40B4-BE49-F238E27FC236}">
                  <a16:creationId xmlns:a16="http://schemas.microsoft.com/office/drawing/2014/main" id="{6D74C373-BA41-1F32-3CBF-02BC61289F02}"/>
                </a:ext>
              </a:extLst>
            </p:cNvPr>
            <p:cNvPicPr>
              <a:picLocks noChangeAspect="1"/>
            </p:cNvPicPr>
            <p:nvPr/>
          </p:nvPicPr>
          <p:blipFill>
            <a:blip r:embed="rId5" cstate="screen">
              <a:grayscl/>
              <a:extLst>
                <a:ext uri="{BEBA8EAE-BF5A-486C-A8C5-ECC9F3942E4B}">
                  <a14:imgProps xmlns:a14="http://schemas.microsoft.com/office/drawing/2010/main">
                    <a14:imgLayer r:embed="rId6">
                      <a14:imgEffect>
                        <a14:colorTemperature colorTemp="1500"/>
                      </a14:imgEffect>
                      <a14:imgEffect>
                        <a14:saturation sat="400000"/>
                      </a14:imgEffect>
                      <a14:imgEffect>
                        <a14:brightnessContrast bright="2000" contrast="-1000"/>
                      </a14:imgEffect>
                    </a14:imgLayer>
                  </a14:imgProps>
                </a:ext>
                <a:ext uri="{28A0092B-C50C-407E-A947-70E740481C1C}">
                  <a14:useLocalDpi xmlns:a14="http://schemas.microsoft.com/office/drawing/2010/main"/>
                </a:ext>
              </a:extLst>
            </a:blip>
            <a:stretch>
              <a:fillRect/>
            </a:stretch>
          </p:blipFill>
          <p:spPr>
            <a:xfrm>
              <a:off x="6911894" y="1667638"/>
              <a:ext cx="1097291" cy="1097291"/>
            </a:xfrm>
            <a:prstGeom prst="rect">
              <a:avLst/>
            </a:prstGeom>
          </p:spPr>
        </p:pic>
        <p:pic>
          <p:nvPicPr>
            <p:cNvPr id="103" name="Picture 102" descr="Thumbs Down Pig">
              <a:extLst>
                <a:ext uri="{FF2B5EF4-FFF2-40B4-BE49-F238E27FC236}">
                  <a16:creationId xmlns:a16="http://schemas.microsoft.com/office/drawing/2014/main" id="{CAF36ACE-FE8E-6F88-6387-9EB3098FBA24}"/>
                </a:ext>
              </a:extLst>
            </p:cNvPr>
            <p:cNvPicPr>
              <a:picLocks noChangeAspect="1"/>
            </p:cNvPicPr>
            <p:nvPr/>
          </p:nvPicPr>
          <p:blipFill>
            <a:blip r:embed="rId7" cstate="screen">
              <a:grayscl/>
              <a:extLst>
                <a:ext uri="{BEBA8EAE-BF5A-486C-A8C5-ECC9F3942E4B}">
                  <a14:imgProps xmlns:a14="http://schemas.microsoft.com/office/drawing/2010/main">
                    <a14:imgLayer r:embed="rId8">
                      <a14:imgEffect>
                        <a14:saturation sat="120000"/>
                      </a14:imgEffect>
                      <a14:imgEffect>
                        <a14:brightnessContrast bright="5000"/>
                      </a14:imgEffect>
                    </a14:imgLayer>
                  </a14:imgProps>
                </a:ext>
                <a:ext uri="{28A0092B-C50C-407E-A947-70E740481C1C}">
                  <a14:useLocalDpi xmlns:a14="http://schemas.microsoft.com/office/drawing/2010/main"/>
                </a:ext>
              </a:extLst>
            </a:blip>
            <a:stretch>
              <a:fillRect/>
            </a:stretch>
          </p:blipFill>
          <p:spPr>
            <a:xfrm>
              <a:off x="2882973" y="1667640"/>
              <a:ext cx="1097289" cy="1097289"/>
            </a:xfrm>
            <a:prstGeom prst="rect">
              <a:avLst/>
            </a:prstGeom>
          </p:spPr>
        </p:pic>
        <p:sp>
          <p:nvSpPr>
            <p:cNvPr id="25" name="Isosceles Triangle 59">
              <a:extLst>
                <a:ext uri="{FF2B5EF4-FFF2-40B4-BE49-F238E27FC236}">
                  <a16:creationId xmlns:a16="http://schemas.microsoft.com/office/drawing/2014/main" id="{EC382D04-3C68-313E-904C-5AE489704BBD}"/>
                </a:ext>
              </a:extLst>
            </p:cNvPr>
            <p:cNvSpPr/>
            <p:nvPr/>
          </p:nvSpPr>
          <p:spPr>
            <a:xfrm>
              <a:off x="1467671" y="1929824"/>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26" name="Isosceles Triangle 59">
              <a:extLst>
                <a:ext uri="{FF2B5EF4-FFF2-40B4-BE49-F238E27FC236}">
                  <a16:creationId xmlns:a16="http://schemas.microsoft.com/office/drawing/2014/main" id="{CD5FE3A2-0164-254E-5590-28200580254F}"/>
                </a:ext>
              </a:extLst>
            </p:cNvPr>
            <p:cNvSpPr/>
            <p:nvPr/>
          </p:nvSpPr>
          <p:spPr>
            <a:xfrm>
              <a:off x="1330511" y="2231813"/>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STRAW</a:t>
              </a:r>
              <a:endParaRPr lang="en-US" sz="2400" dirty="0">
                <a:solidFill>
                  <a:schemeClr val="bg1"/>
                </a:solidFill>
                <a:latin typeface="Courier" pitchFamily="2" charset="0"/>
              </a:endParaRPr>
            </a:p>
          </p:txBody>
        </p:sp>
        <p:sp>
          <p:nvSpPr>
            <p:cNvPr id="28" name="Isosceles Triangle 59">
              <a:extLst>
                <a:ext uri="{FF2B5EF4-FFF2-40B4-BE49-F238E27FC236}">
                  <a16:creationId xmlns:a16="http://schemas.microsoft.com/office/drawing/2014/main" id="{FEF41B7C-36A7-5A8B-134A-40802C2618CB}"/>
                </a:ext>
              </a:extLst>
            </p:cNvPr>
            <p:cNvSpPr/>
            <p:nvPr/>
          </p:nvSpPr>
          <p:spPr>
            <a:xfrm>
              <a:off x="5497646" y="1935646"/>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29" name="Isosceles Triangle 59">
              <a:extLst>
                <a:ext uri="{FF2B5EF4-FFF2-40B4-BE49-F238E27FC236}">
                  <a16:creationId xmlns:a16="http://schemas.microsoft.com/office/drawing/2014/main" id="{3A8B0701-A66A-DF3D-6688-9CF95BA09418}"/>
                </a:ext>
              </a:extLst>
            </p:cNvPr>
            <p:cNvSpPr/>
            <p:nvPr/>
          </p:nvSpPr>
          <p:spPr>
            <a:xfrm>
              <a:off x="5360486" y="2237635"/>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STICKS</a:t>
              </a:r>
              <a:endParaRPr lang="en-US" sz="2400" dirty="0">
                <a:solidFill>
                  <a:schemeClr val="bg1"/>
                </a:solidFill>
                <a:latin typeface="Courier" pitchFamily="2" charset="0"/>
              </a:endParaRPr>
            </a:p>
          </p:txBody>
        </p:sp>
        <p:sp>
          <p:nvSpPr>
            <p:cNvPr id="31" name="Isosceles Triangle 59">
              <a:extLst>
                <a:ext uri="{FF2B5EF4-FFF2-40B4-BE49-F238E27FC236}">
                  <a16:creationId xmlns:a16="http://schemas.microsoft.com/office/drawing/2014/main" id="{53BE954A-6A8B-0C0E-3539-1688868EAE6A}"/>
                </a:ext>
              </a:extLst>
            </p:cNvPr>
            <p:cNvSpPr/>
            <p:nvPr/>
          </p:nvSpPr>
          <p:spPr>
            <a:xfrm>
              <a:off x="9527621" y="1945365"/>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32" name="Isosceles Triangle 59">
              <a:extLst>
                <a:ext uri="{FF2B5EF4-FFF2-40B4-BE49-F238E27FC236}">
                  <a16:creationId xmlns:a16="http://schemas.microsoft.com/office/drawing/2014/main" id="{544677B4-D502-F258-9330-FB6BE4230792}"/>
                </a:ext>
              </a:extLst>
            </p:cNvPr>
            <p:cNvSpPr/>
            <p:nvPr/>
          </p:nvSpPr>
          <p:spPr>
            <a:xfrm>
              <a:off x="9390461" y="2247354"/>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BRICKS</a:t>
              </a:r>
              <a:endParaRPr lang="en-US" sz="2400" dirty="0">
                <a:solidFill>
                  <a:schemeClr val="bg1"/>
                </a:solidFill>
                <a:latin typeface="Courier" pitchFamily="2" charset="0"/>
              </a:endParaRPr>
            </a:p>
          </p:txBody>
        </p:sp>
      </p:grpSp>
      <p:sp>
        <p:nvSpPr>
          <p:cNvPr id="2" name="TextBox 1">
            <a:extLst>
              <a:ext uri="{FF2B5EF4-FFF2-40B4-BE49-F238E27FC236}">
                <a16:creationId xmlns:a16="http://schemas.microsoft.com/office/drawing/2014/main" id="{ADCA09F2-3826-BB90-349F-9C52EDB42204}"/>
              </a:ext>
            </a:extLst>
          </p:cNvPr>
          <p:cNvSpPr txBox="1"/>
          <p:nvPr/>
        </p:nvSpPr>
        <p:spPr>
          <a:xfrm>
            <a:off x="128072" y="149855"/>
            <a:ext cx="8492145" cy="523220"/>
          </a:xfrm>
          <a:prstGeom prst="rect">
            <a:avLst/>
          </a:prstGeom>
          <a:noFill/>
        </p:spPr>
        <p:txBody>
          <a:bodyPr wrap="square" rtlCol="0">
            <a:spAutoFit/>
          </a:bodyPr>
          <a:lstStyle/>
          <a:p>
            <a:r>
              <a:rPr lang="en-US" sz="2800" b="1" dirty="0">
                <a:solidFill>
                  <a:srgbClr val="011033"/>
                </a:solidFill>
                <a:latin typeface="Century Gothic" panose="020B0502020202020204" pitchFamily="34" charset="0"/>
                <a:ea typeface="Century Gothic"/>
                <a:cs typeface="Century Gothic"/>
                <a:sym typeface="Century Gothic"/>
              </a:rPr>
              <a:t>Three Little Pigs Agile Retrospective Template</a:t>
            </a:r>
          </a:p>
        </p:txBody>
      </p:sp>
    </p:spTree>
    <p:extLst>
      <p:ext uri="{BB962C8B-B14F-4D97-AF65-F5344CB8AC3E}">
        <p14:creationId xmlns:p14="http://schemas.microsoft.com/office/powerpoint/2010/main" val="142509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AE5F5C-FC0D-FA23-51E8-914F6C08F423}"/>
              </a:ext>
            </a:extLst>
          </p:cNvPr>
          <p:cNvGrpSpPr/>
          <p:nvPr/>
        </p:nvGrpSpPr>
        <p:grpSpPr>
          <a:xfrm>
            <a:off x="232911" y="773573"/>
            <a:ext cx="11726178" cy="5310855"/>
            <a:chOff x="93189" y="773573"/>
            <a:chExt cx="11726178" cy="5310855"/>
          </a:xfrm>
        </p:grpSpPr>
        <p:sp>
          <p:nvSpPr>
            <p:cNvPr id="58" name="Rectangle 57">
              <a:extLst>
                <a:ext uri="{FF2B5EF4-FFF2-40B4-BE49-F238E27FC236}">
                  <a16:creationId xmlns:a16="http://schemas.microsoft.com/office/drawing/2014/main" id="{00465496-CA87-DD06-957B-E68CC04F76DA}"/>
                </a:ext>
              </a:extLst>
            </p:cNvPr>
            <p:cNvSpPr/>
            <p:nvPr/>
          </p:nvSpPr>
          <p:spPr>
            <a:xfrm>
              <a:off x="280383" y="2241086"/>
              <a:ext cx="3291840" cy="914400"/>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1</a:t>
              </a:r>
              <a:endParaRPr lang="en-US" sz="1200" dirty="0">
                <a:solidFill>
                  <a:schemeClr val="tx1"/>
                </a:solidFill>
                <a:latin typeface="Century Gothic" panose="020B0502020202020204" pitchFamily="34" charset="0"/>
              </a:endParaRPr>
            </a:p>
          </p:txBody>
        </p:sp>
        <p:sp>
          <p:nvSpPr>
            <p:cNvPr id="60" name="Isosceles Triangle 59">
              <a:extLst>
                <a:ext uri="{FF2B5EF4-FFF2-40B4-BE49-F238E27FC236}">
                  <a16:creationId xmlns:a16="http://schemas.microsoft.com/office/drawing/2014/main" id="{7579981A-17C1-7211-A2F2-F82B02BD60BD}"/>
                </a:ext>
              </a:extLst>
            </p:cNvPr>
            <p:cNvSpPr/>
            <p:nvPr/>
          </p:nvSpPr>
          <p:spPr>
            <a:xfrm>
              <a:off x="93189" y="1099884"/>
              <a:ext cx="3666228" cy="1079380"/>
            </a:xfrm>
            <a:prstGeom prst="triangle">
              <a:avLst/>
            </a:prstGeom>
            <a:solidFill>
              <a:srgbClr val="D29C14"/>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63" name="Rectangle 62">
              <a:extLst>
                <a:ext uri="{FF2B5EF4-FFF2-40B4-BE49-F238E27FC236}">
                  <a16:creationId xmlns:a16="http://schemas.microsoft.com/office/drawing/2014/main" id="{7CB43B5C-52E3-F883-29E3-799218626829}"/>
                </a:ext>
              </a:extLst>
            </p:cNvPr>
            <p:cNvSpPr/>
            <p:nvPr/>
          </p:nvSpPr>
          <p:spPr>
            <a:xfrm>
              <a:off x="280383" y="5170028"/>
              <a:ext cx="3291840" cy="914400"/>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4</a:t>
              </a:r>
              <a:endParaRPr lang="en-US" sz="1200" dirty="0">
                <a:solidFill>
                  <a:schemeClr val="tx1"/>
                </a:solidFill>
                <a:latin typeface="Century Gothic" panose="020B0502020202020204" pitchFamily="34" charset="0"/>
              </a:endParaRPr>
            </a:p>
          </p:txBody>
        </p:sp>
        <p:sp>
          <p:nvSpPr>
            <p:cNvPr id="64" name="Rectangle 63">
              <a:extLst>
                <a:ext uri="{FF2B5EF4-FFF2-40B4-BE49-F238E27FC236}">
                  <a16:creationId xmlns:a16="http://schemas.microsoft.com/office/drawing/2014/main" id="{36693336-1A90-24D0-1C0C-D863DBBB2DF2}"/>
                </a:ext>
              </a:extLst>
            </p:cNvPr>
            <p:cNvSpPr/>
            <p:nvPr/>
          </p:nvSpPr>
          <p:spPr>
            <a:xfrm>
              <a:off x="280383" y="3217400"/>
              <a:ext cx="3291840" cy="914400"/>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2</a:t>
              </a:r>
              <a:endParaRPr lang="en-US" sz="1200" dirty="0">
                <a:solidFill>
                  <a:schemeClr val="tx1"/>
                </a:solidFill>
                <a:latin typeface="Century Gothic" panose="020B0502020202020204" pitchFamily="34" charset="0"/>
              </a:endParaRPr>
            </a:p>
          </p:txBody>
        </p:sp>
        <p:sp>
          <p:nvSpPr>
            <p:cNvPr id="65" name="Rectangle 64">
              <a:extLst>
                <a:ext uri="{FF2B5EF4-FFF2-40B4-BE49-F238E27FC236}">
                  <a16:creationId xmlns:a16="http://schemas.microsoft.com/office/drawing/2014/main" id="{84650FDB-CA55-E7EA-3769-DDD8BB600820}"/>
                </a:ext>
              </a:extLst>
            </p:cNvPr>
            <p:cNvSpPr/>
            <p:nvPr/>
          </p:nvSpPr>
          <p:spPr>
            <a:xfrm>
              <a:off x="280383" y="4193714"/>
              <a:ext cx="3291840" cy="914400"/>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3</a:t>
              </a:r>
              <a:endParaRPr lang="en-US" sz="1200" dirty="0">
                <a:solidFill>
                  <a:schemeClr val="tx1"/>
                </a:solidFill>
                <a:latin typeface="Century Gothic" panose="020B0502020202020204" pitchFamily="34" charset="0"/>
              </a:endParaRPr>
            </a:p>
          </p:txBody>
        </p:sp>
        <p:sp>
          <p:nvSpPr>
            <p:cNvPr id="75" name="Rectangle 74">
              <a:extLst>
                <a:ext uri="{FF2B5EF4-FFF2-40B4-BE49-F238E27FC236}">
                  <a16:creationId xmlns:a16="http://schemas.microsoft.com/office/drawing/2014/main" id="{D3C27CF2-8E08-10F8-4B1A-16BD5C0F065F}"/>
                </a:ext>
              </a:extLst>
            </p:cNvPr>
            <p:cNvSpPr/>
            <p:nvPr/>
          </p:nvSpPr>
          <p:spPr>
            <a:xfrm>
              <a:off x="4310358" y="2241086"/>
              <a:ext cx="3291840" cy="914400"/>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1</a:t>
              </a:r>
              <a:endParaRPr lang="en-US" sz="1200" dirty="0">
                <a:solidFill>
                  <a:schemeClr val="tx1"/>
                </a:solidFill>
                <a:latin typeface="Century Gothic" panose="020B0502020202020204" pitchFamily="34" charset="0"/>
              </a:endParaRPr>
            </a:p>
          </p:txBody>
        </p:sp>
        <p:sp>
          <p:nvSpPr>
            <p:cNvPr id="76" name="Isosceles Triangle 75">
              <a:extLst>
                <a:ext uri="{FF2B5EF4-FFF2-40B4-BE49-F238E27FC236}">
                  <a16:creationId xmlns:a16="http://schemas.microsoft.com/office/drawing/2014/main" id="{64A47701-B0C6-6CBE-7381-EEAF5EF03D6C}"/>
                </a:ext>
              </a:extLst>
            </p:cNvPr>
            <p:cNvSpPr/>
            <p:nvPr/>
          </p:nvSpPr>
          <p:spPr>
            <a:xfrm>
              <a:off x="4123164" y="1099884"/>
              <a:ext cx="3666228" cy="1079380"/>
            </a:xfrm>
            <a:prstGeom prst="triangle">
              <a:avLst/>
            </a:prstGeom>
            <a:solidFill>
              <a:srgbClr val="8E581A"/>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77" name="Rectangle 76">
              <a:extLst>
                <a:ext uri="{FF2B5EF4-FFF2-40B4-BE49-F238E27FC236}">
                  <a16:creationId xmlns:a16="http://schemas.microsoft.com/office/drawing/2014/main" id="{2471435C-4192-A856-4D7B-692E0681AE9B}"/>
                </a:ext>
              </a:extLst>
            </p:cNvPr>
            <p:cNvSpPr/>
            <p:nvPr/>
          </p:nvSpPr>
          <p:spPr>
            <a:xfrm>
              <a:off x="4310358" y="5170028"/>
              <a:ext cx="3291840" cy="914400"/>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4</a:t>
              </a:r>
              <a:endParaRPr lang="en-US" sz="1200" dirty="0">
                <a:solidFill>
                  <a:schemeClr val="tx1"/>
                </a:solidFill>
                <a:latin typeface="Century Gothic" panose="020B0502020202020204" pitchFamily="34" charset="0"/>
              </a:endParaRPr>
            </a:p>
          </p:txBody>
        </p:sp>
        <p:sp>
          <p:nvSpPr>
            <p:cNvPr id="78" name="Rectangle 77">
              <a:extLst>
                <a:ext uri="{FF2B5EF4-FFF2-40B4-BE49-F238E27FC236}">
                  <a16:creationId xmlns:a16="http://schemas.microsoft.com/office/drawing/2014/main" id="{EBA864E4-697E-F8EF-0FC7-50A7738A66A5}"/>
                </a:ext>
              </a:extLst>
            </p:cNvPr>
            <p:cNvSpPr/>
            <p:nvPr/>
          </p:nvSpPr>
          <p:spPr>
            <a:xfrm>
              <a:off x="4310358" y="3217400"/>
              <a:ext cx="3291840" cy="914400"/>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2</a:t>
              </a:r>
              <a:endParaRPr lang="en-US" sz="1200" dirty="0">
                <a:solidFill>
                  <a:schemeClr val="tx1"/>
                </a:solidFill>
                <a:latin typeface="Century Gothic" panose="020B0502020202020204" pitchFamily="34" charset="0"/>
              </a:endParaRPr>
            </a:p>
          </p:txBody>
        </p:sp>
        <p:sp>
          <p:nvSpPr>
            <p:cNvPr id="79" name="Rectangle 78">
              <a:extLst>
                <a:ext uri="{FF2B5EF4-FFF2-40B4-BE49-F238E27FC236}">
                  <a16:creationId xmlns:a16="http://schemas.microsoft.com/office/drawing/2014/main" id="{206F89E1-443A-0109-48BE-6824E6065130}"/>
                </a:ext>
              </a:extLst>
            </p:cNvPr>
            <p:cNvSpPr/>
            <p:nvPr/>
          </p:nvSpPr>
          <p:spPr>
            <a:xfrm>
              <a:off x="4310358" y="4193714"/>
              <a:ext cx="3291840" cy="914400"/>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3</a:t>
              </a:r>
              <a:endParaRPr lang="en-US" sz="1200" dirty="0">
                <a:solidFill>
                  <a:schemeClr val="tx1"/>
                </a:solidFill>
                <a:latin typeface="Century Gothic" panose="020B0502020202020204" pitchFamily="34" charset="0"/>
              </a:endParaRPr>
            </a:p>
          </p:txBody>
        </p:sp>
        <p:sp>
          <p:nvSpPr>
            <p:cNvPr id="82" name="Rectangle 81">
              <a:extLst>
                <a:ext uri="{FF2B5EF4-FFF2-40B4-BE49-F238E27FC236}">
                  <a16:creationId xmlns:a16="http://schemas.microsoft.com/office/drawing/2014/main" id="{88F0BF0E-4D1A-E07E-8D1D-7AAB7CD16BB5}"/>
                </a:ext>
              </a:extLst>
            </p:cNvPr>
            <p:cNvSpPr/>
            <p:nvPr/>
          </p:nvSpPr>
          <p:spPr>
            <a:xfrm>
              <a:off x="8340333" y="2241086"/>
              <a:ext cx="3291840" cy="914400"/>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1</a:t>
              </a:r>
              <a:endParaRPr lang="en-US" sz="1200" dirty="0">
                <a:solidFill>
                  <a:schemeClr val="tx1"/>
                </a:solidFill>
                <a:latin typeface="Century Gothic" panose="020B0502020202020204" pitchFamily="34" charset="0"/>
              </a:endParaRPr>
            </a:p>
          </p:txBody>
        </p:sp>
        <p:sp>
          <p:nvSpPr>
            <p:cNvPr id="83" name="Isosceles Triangle 82">
              <a:extLst>
                <a:ext uri="{FF2B5EF4-FFF2-40B4-BE49-F238E27FC236}">
                  <a16:creationId xmlns:a16="http://schemas.microsoft.com/office/drawing/2014/main" id="{45FABAC8-8015-B56C-6B04-77133C69B80C}"/>
                </a:ext>
              </a:extLst>
            </p:cNvPr>
            <p:cNvSpPr/>
            <p:nvPr/>
          </p:nvSpPr>
          <p:spPr>
            <a:xfrm>
              <a:off x="8153139" y="1099884"/>
              <a:ext cx="3666228" cy="1079380"/>
            </a:xfrm>
            <a:prstGeom prst="triangle">
              <a:avLst/>
            </a:prstGeom>
            <a:solidFill>
              <a:srgbClr val="BF3F00"/>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84" name="Rectangle 83">
              <a:extLst>
                <a:ext uri="{FF2B5EF4-FFF2-40B4-BE49-F238E27FC236}">
                  <a16:creationId xmlns:a16="http://schemas.microsoft.com/office/drawing/2014/main" id="{53EEE3F0-8EE1-BC68-BAF2-ACCAD14DE827}"/>
                </a:ext>
              </a:extLst>
            </p:cNvPr>
            <p:cNvSpPr/>
            <p:nvPr/>
          </p:nvSpPr>
          <p:spPr>
            <a:xfrm>
              <a:off x="8340333" y="5170028"/>
              <a:ext cx="3291840" cy="914400"/>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4</a:t>
              </a:r>
              <a:endParaRPr lang="en-US" sz="1200" dirty="0">
                <a:solidFill>
                  <a:schemeClr val="tx1"/>
                </a:solidFill>
                <a:latin typeface="Century Gothic" panose="020B0502020202020204" pitchFamily="34" charset="0"/>
              </a:endParaRPr>
            </a:p>
          </p:txBody>
        </p:sp>
        <p:sp>
          <p:nvSpPr>
            <p:cNvPr id="85" name="Rectangle 84">
              <a:extLst>
                <a:ext uri="{FF2B5EF4-FFF2-40B4-BE49-F238E27FC236}">
                  <a16:creationId xmlns:a16="http://schemas.microsoft.com/office/drawing/2014/main" id="{49C10895-5357-C150-034E-BD6F0F7A9DC4}"/>
                </a:ext>
              </a:extLst>
            </p:cNvPr>
            <p:cNvSpPr/>
            <p:nvPr/>
          </p:nvSpPr>
          <p:spPr>
            <a:xfrm>
              <a:off x="8340333" y="3217400"/>
              <a:ext cx="3291840" cy="914400"/>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2</a:t>
              </a:r>
              <a:endParaRPr lang="en-US" sz="1200" dirty="0">
                <a:solidFill>
                  <a:schemeClr val="tx1"/>
                </a:solidFill>
                <a:latin typeface="Century Gothic" panose="020B0502020202020204" pitchFamily="34" charset="0"/>
              </a:endParaRPr>
            </a:p>
          </p:txBody>
        </p:sp>
        <p:sp>
          <p:nvSpPr>
            <p:cNvPr id="86" name="Rectangle 85">
              <a:extLst>
                <a:ext uri="{FF2B5EF4-FFF2-40B4-BE49-F238E27FC236}">
                  <a16:creationId xmlns:a16="http://schemas.microsoft.com/office/drawing/2014/main" id="{3D359775-8C4E-405A-0E21-599B115FF5AE}"/>
                </a:ext>
              </a:extLst>
            </p:cNvPr>
            <p:cNvSpPr/>
            <p:nvPr/>
          </p:nvSpPr>
          <p:spPr>
            <a:xfrm>
              <a:off x="8340333" y="4193714"/>
              <a:ext cx="3291840" cy="914400"/>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i="0" u="none" strike="noStrike" dirty="0">
                  <a:solidFill>
                    <a:schemeClr val="tx1"/>
                  </a:solidFill>
                  <a:effectLst/>
                  <a:latin typeface="Century Gothic" panose="020B0502020202020204" pitchFamily="34" charset="0"/>
                </a:rPr>
                <a:t>Text 3</a:t>
              </a:r>
              <a:endParaRPr lang="en-US" sz="1200" dirty="0">
                <a:solidFill>
                  <a:schemeClr val="tx1"/>
                </a:solidFill>
                <a:latin typeface="Century Gothic" panose="020B0502020202020204" pitchFamily="34" charset="0"/>
              </a:endParaRPr>
            </a:p>
          </p:txBody>
        </p:sp>
        <p:pic>
          <p:nvPicPr>
            <p:cNvPr id="99" name="Picture 98" descr="Unamused Pig">
              <a:extLst>
                <a:ext uri="{FF2B5EF4-FFF2-40B4-BE49-F238E27FC236}">
                  <a16:creationId xmlns:a16="http://schemas.microsoft.com/office/drawing/2014/main" id="{EFC6A701-43D2-CACE-0652-A9CDBBA228E8}"/>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3872"/>
                      </a14:imgEffect>
                    </a14:imgLayer>
                  </a14:imgProps>
                </a:ext>
                <a:ext uri="{28A0092B-C50C-407E-A947-70E740481C1C}">
                  <a14:useLocalDpi xmlns:a14="http://schemas.microsoft.com/office/drawing/2010/main"/>
                </a:ext>
              </a:extLst>
            </a:blip>
            <a:srcRect r="17868"/>
            <a:stretch/>
          </p:blipFill>
          <p:spPr>
            <a:xfrm>
              <a:off x="10534884" y="773576"/>
              <a:ext cx="1284483" cy="1563927"/>
            </a:xfrm>
            <a:prstGeom prst="rect">
              <a:avLst/>
            </a:prstGeom>
          </p:spPr>
        </p:pic>
        <p:pic>
          <p:nvPicPr>
            <p:cNvPr id="101" name="Picture 100" descr="Don't Know Pig">
              <a:extLst>
                <a:ext uri="{FF2B5EF4-FFF2-40B4-BE49-F238E27FC236}">
                  <a16:creationId xmlns:a16="http://schemas.microsoft.com/office/drawing/2014/main" id="{6D74C373-BA41-1F32-3CBF-02BC61289F02}"/>
                </a:ext>
              </a:extLst>
            </p:cNvPr>
            <p:cNvPicPr>
              <a:picLocks noChangeAspect="1"/>
            </p:cNvPicPr>
            <p:nvPr/>
          </p:nvPicPr>
          <p:blipFill rotWithShape="1">
            <a:blip r:embed="rId5" cstate="screen">
              <a:grayscl/>
              <a:extLst>
                <a:ext uri="{BEBA8EAE-BF5A-486C-A8C5-ECC9F3942E4B}">
                  <a14:imgProps xmlns:a14="http://schemas.microsoft.com/office/drawing/2010/main">
                    <a14:imgLayer r:embed="rId6">
                      <a14:imgEffect>
                        <a14:colorTemperature colorTemp="1500"/>
                      </a14:imgEffect>
                      <a14:imgEffect>
                        <a14:saturation sat="400000"/>
                      </a14:imgEffect>
                      <a14:imgEffect>
                        <a14:brightnessContrast bright="2000" contrast="-1000"/>
                      </a14:imgEffect>
                    </a14:imgLayer>
                  </a14:imgProps>
                </a:ext>
                <a:ext uri="{28A0092B-C50C-407E-A947-70E740481C1C}">
                  <a14:useLocalDpi xmlns:a14="http://schemas.microsoft.com/office/drawing/2010/main"/>
                </a:ext>
              </a:extLst>
            </a:blip>
            <a:srcRect r="12411"/>
            <a:stretch/>
          </p:blipFill>
          <p:spPr>
            <a:xfrm>
              <a:off x="6503865" y="773573"/>
              <a:ext cx="1369820" cy="1563930"/>
            </a:xfrm>
            <a:prstGeom prst="rect">
              <a:avLst/>
            </a:prstGeom>
          </p:spPr>
        </p:pic>
        <p:pic>
          <p:nvPicPr>
            <p:cNvPr id="103" name="Picture 102" descr="Thumbs Down Pig">
              <a:extLst>
                <a:ext uri="{FF2B5EF4-FFF2-40B4-BE49-F238E27FC236}">
                  <a16:creationId xmlns:a16="http://schemas.microsoft.com/office/drawing/2014/main" id="{CAF36ACE-FE8E-6F88-6387-9EB3098FBA24}"/>
                </a:ext>
              </a:extLst>
            </p:cNvPr>
            <p:cNvPicPr>
              <a:picLocks noChangeAspect="1"/>
            </p:cNvPicPr>
            <p:nvPr/>
          </p:nvPicPr>
          <p:blipFill>
            <a:blip r:embed="rId7" cstate="screen">
              <a:grayscl/>
              <a:extLst>
                <a:ext uri="{BEBA8EAE-BF5A-486C-A8C5-ECC9F3942E4B}">
                  <a14:imgProps xmlns:a14="http://schemas.microsoft.com/office/drawing/2010/main">
                    <a14:imgLayer r:embed="rId8">
                      <a14:imgEffect>
                        <a14:saturation sat="120000"/>
                      </a14:imgEffect>
                      <a14:imgEffect>
                        <a14:brightnessContrast bright="5000"/>
                      </a14:imgEffect>
                    </a14:imgLayer>
                  </a14:imgProps>
                </a:ext>
                <a:ext uri="{28A0092B-C50C-407E-A947-70E740481C1C}">
                  <a14:useLocalDpi xmlns:a14="http://schemas.microsoft.com/office/drawing/2010/main"/>
                </a:ext>
              </a:extLst>
            </a:blip>
            <a:stretch>
              <a:fillRect/>
            </a:stretch>
          </p:blipFill>
          <p:spPr>
            <a:xfrm>
              <a:off x="2474944" y="773576"/>
              <a:ext cx="1563927" cy="1563927"/>
            </a:xfrm>
            <a:prstGeom prst="rect">
              <a:avLst/>
            </a:prstGeom>
          </p:spPr>
        </p:pic>
        <p:sp>
          <p:nvSpPr>
            <p:cNvPr id="25" name="Isosceles Triangle 59">
              <a:extLst>
                <a:ext uri="{FF2B5EF4-FFF2-40B4-BE49-F238E27FC236}">
                  <a16:creationId xmlns:a16="http://schemas.microsoft.com/office/drawing/2014/main" id="{EC382D04-3C68-313E-904C-5AE489704BBD}"/>
                </a:ext>
              </a:extLst>
            </p:cNvPr>
            <p:cNvSpPr/>
            <p:nvPr/>
          </p:nvSpPr>
          <p:spPr>
            <a:xfrm>
              <a:off x="1194783" y="1384534"/>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26" name="Isosceles Triangle 59">
              <a:extLst>
                <a:ext uri="{FF2B5EF4-FFF2-40B4-BE49-F238E27FC236}">
                  <a16:creationId xmlns:a16="http://schemas.microsoft.com/office/drawing/2014/main" id="{CD5FE3A2-0164-254E-5590-28200580254F}"/>
                </a:ext>
              </a:extLst>
            </p:cNvPr>
            <p:cNvSpPr/>
            <p:nvPr/>
          </p:nvSpPr>
          <p:spPr>
            <a:xfrm>
              <a:off x="1057623" y="1686523"/>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STRAW</a:t>
              </a:r>
              <a:endParaRPr lang="en-US" sz="2400" dirty="0">
                <a:solidFill>
                  <a:schemeClr val="bg1"/>
                </a:solidFill>
                <a:latin typeface="Courier" pitchFamily="2" charset="0"/>
              </a:endParaRPr>
            </a:p>
          </p:txBody>
        </p:sp>
        <p:sp>
          <p:nvSpPr>
            <p:cNvPr id="28" name="Isosceles Triangle 59">
              <a:extLst>
                <a:ext uri="{FF2B5EF4-FFF2-40B4-BE49-F238E27FC236}">
                  <a16:creationId xmlns:a16="http://schemas.microsoft.com/office/drawing/2014/main" id="{FEF41B7C-36A7-5A8B-134A-40802C2618CB}"/>
                </a:ext>
              </a:extLst>
            </p:cNvPr>
            <p:cNvSpPr/>
            <p:nvPr/>
          </p:nvSpPr>
          <p:spPr>
            <a:xfrm>
              <a:off x="5224758" y="1390356"/>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29" name="Isosceles Triangle 59">
              <a:extLst>
                <a:ext uri="{FF2B5EF4-FFF2-40B4-BE49-F238E27FC236}">
                  <a16:creationId xmlns:a16="http://schemas.microsoft.com/office/drawing/2014/main" id="{3A8B0701-A66A-DF3D-6688-9CF95BA09418}"/>
                </a:ext>
              </a:extLst>
            </p:cNvPr>
            <p:cNvSpPr/>
            <p:nvPr/>
          </p:nvSpPr>
          <p:spPr>
            <a:xfrm>
              <a:off x="5087598" y="1692345"/>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STICKS</a:t>
              </a:r>
              <a:endParaRPr lang="en-US" sz="2400" dirty="0">
                <a:solidFill>
                  <a:schemeClr val="bg1"/>
                </a:solidFill>
                <a:latin typeface="Courier" pitchFamily="2" charset="0"/>
              </a:endParaRPr>
            </a:p>
          </p:txBody>
        </p:sp>
        <p:sp>
          <p:nvSpPr>
            <p:cNvPr id="31" name="Isosceles Triangle 59">
              <a:extLst>
                <a:ext uri="{FF2B5EF4-FFF2-40B4-BE49-F238E27FC236}">
                  <a16:creationId xmlns:a16="http://schemas.microsoft.com/office/drawing/2014/main" id="{53BE954A-6A8B-0C0E-3539-1688868EAE6A}"/>
                </a:ext>
              </a:extLst>
            </p:cNvPr>
            <p:cNvSpPr/>
            <p:nvPr/>
          </p:nvSpPr>
          <p:spPr>
            <a:xfrm>
              <a:off x="9254733" y="1400075"/>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32" name="Isosceles Triangle 59">
              <a:extLst>
                <a:ext uri="{FF2B5EF4-FFF2-40B4-BE49-F238E27FC236}">
                  <a16:creationId xmlns:a16="http://schemas.microsoft.com/office/drawing/2014/main" id="{544677B4-D502-F258-9330-FB6BE4230792}"/>
                </a:ext>
              </a:extLst>
            </p:cNvPr>
            <p:cNvSpPr/>
            <p:nvPr/>
          </p:nvSpPr>
          <p:spPr>
            <a:xfrm>
              <a:off x="9117573" y="1702064"/>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BRICKS</a:t>
              </a:r>
              <a:endParaRPr lang="en-US" sz="2400" dirty="0">
                <a:solidFill>
                  <a:schemeClr val="bg1"/>
                </a:solidFill>
                <a:latin typeface="Courier" pitchFamily="2" charset="0"/>
              </a:endParaRPr>
            </a:p>
          </p:txBody>
        </p:sp>
      </p:grpSp>
      <p:sp>
        <p:nvSpPr>
          <p:cNvPr id="2" name="TextBox 1">
            <a:extLst>
              <a:ext uri="{FF2B5EF4-FFF2-40B4-BE49-F238E27FC236}">
                <a16:creationId xmlns:a16="http://schemas.microsoft.com/office/drawing/2014/main" id="{ADCA09F2-3826-BB90-349F-9C52EDB42204}"/>
              </a:ext>
            </a:extLst>
          </p:cNvPr>
          <p:cNvSpPr txBox="1"/>
          <p:nvPr/>
        </p:nvSpPr>
        <p:spPr>
          <a:xfrm>
            <a:off x="128072" y="149855"/>
            <a:ext cx="8351983" cy="523220"/>
          </a:xfrm>
          <a:prstGeom prst="rect">
            <a:avLst/>
          </a:prstGeom>
          <a:noFill/>
        </p:spPr>
        <p:txBody>
          <a:bodyPr wrap="square" rtlCol="0">
            <a:spAutoFit/>
          </a:bodyPr>
          <a:lstStyle/>
          <a:p>
            <a:r>
              <a:rPr lang="en-US" sz="2800" b="1" dirty="0">
                <a:solidFill>
                  <a:srgbClr val="011033"/>
                </a:solidFill>
                <a:latin typeface="Century Gothic" panose="020B0502020202020204" pitchFamily="34" charset="0"/>
                <a:ea typeface="Century Gothic"/>
                <a:cs typeface="Century Gothic"/>
                <a:sym typeface="Century Gothic"/>
              </a:rPr>
              <a:t>Three Little Pigs Agile Retrospective Template</a:t>
            </a:r>
          </a:p>
        </p:txBody>
      </p:sp>
    </p:spTree>
    <p:extLst>
      <p:ext uri="{BB962C8B-B14F-4D97-AF65-F5344CB8AC3E}">
        <p14:creationId xmlns:p14="http://schemas.microsoft.com/office/powerpoint/2010/main" val="400289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2"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5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352</TotalTime>
  <Words>309</Words>
  <Application>Microsoft Office PowerPoint</Application>
  <PresentationFormat>Widescreen</PresentationFormat>
  <Paragraphs>39</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Kayla Franssen</cp:lastModifiedBy>
  <cp:revision>101</cp:revision>
  <dcterms:created xsi:type="dcterms:W3CDTF">2024-08-04T17:37:47Z</dcterms:created>
  <dcterms:modified xsi:type="dcterms:W3CDTF">2024-08-25T23:41:58Z</dcterms:modified>
</cp:coreProperties>
</file>