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97" r:id="rId2"/>
    <p:sldId id="302" r:id="rId3"/>
    <p:sldId id="30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A53"/>
    <a:srgbClr val="FFD811"/>
    <a:srgbClr val="FF975F"/>
    <a:srgbClr val="ECBB66"/>
    <a:srgbClr val="F98935"/>
    <a:srgbClr val="CE9B46"/>
    <a:srgbClr val="E85E1A"/>
    <a:srgbClr val="BF3F00"/>
    <a:srgbClr val="8E581A"/>
    <a:srgbClr val="D29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7" autoAdjust="0"/>
    <p:restoredTop sz="94643"/>
  </p:normalViewPr>
  <p:slideViewPr>
    <p:cSldViewPr snapToGrid="0">
      <p:cViewPr varScale="1">
        <p:scale>
          <a:sx n="77" d="100"/>
          <a:sy n="77" d="100"/>
        </p:scale>
        <p:origin x="17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C32A1-FB45-4D43-A6F0-74C2B2968C3D}" type="datetimeFigureOut">
              <a:rPr lang="en-US" smtClean="0"/>
              <a:t>8/25/2024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EA255-364E-45DD-81DF-5DD2DBD79D95}" type="slidenum">
              <a:rPr lang="en-US" smtClean="0"/>
              <a:t>‹#›</a:t>
            </a:fld>
            <a:endParaRPr lang="en-US"/>
          </a:p>
        </p:txBody>
      </p:sp>
    </p:spTree>
    <p:extLst>
      <p:ext uri="{BB962C8B-B14F-4D97-AF65-F5344CB8AC3E}">
        <p14:creationId xmlns:p14="http://schemas.microsoft.com/office/powerpoint/2010/main" val="401853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79d9e62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79d9e62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2e79d9e627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EA255-364E-45DD-81DF-5DD2DBD79D95}" type="slidenum">
              <a:rPr lang="en-US" smtClean="0"/>
              <a:t>2</a:t>
            </a:fld>
            <a:endParaRPr lang="en-US"/>
          </a:p>
        </p:txBody>
      </p:sp>
    </p:spTree>
    <p:extLst>
      <p:ext uri="{BB962C8B-B14F-4D97-AF65-F5344CB8AC3E}">
        <p14:creationId xmlns:p14="http://schemas.microsoft.com/office/powerpoint/2010/main" val="335238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EA255-364E-45DD-81DF-5DD2DBD79D95}" type="slidenum">
              <a:rPr lang="en-US" smtClean="0"/>
              <a:t>3</a:t>
            </a:fld>
            <a:endParaRPr lang="en-US"/>
          </a:p>
        </p:txBody>
      </p:sp>
    </p:spTree>
    <p:extLst>
      <p:ext uri="{BB962C8B-B14F-4D97-AF65-F5344CB8AC3E}">
        <p14:creationId xmlns:p14="http://schemas.microsoft.com/office/powerpoint/2010/main" val="370372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CC3D-B375-EF1F-88B0-2BE92EF70E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0D66C5-3B95-7FEA-ED77-2F801444F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E8D236-5979-4FA2-0118-9077C546B9A5}"/>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602A9BE9-E24D-9126-1E59-487D46A16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AAA84-0E6B-D79D-1DC4-AB2D275348FC}"/>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419224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6475F-2479-9CB0-2C52-57FBE144B3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9CB6D4-C7BB-75AD-C986-6F6464FBA8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3C913-503A-EBAF-4D10-DB742B2A3A00}"/>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D2151C42-24B8-9F09-555F-8259D73A3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D6A46-EACD-4E7F-717C-C74F2B172724}"/>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86930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F2068-AC5C-1014-C8B6-CDC5238BDA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8CC139-6ABA-681E-4C21-B27BE1D7A8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2CBD7-037A-6904-9D16-C8ABB0334EF9}"/>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3364D107-DC63-2D82-47D4-809CBB06D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303A-CA2B-AFC3-40F3-F8CE0FDB7CF2}"/>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246602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D065-F2AD-A004-25A8-8F02849040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6497F-4D2D-37A5-3760-EFB63B2E44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7284F-F3F5-A949-CBE2-FDAEB59F31FE}"/>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75E6B044-15E5-68AC-8A5D-DC782CF23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52724-5F86-9082-1B1B-DC1019C5821F}"/>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127632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FA8B-6C6C-4918-96EE-2947CA1F88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5FBAFD-59F7-D33E-EFD0-DDA3D96700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1103E5-B435-E991-1778-6466DB7C7A5A}"/>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78DD5AD4-22BB-03D0-AEEF-BCAF1BDD6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5413C-3EEE-B47A-2A22-DE5B10C8DADA}"/>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41307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4BA0-9CE5-EBA4-56C9-8B5D220D51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787AC6-1CF9-91A5-2924-C39B3719B6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40A22F-1553-767F-2D5C-3931B6DDA8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D96DDC-2ECE-9952-6AF3-4EFA02D40FB5}"/>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6" name="Footer Placeholder 5">
            <a:extLst>
              <a:ext uri="{FF2B5EF4-FFF2-40B4-BE49-F238E27FC236}">
                <a16:creationId xmlns:a16="http://schemas.microsoft.com/office/drawing/2014/main" id="{480F34D7-B931-EC31-CFE2-3DB0F659D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BCE05-4D6B-D5E6-A4D8-A668BEC8F2FC}"/>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16051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7F2A-62A1-DDE4-16A5-124C7FE17F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BB576E-D2CE-130F-719F-E289A501A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9E96D5-DDBF-9C7C-9866-0A3B420133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0C345-EFA9-1BBA-DC44-0BF2844095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8D4AFC-1E32-5BD4-9DA8-CC9220A18D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5867C2-58F5-326E-200E-8671D731B28A}"/>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8" name="Footer Placeholder 7">
            <a:extLst>
              <a:ext uri="{FF2B5EF4-FFF2-40B4-BE49-F238E27FC236}">
                <a16:creationId xmlns:a16="http://schemas.microsoft.com/office/drawing/2014/main" id="{73943FC8-5665-F40D-BA2E-7FD1E93D4E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9F1F25-220D-076F-9DD0-7A959A9F79F0}"/>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162221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E799-0BF7-033A-0003-86D457F175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2F82F3-4551-FDA9-0B69-9E815F30B66C}"/>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4" name="Footer Placeholder 3">
            <a:extLst>
              <a:ext uri="{FF2B5EF4-FFF2-40B4-BE49-F238E27FC236}">
                <a16:creationId xmlns:a16="http://schemas.microsoft.com/office/drawing/2014/main" id="{4A3AFDB2-414C-302D-4E86-F5D98C2793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E111F4-82A1-D6E0-97A1-FF14D50D386F}"/>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293582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0C1786-EFF5-63B9-7E68-05D4E66AAABE}"/>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3" name="Footer Placeholder 2">
            <a:extLst>
              <a:ext uri="{FF2B5EF4-FFF2-40B4-BE49-F238E27FC236}">
                <a16:creationId xmlns:a16="http://schemas.microsoft.com/office/drawing/2014/main" id="{FFC1A8B8-24F4-C50F-998A-7BA9BA7283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0844AF-B1C5-3850-F4B6-F469DB89B51F}"/>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397484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1550-095B-AB83-BF58-3654DCF42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6BC03E-9053-0F59-4E58-B03D279EC7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E03672-612A-561E-6AEF-0F0A1933B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24A4A-0EA1-1903-1A5E-FBAA5528C408}"/>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6" name="Footer Placeholder 5">
            <a:extLst>
              <a:ext uri="{FF2B5EF4-FFF2-40B4-BE49-F238E27FC236}">
                <a16:creationId xmlns:a16="http://schemas.microsoft.com/office/drawing/2014/main" id="{7C4FC98E-2084-7189-2D2B-28B8192BC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9F5F4-4DAA-0E3A-B489-1C53D2B1733D}"/>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358411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482C-3CC1-A2F8-4DBD-1B03F5361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C22B2-532C-9470-D49E-FC4CC5339F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FB5527-9F9B-AE65-F727-E81F30C52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E249B-65C8-BB84-D6BC-961B99EB810D}"/>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6" name="Footer Placeholder 5">
            <a:extLst>
              <a:ext uri="{FF2B5EF4-FFF2-40B4-BE49-F238E27FC236}">
                <a16:creationId xmlns:a16="http://schemas.microsoft.com/office/drawing/2014/main" id="{CC30BB2D-93B1-325A-5D43-9FCD83456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0BA10-8DB3-8B8E-133E-0821BD723C1E}"/>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79013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34000"/>
            <a:duotone>
              <a:schemeClr val="accent1">
                <a:shade val="45000"/>
                <a:satMod val="135000"/>
              </a:schemeClr>
              <a:prstClr val="white"/>
            </a:duotone>
            <a:extLst>
              <a:ext uri="{BEBA8EAE-BF5A-486C-A8C5-ECC9F3942E4B}">
                <a14:imgProps xmlns:a14="http://schemas.microsoft.com/office/drawing/2010/main">
                  <a14:imgLayer r:embed="rId14">
                    <a14:imgEffect>
                      <a14:colorTemperature colorTemp="6915"/>
                    </a14:imgEffect>
                    <a14:imgEffect>
                      <a14:saturation sat="218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98A90-2BF8-932D-64AF-3A9D9A77D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A0B733-BB92-45FB-8F46-E7E194A8C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F3108-7B89-B034-BAD3-027A16040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C17FF4C0-FF5C-6818-6A4B-9AEAB8B40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7C8BF4-6FCF-3C84-63B5-1AAB66B860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C980A8-BBA8-465B-B243-9C221E6A3A3C}" type="slidenum">
              <a:rPr lang="en-US" smtClean="0"/>
              <a:t>‹#›</a:t>
            </a:fld>
            <a:endParaRPr lang="en-US"/>
          </a:p>
        </p:txBody>
      </p:sp>
    </p:spTree>
    <p:extLst>
      <p:ext uri="{BB962C8B-B14F-4D97-AF65-F5344CB8AC3E}">
        <p14:creationId xmlns:p14="http://schemas.microsoft.com/office/powerpoint/2010/main" val="193343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151&amp;utm_source=template-powerpoint&amp;utm_medium=content&amp;utm_campaign=Sample+Three+Little+Pigs+Agile+Retrospective+Template-powerpoint-12151&amp;lpa=Sample+Three+Little+Pigs+Agile+Retrospective+Template+powerpoint+1215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extBox 1">
            <a:extLst>
              <a:ext uri="{FF2B5EF4-FFF2-40B4-BE49-F238E27FC236}">
                <a16:creationId xmlns:a16="http://schemas.microsoft.com/office/drawing/2014/main" id="{EDC4AD65-1A1A-5D38-30AC-4EF78B2D8807}"/>
              </a:ext>
            </a:extLst>
          </p:cNvPr>
          <p:cNvSpPr txBox="1"/>
          <p:nvPr/>
        </p:nvSpPr>
        <p:spPr>
          <a:xfrm>
            <a:off x="361547" y="1583363"/>
            <a:ext cx="6106248" cy="4703595"/>
          </a:xfrm>
          <a:prstGeom prst="rect">
            <a:avLst/>
          </a:prstGeom>
          <a:noFill/>
        </p:spPr>
        <p:txBody>
          <a:bodyPr wrap="square" rtlCol="0">
            <a:spAutoFit/>
          </a:bodyPr>
          <a:lstStyle/>
          <a:p>
            <a:pPr>
              <a:lnSpc>
                <a:spcPct val="150000"/>
              </a:lnSpc>
              <a:spcAft>
                <a:spcPts val="1200"/>
              </a:spcAft>
            </a:pPr>
            <a:r>
              <a:rPr lang="en-US" sz="1500" b="1" dirty="0">
                <a:solidFill>
                  <a:srgbClr val="000000"/>
                </a:solidFill>
                <a:latin typeface="Century Gothic" panose="020B0502020202020204" pitchFamily="34" charset="0"/>
              </a:rPr>
              <a:t>When To Use This Template: </a:t>
            </a:r>
            <a:br>
              <a:rPr lang="en-US" sz="1500" b="1" dirty="0">
                <a:solidFill>
                  <a:srgbClr val="000000"/>
                </a:solidFill>
                <a:latin typeface="Century Gothic" panose="020B0502020202020204" pitchFamily="34" charset="0"/>
              </a:rPr>
            </a:br>
            <a:r>
              <a:rPr lang="en-US" sz="1500" dirty="0">
                <a:solidFill>
                  <a:srgbClr val="000000"/>
                </a:solidFill>
                <a:latin typeface="Century Gothic" panose="020B0502020202020204" pitchFamily="34" charset="0"/>
              </a:rPr>
              <a:t>Apply this Three Little Pigs Agile retrospective template during sprint retrospectives to evaluate practices that were weak (House of Straw), moderately effective (House of Sticks), and strong (House of Bricks). This template is excellent for identifying and reinforcing successful practices while addressing weaknesses.</a:t>
            </a:r>
          </a:p>
          <a:p>
            <a:pPr>
              <a:lnSpc>
                <a:spcPct val="150000"/>
              </a:lnSpc>
              <a:spcAft>
                <a:spcPts val="1200"/>
              </a:spcAft>
            </a:pPr>
            <a:r>
              <a:rPr lang="en-US" sz="1500" b="1" dirty="0">
                <a:solidFill>
                  <a:srgbClr val="000000"/>
                </a:solidFill>
                <a:latin typeface="Century Gothic" panose="020B0502020202020204" pitchFamily="34" charset="0"/>
              </a:rPr>
              <a:t>Notable Templates Features: </a:t>
            </a:r>
            <a:br>
              <a:rPr lang="en-US" sz="1500" b="1" dirty="0">
                <a:solidFill>
                  <a:srgbClr val="000000"/>
                </a:solidFill>
                <a:latin typeface="Century Gothic" panose="020B0502020202020204" pitchFamily="34" charset="0"/>
              </a:rPr>
            </a:br>
            <a:r>
              <a:rPr lang="en-US" sz="1500" dirty="0">
                <a:solidFill>
                  <a:srgbClr val="000000"/>
                </a:solidFill>
                <a:latin typeface="Century Gothic" panose="020B0502020202020204" pitchFamily="34" charset="0"/>
              </a:rPr>
              <a:t>This template features three sections: House of Straw, House of Sticks, and House of Bricks, allowing teams to categorize processes based on their effectiveness. This template promotes detailed analysis and structured discussions to enhance team performance and process strength.  </a:t>
            </a:r>
          </a:p>
        </p:txBody>
      </p:sp>
      <p:pic>
        <p:nvPicPr>
          <p:cNvPr id="90" name="Google Shape;90;p13">
            <a:hlinkClick r:id="rId3"/>
          </p:cNvPr>
          <p:cNvPicPr preferRelativeResize="0"/>
          <p:nvPr/>
        </p:nvPicPr>
        <p:blipFill>
          <a:blip r:embed="rId4">
            <a:alphaModFix/>
          </a:blip>
          <a:stretch>
            <a:fillRect/>
          </a:stretch>
        </p:blipFill>
        <p:spPr>
          <a:xfrm>
            <a:off x="7886047" y="395765"/>
            <a:ext cx="3744624" cy="744775"/>
          </a:xfrm>
          <a:prstGeom prst="rect">
            <a:avLst/>
          </a:prstGeom>
          <a:noFill/>
          <a:ln>
            <a:noFill/>
          </a:ln>
        </p:spPr>
      </p:pic>
      <p:sp>
        <p:nvSpPr>
          <p:cNvPr id="91" name="Google Shape;91;p13"/>
          <p:cNvSpPr txBox="1"/>
          <p:nvPr/>
        </p:nvSpPr>
        <p:spPr>
          <a:xfrm>
            <a:off x="361547" y="215012"/>
            <a:ext cx="6777484" cy="1046410"/>
          </a:xfrm>
          <a:prstGeom prst="rect">
            <a:avLst/>
          </a:prstGeom>
          <a:noFill/>
          <a:ln>
            <a:noFill/>
          </a:ln>
        </p:spPr>
        <p:txBody>
          <a:bodyPr spcFirstLastPara="1" wrap="square" lIns="91425" tIns="91425" rIns="91425" bIns="91425" anchor="t" anchorCtr="0">
            <a:spAutoFit/>
          </a:bodyPr>
          <a:lstStyle/>
          <a:p>
            <a:r>
              <a:rPr lang="en-US" sz="2800" b="1" dirty="0">
                <a:solidFill>
                  <a:srgbClr val="011033"/>
                </a:solidFill>
                <a:latin typeface="Century Gothic"/>
                <a:ea typeface="Century Gothic"/>
                <a:cs typeface="Century Gothic"/>
                <a:sym typeface="Century Gothic"/>
              </a:rPr>
              <a:t>Three Little Pigs Agile Retrospective Template Example</a:t>
            </a:r>
          </a:p>
        </p:txBody>
      </p:sp>
      <p:pic>
        <p:nvPicPr>
          <p:cNvPr id="4" name="Picture 3">
            <a:extLst>
              <a:ext uri="{FF2B5EF4-FFF2-40B4-BE49-F238E27FC236}">
                <a16:creationId xmlns:a16="http://schemas.microsoft.com/office/drawing/2014/main" id="{F9623ECC-A1C7-13A7-CF86-CAD52564DC1C}"/>
              </a:ext>
            </a:extLst>
          </p:cNvPr>
          <p:cNvPicPr>
            <a:picLocks noChangeAspect="1"/>
          </p:cNvPicPr>
          <p:nvPr/>
        </p:nvPicPr>
        <p:blipFill>
          <a:blip r:embed="rId5"/>
          <a:stretch>
            <a:fillRect/>
          </a:stretch>
        </p:blipFill>
        <p:spPr>
          <a:xfrm>
            <a:off x="6849720" y="2585754"/>
            <a:ext cx="4780951" cy="2698812"/>
          </a:xfrm>
          <a:prstGeom prst="rect">
            <a:avLst/>
          </a:prstGeom>
          <a:effectLst>
            <a:outerShdw blurRad="152400" sx="104000" sy="104000" algn="ct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DD2E7D3-579C-D507-85FD-8666A446E972}"/>
              </a:ext>
            </a:extLst>
          </p:cNvPr>
          <p:cNvGrpSpPr/>
          <p:nvPr/>
        </p:nvGrpSpPr>
        <p:grpSpPr>
          <a:xfrm>
            <a:off x="232911" y="1761401"/>
            <a:ext cx="11726178" cy="3335198"/>
            <a:chOff x="366077" y="1645174"/>
            <a:chExt cx="11726178" cy="3335198"/>
          </a:xfrm>
        </p:grpSpPr>
        <p:sp>
          <p:nvSpPr>
            <p:cNvPr id="58" name="Rectangle 57">
              <a:extLst>
                <a:ext uri="{FF2B5EF4-FFF2-40B4-BE49-F238E27FC236}">
                  <a16:creationId xmlns:a16="http://schemas.microsoft.com/office/drawing/2014/main" id="{00465496-CA87-DD06-957B-E68CC04F76DA}"/>
                </a:ext>
              </a:extLst>
            </p:cNvPr>
            <p:cNvSpPr/>
            <p:nvPr/>
          </p:nvSpPr>
          <p:spPr>
            <a:xfrm>
              <a:off x="553271" y="2786375"/>
              <a:ext cx="3291840" cy="2193997"/>
            </a:xfrm>
            <a:prstGeom prst="rect">
              <a:avLst/>
            </a:prstGeom>
            <a:solidFill>
              <a:srgbClr val="FDDA53"/>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ctr"/>
            <a:lstStyle/>
            <a:p>
              <a:r>
                <a:rPr lang="en-US" sz="1600" i="0" u="none" strike="noStrike" dirty="0">
                  <a:solidFill>
                    <a:schemeClr val="tx1"/>
                  </a:solidFill>
                  <a:effectLst/>
                  <a:latin typeface="Century Gothic" panose="020B0502020202020204" pitchFamily="34" charset="0"/>
                </a:rPr>
                <a:t>List the practices or processes that were weak or ineffective during the sprint.</a:t>
              </a:r>
              <a:endParaRPr lang="en-US" sz="1600" dirty="0">
                <a:solidFill>
                  <a:schemeClr val="tx1"/>
                </a:solidFill>
                <a:latin typeface="Century Gothic" panose="020B0502020202020204" pitchFamily="34" charset="0"/>
              </a:endParaRPr>
            </a:p>
          </p:txBody>
        </p:sp>
        <p:sp>
          <p:nvSpPr>
            <p:cNvPr id="60" name="Isosceles Triangle 59">
              <a:extLst>
                <a:ext uri="{FF2B5EF4-FFF2-40B4-BE49-F238E27FC236}">
                  <a16:creationId xmlns:a16="http://schemas.microsoft.com/office/drawing/2014/main" id="{7579981A-17C1-7211-A2F2-F82B02BD60BD}"/>
                </a:ext>
              </a:extLst>
            </p:cNvPr>
            <p:cNvSpPr/>
            <p:nvPr/>
          </p:nvSpPr>
          <p:spPr>
            <a:xfrm>
              <a:off x="366077" y="1645174"/>
              <a:ext cx="3666228" cy="1079380"/>
            </a:xfrm>
            <a:prstGeom prst="triangle">
              <a:avLst/>
            </a:prstGeom>
            <a:solidFill>
              <a:srgbClr val="D29C14"/>
            </a:solidFill>
            <a:ln w="3175">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latin typeface="Courier" pitchFamily="2" charset="0"/>
              </a:endParaRPr>
            </a:p>
          </p:txBody>
        </p:sp>
        <p:sp>
          <p:nvSpPr>
            <p:cNvPr id="75" name="Rectangle 74">
              <a:extLst>
                <a:ext uri="{FF2B5EF4-FFF2-40B4-BE49-F238E27FC236}">
                  <a16:creationId xmlns:a16="http://schemas.microsoft.com/office/drawing/2014/main" id="{D3C27CF2-8E08-10F8-4B1A-16BD5C0F065F}"/>
                </a:ext>
              </a:extLst>
            </p:cNvPr>
            <p:cNvSpPr/>
            <p:nvPr/>
          </p:nvSpPr>
          <p:spPr>
            <a:xfrm>
              <a:off x="4583246" y="2786375"/>
              <a:ext cx="3291840" cy="2193997"/>
            </a:xfrm>
            <a:prstGeom prst="rect">
              <a:avLst/>
            </a:prstGeom>
            <a:solidFill>
              <a:srgbClr val="ECBB66"/>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ctr"/>
            <a:lstStyle/>
            <a:p>
              <a:r>
                <a:rPr lang="en-US" sz="1600" i="0" u="none" strike="noStrike" dirty="0">
                  <a:solidFill>
                    <a:schemeClr val="tx1"/>
                  </a:solidFill>
                  <a:effectLst/>
                  <a:latin typeface="Century Gothic" panose="020B0502020202020204" pitchFamily="34" charset="0"/>
                </a:rPr>
                <a:t>Identify the practices or processes that were somewhat effective but need strengthening.</a:t>
              </a:r>
            </a:p>
          </p:txBody>
        </p:sp>
        <p:sp>
          <p:nvSpPr>
            <p:cNvPr id="76" name="Isosceles Triangle 75">
              <a:extLst>
                <a:ext uri="{FF2B5EF4-FFF2-40B4-BE49-F238E27FC236}">
                  <a16:creationId xmlns:a16="http://schemas.microsoft.com/office/drawing/2014/main" id="{64A47701-B0C6-6CBE-7381-EEAF5EF03D6C}"/>
                </a:ext>
              </a:extLst>
            </p:cNvPr>
            <p:cNvSpPr/>
            <p:nvPr/>
          </p:nvSpPr>
          <p:spPr>
            <a:xfrm>
              <a:off x="4396052" y="1645174"/>
              <a:ext cx="3666228" cy="1079380"/>
            </a:xfrm>
            <a:prstGeom prst="triangle">
              <a:avLst/>
            </a:prstGeom>
            <a:solidFill>
              <a:srgbClr val="8E581A"/>
            </a:solidFill>
            <a:ln w="3175">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latin typeface="Courier" pitchFamily="2" charset="0"/>
              </a:endParaRPr>
            </a:p>
          </p:txBody>
        </p:sp>
        <p:sp>
          <p:nvSpPr>
            <p:cNvPr id="82" name="Rectangle 81">
              <a:extLst>
                <a:ext uri="{FF2B5EF4-FFF2-40B4-BE49-F238E27FC236}">
                  <a16:creationId xmlns:a16="http://schemas.microsoft.com/office/drawing/2014/main" id="{88F0BF0E-4D1A-E07E-8D1D-7AAB7CD16BB5}"/>
                </a:ext>
              </a:extLst>
            </p:cNvPr>
            <p:cNvSpPr/>
            <p:nvPr/>
          </p:nvSpPr>
          <p:spPr>
            <a:xfrm>
              <a:off x="8613221" y="2786375"/>
              <a:ext cx="3291840" cy="2193997"/>
            </a:xfrm>
            <a:prstGeom prst="rect">
              <a:avLst/>
            </a:prstGeom>
            <a:solidFill>
              <a:srgbClr val="FF975F"/>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ctr"/>
            <a:lstStyle/>
            <a:p>
              <a:r>
                <a:rPr lang="en-US" sz="1600" i="0" u="none" strike="noStrike" dirty="0">
                  <a:solidFill>
                    <a:schemeClr val="tx1"/>
                  </a:solidFill>
                  <a:effectLst/>
                  <a:latin typeface="Century Gothic" panose="020B0502020202020204" pitchFamily="34" charset="0"/>
                </a:rPr>
                <a:t>Highlight the practices or processes that were strong and contributed significantly to the team's success.</a:t>
              </a:r>
              <a:endParaRPr lang="en-US" sz="1600" dirty="0">
                <a:solidFill>
                  <a:schemeClr val="tx1"/>
                </a:solidFill>
                <a:latin typeface="Century Gothic" panose="020B0502020202020204" pitchFamily="34" charset="0"/>
              </a:endParaRPr>
            </a:p>
          </p:txBody>
        </p:sp>
        <p:sp>
          <p:nvSpPr>
            <p:cNvPr id="83" name="Isosceles Triangle 82">
              <a:extLst>
                <a:ext uri="{FF2B5EF4-FFF2-40B4-BE49-F238E27FC236}">
                  <a16:creationId xmlns:a16="http://schemas.microsoft.com/office/drawing/2014/main" id="{45FABAC8-8015-B56C-6B04-77133C69B80C}"/>
                </a:ext>
              </a:extLst>
            </p:cNvPr>
            <p:cNvSpPr/>
            <p:nvPr/>
          </p:nvSpPr>
          <p:spPr>
            <a:xfrm>
              <a:off x="8426027" y="1645174"/>
              <a:ext cx="3666228" cy="1079380"/>
            </a:xfrm>
            <a:prstGeom prst="triangle">
              <a:avLst/>
            </a:prstGeom>
            <a:solidFill>
              <a:srgbClr val="BF3F00"/>
            </a:solidFill>
            <a:ln w="3175">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latin typeface="Courier" pitchFamily="2" charset="0"/>
              </a:endParaRPr>
            </a:p>
          </p:txBody>
        </p:sp>
        <p:pic>
          <p:nvPicPr>
            <p:cNvPr id="99" name="Picture 98" descr="Unamused Pig">
              <a:extLst>
                <a:ext uri="{FF2B5EF4-FFF2-40B4-BE49-F238E27FC236}">
                  <a16:creationId xmlns:a16="http://schemas.microsoft.com/office/drawing/2014/main" id="{EFC6A701-43D2-CACE-0652-A9CDBBA228E8}"/>
                </a:ext>
              </a:extLst>
            </p:cNvPr>
            <p:cNvPicPr>
              <a:picLocks noChangeAspect="1"/>
            </p:cNvPicPr>
            <p:nvPr/>
          </p:nvPicPr>
          <p:blipFill>
            <a:blip r:embed="rId3" cstate="screen">
              <a:grayscl/>
              <a:extLst>
                <a:ext uri="{BEBA8EAE-BF5A-486C-A8C5-ECC9F3942E4B}">
                  <a14:imgProps xmlns:a14="http://schemas.microsoft.com/office/drawing/2010/main">
                    <a14:imgLayer r:embed="rId4">
                      <a14:imgEffect>
                        <a14:colorTemperature colorTemp="3872"/>
                      </a14:imgEffect>
                    </a14:imgLayer>
                  </a14:imgProps>
                </a:ext>
                <a:ext uri="{28A0092B-C50C-407E-A947-70E740481C1C}">
                  <a14:useLocalDpi xmlns:a14="http://schemas.microsoft.com/office/drawing/2010/main"/>
                </a:ext>
              </a:extLst>
            </a:blip>
            <a:stretch>
              <a:fillRect/>
            </a:stretch>
          </p:blipFill>
          <p:spPr>
            <a:xfrm>
              <a:off x="10942913" y="1667640"/>
              <a:ext cx="1097289" cy="1097289"/>
            </a:xfrm>
            <a:prstGeom prst="rect">
              <a:avLst/>
            </a:prstGeom>
          </p:spPr>
        </p:pic>
        <p:pic>
          <p:nvPicPr>
            <p:cNvPr id="101" name="Picture 100" descr="Don't Know Pig">
              <a:extLst>
                <a:ext uri="{FF2B5EF4-FFF2-40B4-BE49-F238E27FC236}">
                  <a16:creationId xmlns:a16="http://schemas.microsoft.com/office/drawing/2014/main" id="{6D74C373-BA41-1F32-3CBF-02BC61289F02}"/>
                </a:ext>
              </a:extLst>
            </p:cNvPr>
            <p:cNvPicPr>
              <a:picLocks noChangeAspect="1"/>
            </p:cNvPicPr>
            <p:nvPr/>
          </p:nvPicPr>
          <p:blipFill>
            <a:blip r:embed="rId5" cstate="screen">
              <a:grayscl/>
              <a:extLst>
                <a:ext uri="{BEBA8EAE-BF5A-486C-A8C5-ECC9F3942E4B}">
                  <a14:imgProps xmlns:a14="http://schemas.microsoft.com/office/drawing/2010/main">
                    <a14:imgLayer r:embed="rId6">
                      <a14:imgEffect>
                        <a14:colorTemperature colorTemp="1500"/>
                      </a14:imgEffect>
                      <a14:imgEffect>
                        <a14:saturation sat="400000"/>
                      </a14:imgEffect>
                      <a14:imgEffect>
                        <a14:brightnessContrast bright="2000" contrast="-1000"/>
                      </a14:imgEffect>
                    </a14:imgLayer>
                  </a14:imgProps>
                </a:ext>
                <a:ext uri="{28A0092B-C50C-407E-A947-70E740481C1C}">
                  <a14:useLocalDpi xmlns:a14="http://schemas.microsoft.com/office/drawing/2010/main"/>
                </a:ext>
              </a:extLst>
            </a:blip>
            <a:stretch>
              <a:fillRect/>
            </a:stretch>
          </p:blipFill>
          <p:spPr>
            <a:xfrm>
              <a:off x="6911894" y="1667638"/>
              <a:ext cx="1097291" cy="1097291"/>
            </a:xfrm>
            <a:prstGeom prst="rect">
              <a:avLst/>
            </a:prstGeom>
          </p:spPr>
        </p:pic>
        <p:pic>
          <p:nvPicPr>
            <p:cNvPr id="103" name="Picture 102" descr="Thumbs Down Pig">
              <a:extLst>
                <a:ext uri="{FF2B5EF4-FFF2-40B4-BE49-F238E27FC236}">
                  <a16:creationId xmlns:a16="http://schemas.microsoft.com/office/drawing/2014/main" id="{CAF36ACE-FE8E-6F88-6387-9EB3098FBA24}"/>
                </a:ext>
              </a:extLst>
            </p:cNvPr>
            <p:cNvPicPr>
              <a:picLocks noChangeAspect="1"/>
            </p:cNvPicPr>
            <p:nvPr/>
          </p:nvPicPr>
          <p:blipFill>
            <a:blip r:embed="rId7" cstate="screen">
              <a:grayscl/>
              <a:extLst>
                <a:ext uri="{BEBA8EAE-BF5A-486C-A8C5-ECC9F3942E4B}">
                  <a14:imgProps xmlns:a14="http://schemas.microsoft.com/office/drawing/2010/main">
                    <a14:imgLayer r:embed="rId8">
                      <a14:imgEffect>
                        <a14:saturation sat="120000"/>
                      </a14:imgEffect>
                      <a14:imgEffect>
                        <a14:brightnessContrast bright="5000"/>
                      </a14:imgEffect>
                    </a14:imgLayer>
                  </a14:imgProps>
                </a:ext>
                <a:ext uri="{28A0092B-C50C-407E-A947-70E740481C1C}">
                  <a14:useLocalDpi xmlns:a14="http://schemas.microsoft.com/office/drawing/2010/main"/>
                </a:ext>
              </a:extLst>
            </a:blip>
            <a:stretch>
              <a:fillRect/>
            </a:stretch>
          </p:blipFill>
          <p:spPr>
            <a:xfrm>
              <a:off x="2882973" y="1667640"/>
              <a:ext cx="1097289" cy="1097289"/>
            </a:xfrm>
            <a:prstGeom prst="rect">
              <a:avLst/>
            </a:prstGeom>
          </p:spPr>
        </p:pic>
        <p:sp>
          <p:nvSpPr>
            <p:cNvPr id="25" name="Isosceles Triangle 59">
              <a:extLst>
                <a:ext uri="{FF2B5EF4-FFF2-40B4-BE49-F238E27FC236}">
                  <a16:creationId xmlns:a16="http://schemas.microsoft.com/office/drawing/2014/main" id="{EC382D04-3C68-313E-904C-5AE489704BBD}"/>
                </a:ext>
              </a:extLst>
            </p:cNvPr>
            <p:cNvSpPr/>
            <p:nvPr/>
          </p:nvSpPr>
          <p:spPr>
            <a:xfrm>
              <a:off x="1467671" y="1929824"/>
              <a:ext cx="146304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bg1"/>
                  </a:solidFill>
                  <a:latin typeface="Courier" pitchFamily="2" charset="0"/>
                </a:rPr>
                <a:t>House of </a:t>
              </a:r>
            </a:p>
          </p:txBody>
        </p:sp>
        <p:sp>
          <p:nvSpPr>
            <p:cNvPr id="26" name="Isosceles Triangle 59">
              <a:extLst>
                <a:ext uri="{FF2B5EF4-FFF2-40B4-BE49-F238E27FC236}">
                  <a16:creationId xmlns:a16="http://schemas.microsoft.com/office/drawing/2014/main" id="{CD5FE3A2-0164-254E-5590-28200580254F}"/>
                </a:ext>
              </a:extLst>
            </p:cNvPr>
            <p:cNvSpPr/>
            <p:nvPr/>
          </p:nvSpPr>
          <p:spPr>
            <a:xfrm>
              <a:off x="1330511" y="2231813"/>
              <a:ext cx="173736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Courier" pitchFamily="2" charset="0"/>
                </a:rPr>
                <a:t>STRAW</a:t>
              </a:r>
              <a:endParaRPr lang="en-US" sz="2400" dirty="0">
                <a:solidFill>
                  <a:schemeClr val="bg1"/>
                </a:solidFill>
                <a:latin typeface="Courier" pitchFamily="2" charset="0"/>
              </a:endParaRPr>
            </a:p>
          </p:txBody>
        </p:sp>
        <p:sp>
          <p:nvSpPr>
            <p:cNvPr id="28" name="Isosceles Triangle 59">
              <a:extLst>
                <a:ext uri="{FF2B5EF4-FFF2-40B4-BE49-F238E27FC236}">
                  <a16:creationId xmlns:a16="http://schemas.microsoft.com/office/drawing/2014/main" id="{FEF41B7C-36A7-5A8B-134A-40802C2618CB}"/>
                </a:ext>
              </a:extLst>
            </p:cNvPr>
            <p:cNvSpPr/>
            <p:nvPr/>
          </p:nvSpPr>
          <p:spPr>
            <a:xfrm>
              <a:off x="5497646" y="1935646"/>
              <a:ext cx="146304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bg1"/>
                  </a:solidFill>
                  <a:latin typeface="Courier" pitchFamily="2" charset="0"/>
                </a:rPr>
                <a:t>House of </a:t>
              </a:r>
            </a:p>
          </p:txBody>
        </p:sp>
        <p:sp>
          <p:nvSpPr>
            <p:cNvPr id="29" name="Isosceles Triangle 59">
              <a:extLst>
                <a:ext uri="{FF2B5EF4-FFF2-40B4-BE49-F238E27FC236}">
                  <a16:creationId xmlns:a16="http://schemas.microsoft.com/office/drawing/2014/main" id="{3A8B0701-A66A-DF3D-6688-9CF95BA09418}"/>
                </a:ext>
              </a:extLst>
            </p:cNvPr>
            <p:cNvSpPr/>
            <p:nvPr/>
          </p:nvSpPr>
          <p:spPr>
            <a:xfrm>
              <a:off x="5360486" y="2237635"/>
              <a:ext cx="173736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Courier" pitchFamily="2" charset="0"/>
                </a:rPr>
                <a:t>STICKS</a:t>
              </a:r>
              <a:endParaRPr lang="en-US" sz="2400" dirty="0">
                <a:solidFill>
                  <a:schemeClr val="bg1"/>
                </a:solidFill>
                <a:latin typeface="Courier" pitchFamily="2" charset="0"/>
              </a:endParaRPr>
            </a:p>
          </p:txBody>
        </p:sp>
        <p:sp>
          <p:nvSpPr>
            <p:cNvPr id="31" name="Isosceles Triangle 59">
              <a:extLst>
                <a:ext uri="{FF2B5EF4-FFF2-40B4-BE49-F238E27FC236}">
                  <a16:creationId xmlns:a16="http://schemas.microsoft.com/office/drawing/2014/main" id="{53BE954A-6A8B-0C0E-3539-1688868EAE6A}"/>
                </a:ext>
              </a:extLst>
            </p:cNvPr>
            <p:cNvSpPr/>
            <p:nvPr/>
          </p:nvSpPr>
          <p:spPr>
            <a:xfrm>
              <a:off x="9527621" y="1945365"/>
              <a:ext cx="146304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bg1"/>
                  </a:solidFill>
                  <a:latin typeface="Courier" pitchFamily="2" charset="0"/>
                </a:rPr>
                <a:t>House of </a:t>
              </a:r>
            </a:p>
          </p:txBody>
        </p:sp>
        <p:sp>
          <p:nvSpPr>
            <p:cNvPr id="32" name="Isosceles Triangle 59">
              <a:extLst>
                <a:ext uri="{FF2B5EF4-FFF2-40B4-BE49-F238E27FC236}">
                  <a16:creationId xmlns:a16="http://schemas.microsoft.com/office/drawing/2014/main" id="{544677B4-D502-F258-9330-FB6BE4230792}"/>
                </a:ext>
              </a:extLst>
            </p:cNvPr>
            <p:cNvSpPr/>
            <p:nvPr/>
          </p:nvSpPr>
          <p:spPr>
            <a:xfrm>
              <a:off x="9390461" y="2247354"/>
              <a:ext cx="173736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Courier" pitchFamily="2" charset="0"/>
                </a:rPr>
                <a:t>BRICKS</a:t>
              </a:r>
              <a:endParaRPr lang="en-US" sz="2400" dirty="0">
                <a:solidFill>
                  <a:schemeClr val="bg1"/>
                </a:solidFill>
                <a:latin typeface="Courier" pitchFamily="2" charset="0"/>
              </a:endParaRPr>
            </a:p>
          </p:txBody>
        </p:sp>
      </p:grpSp>
      <p:sp>
        <p:nvSpPr>
          <p:cNvPr id="2" name="TextBox 1">
            <a:extLst>
              <a:ext uri="{FF2B5EF4-FFF2-40B4-BE49-F238E27FC236}">
                <a16:creationId xmlns:a16="http://schemas.microsoft.com/office/drawing/2014/main" id="{ADCA09F2-3826-BB90-349F-9C52EDB42204}"/>
              </a:ext>
            </a:extLst>
          </p:cNvPr>
          <p:cNvSpPr txBox="1"/>
          <p:nvPr/>
        </p:nvSpPr>
        <p:spPr>
          <a:xfrm>
            <a:off x="128072" y="149855"/>
            <a:ext cx="8492145" cy="461665"/>
          </a:xfrm>
          <a:prstGeom prst="rect">
            <a:avLst/>
          </a:prstGeom>
          <a:noFill/>
        </p:spPr>
        <p:txBody>
          <a:bodyPr wrap="square" rtlCol="0">
            <a:spAutoFit/>
          </a:bodyPr>
          <a:lstStyle/>
          <a:p>
            <a:r>
              <a:rPr lang="en-US" sz="2400" b="1" dirty="0">
                <a:solidFill>
                  <a:srgbClr val="011033"/>
                </a:solidFill>
                <a:latin typeface="Century Gothic" panose="020B0502020202020204" pitchFamily="34" charset="0"/>
                <a:ea typeface="Century Gothic"/>
                <a:cs typeface="Century Gothic"/>
                <a:sym typeface="Century Gothic"/>
              </a:rPr>
              <a:t>Three Little Pigs Agile Retrospective Template Example</a:t>
            </a:r>
          </a:p>
        </p:txBody>
      </p:sp>
    </p:spTree>
    <p:extLst>
      <p:ext uri="{BB962C8B-B14F-4D97-AF65-F5344CB8AC3E}">
        <p14:creationId xmlns:p14="http://schemas.microsoft.com/office/powerpoint/2010/main" val="142509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1AE5F5C-FC0D-FA23-51E8-914F6C08F423}"/>
              </a:ext>
            </a:extLst>
          </p:cNvPr>
          <p:cNvGrpSpPr/>
          <p:nvPr/>
        </p:nvGrpSpPr>
        <p:grpSpPr>
          <a:xfrm>
            <a:off x="232911" y="773573"/>
            <a:ext cx="11726178" cy="5310855"/>
            <a:chOff x="93189" y="773573"/>
            <a:chExt cx="11726178" cy="5310855"/>
          </a:xfrm>
        </p:grpSpPr>
        <p:sp>
          <p:nvSpPr>
            <p:cNvPr id="58" name="Rectangle 57">
              <a:extLst>
                <a:ext uri="{FF2B5EF4-FFF2-40B4-BE49-F238E27FC236}">
                  <a16:creationId xmlns:a16="http://schemas.microsoft.com/office/drawing/2014/main" id="{00465496-CA87-DD06-957B-E68CC04F76DA}"/>
                </a:ext>
              </a:extLst>
            </p:cNvPr>
            <p:cNvSpPr/>
            <p:nvPr/>
          </p:nvSpPr>
          <p:spPr>
            <a:xfrm>
              <a:off x="280383" y="2241086"/>
              <a:ext cx="3291840" cy="914400"/>
            </a:xfrm>
            <a:prstGeom prst="rect">
              <a:avLst/>
            </a:prstGeom>
            <a:solidFill>
              <a:srgbClr val="FDDA53"/>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b="1" i="0" u="none" strike="noStrike" dirty="0">
                  <a:solidFill>
                    <a:schemeClr val="tx1"/>
                  </a:solidFill>
                  <a:effectLst/>
                  <a:latin typeface="Century Gothic" panose="020B0502020202020204" pitchFamily="34" charset="0"/>
                </a:rPr>
                <a:t>Inadequate Requirements Gathering:</a:t>
              </a:r>
            </a:p>
            <a:p>
              <a:r>
                <a:rPr lang="en-US" sz="1200" dirty="0">
                  <a:solidFill>
                    <a:schemeClr val="tx1"/>
                  </a:solidFill>
                  <a:latin typeface="Century Gothic" panose="020B0502020202020204" pitchFamily="34" charset="0"/>
                </a:rPr>
                <a:t>Requirements were often unclear, leading to rework.</a:t>
              </a:r>
            </a:p>
          </p:txBody>
        </p:sp>
        <p:sp>
          <p:nvSpPr>
            <p:cNvPr id="60" name="Isosceles Triangle 59">
              <a:extLst>
                <a:ext uri="{FF2B5EF4-FFF2-40B4-BE49-F238E27FC236}">
                  <a16:creationId xmlns:a16="http://schemas.microsoft.com/office/drawing/2014/main" id="{7579981A-17C1-7211-A2F2-F82B02BD60BD}"/>
                </a:ext>
              </a:extLst>
            </p:cNvPr>
            <p:cNvSpPr/>
            <p:nvPr/>
          </p:nvSpPr>
          <p:spPr>
            <a:xfrm>
              <a:off x="93189" y="1099884"/>
              <a:ext cx="3666228" cy="1079380"/>
            </a:xfrm>
            <a:prstGeom prst="triangle">
              <a:avLst/>
            </a:prstGeom>
            <a:solidFill>
              <a:srgbClr val="D29C14"/>
            </a:solidFill>
            <a:ln w="3175">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latin typeface="Courier" pitchFamily="2" charset="0"/>
              </a:endParaRPr>
            </a:p>
          </p:txBody>
        </p:sp>
        <p:sp>
          <p:nvSpPr>
            <p:cNvPr id="63" name="Rectangle 62">
              <a:extLst>
                <a:ext uri="{FF2B5EF4-FFF2-40B4-BE49-F238E27FC236}">
                  <a16:creationId xmlns:a16="http://schemas.microsoft.com/office/drawing/2014/main" id="{7CB43B5C-52E3-F883-29E3-799218626829}"/>
                </a:ext>
              </a:extLst>
            </p:cNvPr>
            <p:cNvSpPr/>
            <p:nvPr/>
          </p:nvSpPr>
          <p:spPr>
            <a:xfrm>
              <a:off x="280383" y="5170028"/>
              <a:ext cx="3291840" cy="914400"/>
            </a:xfrm>
            <a:prstGeom prst="rect">
              <a:avLst/>
            </a:prstGeom>
            <a:solidFill>
              <a:srgbClr val="FDDA53"/>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b="1" i="0" u="none" strike="noStrike" dirty="0">
                  <a:solidFill>
                    <a:schemeClr val="tx1"/>
                  </a:solidFill>
                  <a:effectLst/>
                  <a:latin typeface="Century Gothic" panose="020B0502020202020204" pitchFamily="34" charset="0"/>
                </a:rPr>
                <a:t>Inconsistent Feedback: </a:t>
              </a:r>
            </a:p>
            <a:p>
              <a:r>
                <a:rPr lang="en-US" sz="1200" b="0" i="0" u="none" strike="noStrike" dirty="0">
                  <a:solidFill>
                    <a:schemeClr val="tx1"/>
                  </a:solidFill>
                  <a:effectLst/>
                  <a:latin typeface="Century Gothic" panose="020B0502020202020204" pitchFamily="34" charset="0"/>
                </a:rPr>
                <a:t>Feedback from stakeholders was sporadic and unstructured.</a:t>
              </a:r>
              <a:endParaRPr lang="en-US" sz="1200" dirty="0">
                <a:solidFill>
                  <a:schemeClr val="tx1"/>
                </a:solidFill>
                <a:latin typeface="Century Gothic" panose="020B0502020202020204" pitchFamily="34" charset="0"/>
              </a:endParaRPr>
            </a:p>
          </p:txBody>
        </p:sp>
        <p:sp>
          <p:nvSpPr>
            <p:cNvPr id="64" name="Rectangle 63">
              <a:extLst>
                <a:ext uri="{FF2B5EF4-FFF2-40B4-BE49-F238E27FC236}">
                  <a16:creationId xmlns:a16="http://schemas.microsoft.com/office/drawing/2014/main" id="{36693336-1A90-24D0-1C0C-D863DBBB2DF2}"/>
                </a:ext>
              </a:extLst>
            </p:cNvPr>
            <p:cNvSpPr/>
            <p:nvPr/>
          </p:nvSpPr>
          <p:spPr>
            <a:xfrm>
              <a:off x="280383" y="3217400"/>
              <a:ext cx="3291840" cy="914400"/>
            </a:xfrm>
            <a:prstGeom prst="rect">
              <a:avLst/>
            </a:prstGeom>
            <a:solidFill>
              <a:srgbClr val="FDDA53"/>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b="1" i="0" u="none" strike="noStrike" dirty="0">
                  <a:solidFill>
                    <a:schemeClr val="tx1"/>
                  </a:solidFill>
                  <a:effectLst/>
                  <a:latin typeface="Century Gothic" panose="020B0502020202020204" pitchFamily="34" charset="0"/>
                </a:rPr>
                <a:t>Manual Testing: </a:t>
              </a:r>
            </a:p>
            <a:p>
              <a:r>
                <a:rPr lang="en-US" sz="1200" b="0" i="0" u="none" strike="noStrike" dirty="0">
                  <a:solidFill>
                    <a:schemeClr val="tx1"/>
                  </a:solidFill>
                  <a:effectLst/>
                  <a:latin typeface="Century Gothic" panose="020B0502020202020204" pitchFamily="34" charset="0"/>
                </a:rPr>
                <a:t>Reliance on manual testing resulted in missed bugs and slower QA cycles.</a:t>
              </a:r>
              <a:endParaRPr lang="en-US" sz="1200" dirty="0">
                <a:solidFill>
                  <a:schemeClr val="tx1"/>
                </a:solidFill>
                <a:latin typeface="Century Gothic" panose="020B0502020202020204" pitchFamily="34" charset="0"/>
              </a:endParaRPr>
            </a:p>
          </p:txBody>
        </p:sp>
        <p:sp>
          <p:nvSpPr>
            <p:cNvPr id="65" name="Rectangle 64">
              <a:extLst>
                <a:ext uri="{FF2B5EF4-FFF2-40B4-BE49-F238E27FC236}">
                  <a16:creationId xmlns:a16="http://schemas.microsoft.com/office/drawing/2014/main" id="{84650FDB-CA55-E7EA-3769-DDD8BB600820}"/>
                </a:ext>
              </a:extLst>
            </p:cNvPr>
            <p:cNvSpPr/>
            <p:nvPr/>
          </p:nvSpPr>
          <p:spPr>
            <a:xfrm>
              <a:off x="280383" y="4193714"/>
              <a:ext cx="3291840" cy="914400"/>
            </a:xfrm>
            <a:prstGeom prst="rect">
              <a:avLst/>
            </a:prstGeom>
            <a:solidFill>
              <a:srgbClr val="FDDA53"/>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b="1" i="0" u="none" strike="noStrike" dirty="0">
                  <a:solidFill>
                    <a:schemeClr val="tx1"/>
                  </a:solidFill>
                  <a:effectLst/>
                  <a:latin typeface="Century Gothic" panose="020B0502020202020204" pitchFamily="34" charset="0"/>
                </a:rPr>
                <a:t>Ad-Hoc Meetings: </a:t>
              </a:r>
            </a:p>
            <a:p>
              <a:r>
                <a:rPr lang="en-US" sz="1200" b="0" i="0" u="none" strike="noStrike" dirty="0">
                  <a:solidFill>
                    <a:schemeClr val="tx1"/>
                  </a:solidFill>
                  <a:effectLst/>
                  <a:latin typeface="Century Gothic" panose="020B0502020202020204" pitchFamily="34" charset="0"/>
                </a:rPr>
                <a:t>Unplanned meetings disrupted the workflow and caused confusion.</a:t>
              </a:r>
              <a:endParaRPr lang="en-US" sz="1200" dirty="0">
                <a:solidFill>
                  <a:schemeClr val="tx1"/>
                </a:solidFill>
                <a:latin typeface="Century Gothic" panose="020B0502020202020204" pitchFamily="34" charset="0"/>
              </a:endParaRPr>
            </a:p>
          </p:txBody>
        </p:sp>
        <p:sp>
          <p:nvSpPr>
            <p:cNvPr id="75" name="Rectangle 74">
              <a:extLst>
                <a:ext uri="{FF2B5EF4-FFF2-40B4-BE49-F238E27FC236}">
                  <a16:creationId xmlns:a16="http://schemas.microsoft.com/office/drawing/2014/main" id="{D3C27CF2-8E08-10F8-4B1A-16BD5C0F065F}"/>
                </a:ext>
              </a:extLst>
            </p:cNvPr>
            <p:cNvSpPr/>
            <p:nvPr/>
          </p:nvSpPr>
          <p:spPr>
            <a:xfrm>
              <a:off x="4310358" y="2241086"/>
              <a:ext cx="3291840" cy="914400"/>
            </a:xfrm>
            <a:prstGeom prst="rect">
              <a:avLst/>
            </a:prstGeom>
            <a:solidFill>
              <a:srgbClr val="ECBB66"/>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b="1" i="0" u="none" strike="noStrike" dirty="0">
                  <a:solidFill>
                    <a:schemeClr val="tx1"/>
                  </a:solidFill>
                  <a:effectLst/>
                  <a:latin typeface="Century Gothic" panose="020B0502020202020204" pitchFamily="34" charset="0"/>
                </a:rPr>
                <a:t>Sprint Planning: </a:t>
              </a:r>
            </a:p>
            <a:p>
              <a:r>
                <a:rPr lang="en-US" sz="1200" b="0" i="0" u="none" strike="noStrike" dirty="0">
                  <a:solidFill>
                    <a:schemeClr val="tx1"/>
                  </a:solidFill>
                  <a:effectLst/>
                  <a:latin typeface="Century Gothic" panose="020B0502020202020204" pitchFamily="34" charset="0"/>
                </a:rPr>
                <a:t>Sprint planning sessions were helpful but often lacked detailed task breakdowns.</a:t>
              </a:r>
              <a:endParaRPr lang="en-US" sz="1200" dirty="0">
                <a:solidFill>
                  <a:schemeClr val="tx1"/>
                </a:solidFill>
                <a:latin typeface="Century Gothic" panose="020B0502020202020204" pitchFamily="34" charset="0"/>
              </a:endParaRPr>
            </a:p>
          </p:txBody>
        </p:sp>
        <p:sp>
          <p:nvSpPr>
            <p:cNvPr id="76" name="Isosceles Triangle 75">
              <a:extLst>
                <a:ext uri="{FF2B5EF4-FFF2-40B4-BE49-F238E27FC236}">
                  <a16:creationId xmlns:a16="http://schemas.microsoft.com/office/drawing/2014/main" id="{64A47701-B0C6-6CBE-7381-EEAF5EF03D6C}"/>
                </a:ext>
              </a:extLst>
            </p:cNvPr>
            <p:cNvSpPr/>
            <p:nvPr/>
          </p:nvSpPr>
          <p:spPr>
            <a:xfrm>
              <a:off x="4123164" y="1099884"/>
              <a:ext cx="3666228" cy="1079380"/>
            </a:xfrm>
            <a:prstGeom prst="triangle">
              <a:avLst/>
            </a:prstGeom>
            <a:solidFill>
              <a:srgbClr val="8E581A"/>
            </a:solidFill>
            <a:ln w="3175">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latin typeface="Courier" pitchFamily="2" charset="0"/>
              </a:endParaRPr>
            </a:p>
          </p:txBody>
        </p:sp>
        <p:sp>
          <p:nvSpPr>
            <p:cNvPr id="77" name="Rectangle 76">
              <a:extLst>
                <a:ext uri="{FF2B5EF4-FFF2-40B4-BE49-F238E27FC236}">
                  <a16:creationId xmlns:a16="http://schemas.microsoft.com/office/drawing/2014/main" id="{2471435C-4192-A856-4D7B-692E0681AE9B}"/>
                </a:ext>
              </a:extLst>
            </p:cNvPr>
            <p:cNvSpPr/>
            <p:nvPr/>
          </p:nvSpPr>
          <p:spPr>
            <a:xfrm>
              <a:off x="4310358" y="5170028"/>
              <a:ext cx="3291840" cy="914400"/>
            </a:xfrm>
            <a:prstGeom prst="rect">
              <a:avLst/>
            </a:prstGeom>
            <a:solidFill>
              <a:srgbClr val="ECBB66"/>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b="1" i="0" u="none" strike="noStrike" dirty="0">
                  <a:solidFill>
                    <a:schemeClr val="tx1"/>
                  </a:solidFill>
                  <a:effectLst/>
                  <a:latin typeface="Century Gothic" panose="020B0502020202020204" pitchFamily="34" charset="0"/>
                </a:rPr>
                <a:t>Documentation: </a:t>
              </a:r>
            </a:p>
            <a:p>
              <a:r>
                <a:rPr lang="en-US" sz="1200" b="0" i="0" u="none" strike="noStrike" dirty="0">
                  <a:solidFill>
                    <a:schemeClr val="tx1"/>
                  </a:solidFill>
                  <a:effectLst/>
                  <a:latin typeface="Century Gothic" panose="020B0502020202020204" pitchFamily="34" charset="0"/>
                </a:rPr>
                <a:t>Documentation was maintained, but updates were not always timely or thorough.</a:t>
              </a:r>
              <a:endParaRPr lang="en-US" sz="1200" dirty="0">
                <a:solidFill>
                  <a:schemeClr val="tx1"/>
                </a:solidFill>
                <a:latin typeface="Century Gothic" panose="020B0502020202020204" pitchFamily="34" charset="0"/>
              </a:endParaRPr>
            </a:p>
          </p:txBody>
        </p:sp>
        <p:sp>
          <p:nvSpPr>
            <p:cNvPr id="78" name="Rectangle 77">
              <a:extLst>
                <a:ext uri="{FF2B5EF4-FFF2-40B4-BE49-F238E27FC236}">
                  <a16:creationId xmlns:a16="http://schemas.microsoft.com/office/drawing/2014/main" id="{EBA864E4-697E-F8EF-0FC7-50A7738A66A5}"/>
                </a:ext>
              </a:extLst>
            </p:cNvPr>
            <p:cNvSpPr/>
            <p:nvPr/>
          </p:nvSpPr>
          <p:spPr>
            <a:xfrm>
              <a:off x="4310358" y="3217400"/>
              <a:ext cx="3291840" cy="914400"/>
            </a:xfrm>
            <a:prstGeom prst="rect">
              <a:avLst/>
            </a:prstGeom>
            <a:solidFill>
              <a:srgbClr val="ECBB66"/>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b="1" i="0" u="none" strike="noStrike" dirty="0">
                  <a:solidFill>
                    <a:schemeClr val="tx1"/>
                  </a:solidFill>
                  <a:effectLst/>
                  <a:latin typeface="Century Gothic" panose="020B0502020202020204" pitchFamily="34" charset="0"/>
                </a:rPr>
                <a:t>Code Reviews: </a:t>
              </a:r>
            </a:p>
            <a:p>
              <a:r>
                <a:rPr lang="en-US" sz="1200" b="0" i="0" u="none" strike="noStrike" dirty="0">
                  <a:solidFill>
                    <a:schemeClr val="tx1"/>
                  </a:solidFill>
                  <a:effectLst/>
                  <a:latin typeface="Century Gothic" panose="020B0502020202020204" pitchFamily="34" charset="0"/>
                </a:rPr>
                <a:t>Code reviews were conducted but were sometimes rushed, leading to missed issues.</a:t>
              </a:r>
            </a:p>
            <a:p>
              <a:endParaRPr lang="en-US" sz="1200" b="0" i="0" u="none" strike="noStrike" dirty="0">
                <a:solidFill>
                  <a:schemeClr val="tx1"/>
                </a:solidFill>
                <a:effectLst/>
                <a:latin typeface="Century Gothic" panose="020B0502020202020204" pitchFamily="34" charset="0"/>
              </a:endParaRPr>
            </a:p>
            <a:p>
              <a:endParaRPr lang="en-US" sz="1200" b="0" i="0" u="none" strike="noStrike" dirty="0">
                <a:solidFill>
                  <a:schemeClr val="tx1"/>
                </a:solidFill>
                <a:effectLst/>
                <a:latin typeface="Century Gothic" panose="020B0502020202020204" pitchFamily="34" charset="0"/>
              </a:endParaRPr>
            </a:p>
          </p:txBody>
        </p:sp>
        <p:sp>
          <p:nvSpPr>
            <p:cNvPr id="79" name="Rectangle 78">
              <a:extLst>
                <a:ext uri="{FF2B5EF4-FFF2-40B4-BE49-F238E27FC236}">
                  <a16:creationId xmlns:a16="http://schemas.microsoft.com/office/drawing/2014/main" id="{206F89E1-443A-0109-48BE-6824E6065130}"/>
                </a:ext>
              </a:extLst>
            </p:cNvPr>
            <p:cNvSpPr/>
            <p:nvPr/>
          </p:nvSpPr>
          <p:spPr>
            <a:xfrm>
              <a:off x="4310358" y="4193714"/>
              <a:ext cx="3291840" cy="914400"/>
            </a:xfrm>
            <a:prstGeom prst="rect">
              <a:avLst/>
            </a:prstGeom>
            <a:solidFill>
              <a:srgbClr val="ECBB66"/>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b="1" i="0" u="none" strike="noStrike" dirty="0">
                  <a:solidFill>
                    <a:schemeClr val="tx1"/>
                  </a:solidFill>
                  <a:effectLst/>
                  <a:latin typeface="Century Gothic" panose="020B0502020202020204" pitchFamily="34" charset="0"/>
                </a:rPr>
                <a:t>User Feedback Integration: </a:t>
              </a:r>
            </a:p>
            <a:p>
              <a:r>
                <a:rPr lang="en-US" sz="1200" b="0" i="0" u="none" strike="noStrike" dirty="0">
                  <a:solidFill>
                    <a:schemeClr val="tx1"/>
                  </a:solidFill>
                  <a:effectLst/>
                  <a:latin typeface="Century Gothic" panose="020B0502020202020204" pitchFamily="34" charset="0"/>
                </a:rPr>
                <a:t>We collected user feedback but struggled to prioritize and implement all suggestions.</a:t>
              </a:r>
              <a:endParaRPr lang="en-US" sz="1200" dirty="0">
                <a:solidFill>
                  <a:schemeClr val="tx1"/>
                </a:solidFill>
                <a:latin typeface="Century Gothic" panose="020B0502020202020204" pitchFamily="34" charset="0"/>
              </a:endParaRPr>
            </a:p>
          </p:txBody>
        </p:sp>
        <p:sp>
          <p:nvSpPr>
            <p:cNvPr id="82" name="Rectangle 81">
              <a:extLst>
                <a:ext uri="{FF2B5EF4-FFF2-40B4-BE49-F238E27FC236}">
                  <a16:creationId xmlns:a16="http://schemas.microsoft.com/office/drawing/2014/main" id="{88F0BF0E-4D1A-E07E-8D1D-7AAB7CD16BB5}"/>
                </a:ext>
              </a:extLst>
            </p:cNvPr>
            <p:cNvSpPr/>
            <p:nvPr/>
          </p:nvSpPr>
          <p:spPr>
            <a:xfrm>
              <a:off x="8340333" y="2241086"/>
              <a:ext cx="3291840" cy="914400"/>
            </a:xfrm>
            <a:prstGeom prst="rect">
              <a:avLst/>
            </a:prstGeom>
            <a:solidFill>
              <a:srgbClr val="FF975F"/>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b="1" i="0" u="none" strike="noStrike" dirty="0">
                  <a:solidFill>
                    <a:schemeClr val="tx1"/>
                  </a:solidFill>
                  <a:effectLst/>
                  <a:latin typeface="Century Gothic" panose="020B0502020202020204" pitchFamily="34" charset="0"/>
                </a:rPr>
                <a:t>Team Collaboration: </a:t>
              </a:r>
            </a:p>
            <a:p>
              <a:r>
                <a:rPr lang="en-US" sz="1200" b="0" i="0" u="none" strike="noStrike" dirty="0">
                  <a:solidFill>
                    <a:schemeClr val="tx1"/>
                  </a:solidFill>
                  <a:effectLst/>
                  <a:latin typeface="Century Gothic" panose="020B0502020202020204" pitchFamily="34" charset="0"/>
                </a:rPr>
                <a:t>The team worked well together, sharing knowledge and supporting each other.</a:t>
              </a:r>
              <a:endParaRPr lang="en-US" sz="1200" dirty="0">
                <a:solidFill>
                  <a:schemeClr val="tx1"/>
                </a:solidFill>
                <a:latin typeface="Century Gothic" panose="020B0502020202020204" pitchFamily="34" charset="0"/>
              </a:endParaRPr>
            </a:p>
          </p:txBody>
        </p:sp>
        <p:sp>
          <p:nvSpPr>
            <p:cNvPr id="83" name="Isosceles Triangle 82">
              <a:extLst>
                <a:ext uri="{FF2B5EF4-FFF2-40B4-BE49-F238E27FC236}">
                  <a16:creationId xmlns:a16="http://schemas.microsoft.com/office/drawing/2014/main" id="{45FABAC8-8015-B56C-6B04-77133C69B80C}"/>
                </a:ext>
              </a:extLst>
            </p:cNvPr>
            <p:cNvSpPr/>
            <p:nvPr/>
          </p:nvSpPr>
          <p:spPr>
            <a:xfrm>
              <a:off x="8153139" y="1099884"/>
              <a:ext cx="3666228" cy="1079380"/>
            </a:xfrm>
            <a:prstGeom prst="triangle">
              <a:avLst/>
            </a:prstGeom>
            <a:solidFill>
              <a:srgbClr val="BF3F00"/>
            </a:solidFill>
            <a:ln w="3175">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latin typeface="Courier" pitchFamily="2" charset="0"/>
              </a:endParaRPr>
            </a:p>
          </p:txBody>
        </p:sp>
        <p:sp>
          <p:nvSpPr>
            <p:cNvPr id="84" name="Rectangle 83">
              <a:extLst>
                <a:ext uri="{FF2B5EF4-FFF2-40B4-BE49-F238E27FC236}">
                  <a16:creationId xmlns:a16="http://schemas.microsoft.com/office/drawing/2014/main" id="{53EEE3F0-8EE1-BC68-BAF2-ACCAD14DE827}"/>
                </a:ext>
              </a:extLst>
            </p:cNvPr>
            <p:cNvSpPr/>
            <p:nvPr/>
          </p:nvSpPr>
          <p:spPr>
            <a:xfrm>
              <a:off x="8340333" y="5170028"/>
              <a:ext cx="3291840" cy="914400"/>
            </a:xfrm>
            <a:prstGeom prst="rect">
              <a:avLst/>
            </a:prstGeom>
            <a:solidFill>
              <a:srgbClr val="FF975F"/>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b="1" i="0" u="none" strike="noStrike" dirty="0">
                  <a:solidFill>
                    <a:schemeClr val="tx1"/>
                  </a:solidFill>
                  <a:effectLst/>
                  <a:latin typeface="Century Gothic" panose="020B0502020202020204" pitchFamily="34" charset="0"/>
                </a:rPr>
                <a:t>Clear Communication Channels: </a:t>
              </a:r>
            </a:p>
            <a:p>
              <a:r>
                <a:rPr lang="en-US" sz="1200" dirty="0">
                  <a:solidFill>
                    <a:schemeClr val="tx1"/>
                  </a:solidFill>
                  <a:latin typeface="Century Gothic" panose="020B0502020202020204" pitchFamily="34" charset="0"/>
                </a:rPr>
                <a:t>The team m</a:t>
              </a:r>
              <a:r>
                <a:rPr lang="en-US" sz="1200" b="0" i="0" u="none" strike="noStrike" dirty="0">
                  <a:solidFill>
                    <a:schemeClr val="tx1"/>
                  </a:solidFill>
                  <a:effectLst/>
                  <a:latin typeface="Century Gothic" panose="020B0502020202020204" pitchFamily="34" charset="0"/>
                </a:rPr>
                <a:t>aintained clear and open communication channels, reducing misunderstandings and delays.</a:t>
              </a:r>
              <a:endParaRPr lang="en-US" sz="1200" dirty="0">
                <a:solidFill>
                  <a:schemeClr val="tx1"/>
                </a:solidFill>
                <a:latin typeface="Century Gothic" panose="020B0502020202020204" pitchFamily="34" charset="0"/>
              </a:endParaRPr>
            </a:p>
          </p:txBody>
        </p:sp>
        <p:sp>
          <p:nvSpPr>
            <p:cNvPr id="85" name="Rectangle 84">
              <a:extLst>
                <a:ext uri="{FF2B5EF4-FFF2-40B4-BE49-F238E27FC236}">
                  <a16:creationId xmlns:a16="http://schemas.microsoft.com/office/drawing/2014/main" id="{49C10895-5357-C150-034E-BD6F0F7A9DC4}"/>
                </a:ext>
              </a:extLst>
            </p:cNvPr>
            <p:cNvSpPr/>
            <p:nvPr/>
          </p:nvSpPr>
          <p:spPr>
            <a:xfrm>
              <a:off x="8340333" y="3217400"/>
              <a:ext cx="3291840" cy="914400"/>
            </a:xfrm>
            <a:prstGeom prst="rect">
              <a:avLst/>
            </a:prstGeom>
            <a:solidFill>
              <a:srgbClr val="FF975F"/>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b="1" i="0" u="none" strike="noStrike" dirty="0">
                  <a:solidFill>
                    <a:schemeClr val="tx1"/>
                  </a:solidFill>
                  <a:effectLst/>
                  <a:latin typeface="Century Gothic" panose="020B0502020202020204" pitchFamily="34" charset="0"/>
                </a:rPr>
                <a:t>Automated Testing: </a:t>
              </a:r>
            </a:p>
            <a:p>
              <a:r>
                <a:rPr lang="en-US" sz="1200" b="0" i="0" u="none" strike="noStrike" dirty="0">
                  <a:solidFill>
                    <a:schemeClr val="tx1"/>
                  </a:solidFill>
                  <a:effectLst/>
                  <a:latin typeface="Century Gothic" panose="020B0502020202020204" pitchFamily="34" charset="0"/>
                </a:rPr>
                <a:t>The team implemented automated testing tools that significantly improved QA efficiency.</a:t>
              </a:r>
            </a:p>
            <a:p>
              <a:endParaRPr lang="en-US" sz="1200" b="0" i="0" u="none" strike="noStrike" dirty="0">
                <a:solidFill>
                  <a:schemeClr val="tx1"/>
                </a:solidFill>
                <a:effectLst/>
                <a:latin typeface="Century Gothic" panose="020B0502020202020204" pitchFamily="34" charset="0"/>
              </a:endParaRPr>
            </a:p>
          </p:txBody>
        </p:sp>
        <p:sp>
          <p:nvSpPr>
            <p:cNvPr id="86" name="Rectangle 85">
              <a:extLst>
                <a:ext uri="{FF2B5EF4-FFF2-40B4-BE49-F238E27FC236}">
                  <a16:creationId xmlns:a16="http://schemas.microsoft.com/office/drawing/2014/main" id="{3D359775-8C4E-405A-0E21-599B115FF5AE}"/>
                </a:ext>
              </a:extLst>
            </p:cNvPr>
            <p:cNvSpPr/>
            <p:nvPr/>
          </p:nvSpPr>
          <p:spPr>
            <a:xfrm>
              <a:off x="8340333" y="4193714"/>
              <a:ext cx="3291840" cy="914400"/>
            </a:xfrm>
            <a:prstGeom prst="rect">
              <a:avLst/>
            </a:prstGeom>
            <a:solidFill>
              <a:srgbClr val="FF975F"/>
            </a:solidFill>
            <a:ln w="3175">
              <a:noFill/>
            </a:ln>
          </p:spPr>
          <p:style>
            <a:lnRef idx="2">
              <a:schemeClr val="accent1">
                <a:shade val="15000"/>
              </a:schemeClr>
            </a:lnRef>
            <a:fillRef idx="1">
              <a:schemeClr val="accent1"/>
            </a:fillRef>
            <a:effectRef idx="0">
              <a:schemeClr val="accent1"/>
            </a:effectRef>
            <a:fontRef idx="minor">
              <a:schemeClr val="lt1"/>
            </a:fontRef>
          </p:style>
          <p:txBody>
            <a:bodyPr lIns="137160" tIns="91440" rtlCol="0" anchor="t"/>
            <a:lstStyle/>
            <a:p>
              <a:r>
                <a:rPr lang="en-US" sz="1200" b="1" i="0" u="none" strike="noStrike" dirty="0">
                  <a:solidFill>
                    <a:schemeClr val="tx1"/>
                  </a:solidFill>
                  <a:effectLst/>
                  <a:latin typeface="Century Gothic" panose="020B0502020202020204" pitchFamily="34" charset="0"/>
                </a:rPr>
                <a:t>Regular Retrospectives: </a:t>
              </a:r>
            </a:p>
            <a:p>
              <a:r>
                <a:rPr lang="en-US" sz="1200" dirty="0">
                  <a:solidFill>
                    <a:schemeClr val="tx1"/>
                  </a:solidFill>
                  <a:latin typeface="Century Gothic" panose="020B0502020202020204" pitchFamily="34" charset="0"/>
                </a:rPr>
                <a:t>The team c</a:t>
              </a:r>
              <a:r>
                <a:rPr lang="en-US" sz="1200" b="0" i="0" u="none" strike="noStrike" dirty="0">
                  <a:solidFill>
                    <a:schemeClr val="tx1"/>
                  </a:solidFill>
                  <a:effectLst/>
                  <a:latin typeface="Century Gothic" panose="020B0502020202020204" pitchFamily="34" charset="0"/>
                </a:rPr>
                <a:t>onducted regular retrospectives that led to actionable improvements.</a:t>
              </a:r>
              <a:endParaRPr lang="en-US" sz="1200" dirty="0">
                <a:solidFill>
                  <a:schemeClr val="tx1"/>
                </a:solidFill>
                <a:latin typeface="Century Gothic" panose="020B0502020202020204" pitchFamily="34" charset="0"/>
              </a:endParaRPr>
            </a:p>
          </p:txBody>
        </p:sp>
        <p:pic>
          <p:nvPicPr>
            <p:cNvPr id="99" name="Picture 98" descr="Unamused Pig">
              <a:extLst>
                <a:ext uri="{FF2B5EF4-FFF2-40B4-BE49-F238E27FC236}">
                  <a16:creationId xmlns:a16="http://schemas.microsoft.com/office/drawing/2014/main" id="{EFC6A701-43D2-CACE-0652-A9CDBBA228E8}"/>
                </a:ext>
              </a:extLst>
            </p:cNvPr>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3872"/>
                      </a14:imgEffect>
                    </a14:imgLayer>
                  </a14:imgProps>
                </a:ext>
                <a:ext uri="{28A0092B-C50C-407E-A947-70E740481C1C}">
                  <a14:useLocalDpi xmlns:a14="http://schemas.microsoft.com/office/drawing/2010/main"/>
                </a:ext>
              </a:extLst>
            </a:blip>
            <a:srcRect r="17868"/>
            <a:stretch/>
          </p:blipFill>
          <p:spPr>
            <a:xfrm>
              <a:off x="10534884" y="773576"/>
              <a:ext cx="1284483" cy="1563927"/>
            </a:xfrm>
            <a:prstGeom prst="rect">
              <a:avLst/>
            </a:prstGeom>
          </p:spPr>
        </p:pic>
        <p:pic>
          <p:nvPicPr>
            <p:cNvPr id="101" name="Picture 100" descr="Don't Know Pig">
              <a:extLst>
                <a:ext uri="{FF2B5EF4-FFF2-40B4-BE49-F238E27FC236}">
                  <a16:creationId xmlns:a16="http://schemas.microsoft.com/office/drawing/2014/main" id="{6D74C373-BA41-1F32-3CBF-02BC61289F02}"/>
                </a:ext>
              </a:extLst>
            </p:cNvPr>
            <p:cNvPicPr>
              <a:picLocks noChangeAspect="1"/>
            </p:cNvPicPr>
            <p:nvPr/>
          </p:nvPicPr>
          <p:blipFill rotWithShape="1">
            <a:blip r:embed="rId5" cstate="screen">
              <a:grayscl/>
              <a:extLst>
                <a:ext uri="{BEBA8EAE-BF5A-486C-A8C5-ECC9F3942E4B}">
                  <a14:imgProps xmlns:a14="http://schemas.microsoft.com/office/drawing/2010/main">
                    <a14:imgLayer r:embed="rId6">
                      <a14:imgEffect>
                        <a14:colorTemperature colorTemp="1500"/>
                      </a14:imgEffect>
                      <a14:imgEffect>
                        <a14:saturation sat="400000"/>
                      </a14:imgEffect>
                      <a14:imgEffect>
                        <a14:brightnessContrast bright="2000" contrast="-1000"/>
                      </a14:imgEffect>
                    </a14:imgLayer>
                  </a14:imgProps>
                </a:ext>
                <a:ext uri="{28A0092B-C50C-407E-A947-70E740481C1C}">
                  <a14:useLocalDpi xmlns:a14="http://schemas.microsoft.com/office/drawing/2010/main"/>
                </a:ext>
              </a:extLst>
            </a:blip>
            <a:srcRect r="12411"/>
            <a:stretch/>
          </p:blipFill>
          <p:spPr>
            <a:xfrm>
              <a:off x="6503865" y="773573"/>
              <a:ext cx="1369820" cy="1563930"/>
            </a:xfrm>
            <a:prstGeom prst="rect">
              <a:avLst/>
            </a:prstGeom>
          </p:spPr>
        </p:pic>
        <p:pic>
          <p:nvPicPr>
            <p:cNvPr id="103" name="Picture 102" descr="Thumbs Down Pig">
              <a:extLst>
                <a:ext uri="{FF2B5EF4-FFF2-40B4-BE49-F238E27FC236}">
                  <a16:creationId xmlns:a16="http://schemas.microsoft.com/office/drawing/2014/main" id="{CAF36ACE-FE8E-6F88-6387-9EB3098FBA24}"/>
                </a:ext>
              </a:extLst>
            </p:cNvPr>
            <p:cNvPicPr>
              <a:picLocks noChangeAspect="1"/>
            </p:cNvPicPr>
            <p:nvPr/>
          </p:nvPicPr>
          <p:blipFill>
            <a:blip r:embed="rId7" cstate="screen">
              <a:grayscl/>
              <a:extLst>
                <a:ext uri="{BEBA8EAE-BF5A-486C-A8C5-ECC9F3942E4B}">
                  <a14:imgProps xmlns:a14="http://schemas.microsoft.com/office/drawing/2010/main">
                    <a14:imgLayer r:embed="rId8">
                      <a14:imgEffect>
                        <a14:saturation sat="120000"/>
                      </a14:imgEffect>
                      <a14:imgEffect>
                        <a14:brightnessContrast bright="5000"/>
                      </a14:imgEffect>
                    </a14:imgLayer>
                  </a14:imgProps>
                </a:ext>
                <a:ext uri="{28A0092B-C50C-407E-A947-70E740481C1C}">
                  <a14:useLocalDpi xmlns:a14="http://schemas.microsoft.com/office/drawing/2010/main"/>
                </a:ext>
              </a:extLst>
            </a:blip>
            <a:stretch>
              <a:fillRect/>
            </a:stretch>
          </p:blipFill>
          <p:spPr>
            <a:xfrm>
              <a:off x="2474944" y="773576"/>
              <a:ext cx="1563927" cy="1563927"/>
            </a:xfrm>
            <a:prstGeom prst="rect">
              <a:avLst/>
            </a:prstGeom>
          </p:spPr>
        </p:pic>
        <p:sp>
          <p:nvSpPr>
            <p:cNvPr id="25" name="Isosceles Triangle 59">
              <a:extLst>
                <a:ext uri="{FF2B5EF4-FFF2-40B4-BE49-F238E27FC236}">
                  <a16:creationId xmlns:a16="http://schemas.microsoft.com/office/drawing/2014/main" id="{EC382D04-3C68-313E-904C-5AE489704BBD}"/>
                </a:ext>
              </a:extLst>
            </p:cNvPr>
            <p:cNvSpPr/>
            <p:nvPr/>
          </p:nvSpPr>
          <p:spPr>
            <a:xfrm>
              <a:off x="1194783" y="1384534"/>
              <a:ext cx="146304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bg1"/>
                  </a:solidFill>
                  <a:latin typeface="Courier" pitchFamily="2" charset="0"/>
                </a:rPr>
                <a:t>House of </a:t>
              </a:r>
            </a:p>
          </p:txBody>
        </p:sp>
        <p:sp>
          <p:nvSpPr>
            <p:cNvPr id="26" name="Isosceles Triangle 59">
              <a:extLst>
                <a:ext uri="{FF2B5EF4-FFF2-40B4-BE49-F238E27FC236}">
                  <a16:creationId xmlns:a16="http://schemas.microsoft.com/office/drawing/2014/main" id="{CD5FE3A2-0164-254E-5590-28200580254F}"/>
                </a:ext>
              </a:extLst>
            </p:cNvPr>
            <p:cNvSpPr/>
            <p:nvPr/>
          </p:nvSpPr>
          <p:spPr>
            <a:xfrm>
              <a:off x="1057623" y="1686523"/>
              <a:ext cx="173736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Courier" pitchFamily="2" charset="0"/>
                </a:rPr>
                <a:t>STRAW</a:t>
              </a:r>
              <a:endParaRPr lang="en-US" sz="2400" dirty="0">
                <a:solidFill>
                  <a:schemeClr val="bg1"/>
                </a:solidFill>
                <a:latin typeface="Courier" pitchFamily="2" charset="0"/>
              </a:endParaRPr>
            </a:p>
          </p:txBody>
        </p:sp>
        <p:sp>
          <p:nvSpPr>
            <p:cNvPr id="28" name="Isosceles Triangle 59">
              <a:extLst>
                <a:ext uri="{FF2B5EF4-FFF2-40B4-BE49-F238E27FC236}">
                  <a16:creationId xmlns:a16="http://schemas.microsoft.com/office/drawing/2014/main" id="{FEF41B7C-36A7-5A8B-134A-40802C2618CB}"/>
                </a:ext>
              </a:extLst>
            </p:cNvPr>
            <p:cNvSpPr/>
            <p:nvPr/>
          </p:nvSpPr>
          <p:spPr>
            <a:xfrm>
              <a:off x="5224758" y="1390356"/>
              <a:ext cx="146304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bg1"/>
                  </a:solidFill>
                  <a:latin typeface="Courier" pitchFamily="2" charset="0"/>
                </a:rPr>
                <a:t>House of </a:t>
              </a:r>
            </a:p>
          </p:txBody>
        </p:sp>
        <p:sp>
          <p:nvSpPr>
            <p:cNvPr id="29" name="Isosceles Triangle 59">
              <a:extLst>
                <a:ext uri="{FF2B5EF4-FFF2-40B4-BE49-F238E27FC236}">
                  <a16:creationId xmlns:a16="http://schemas.microsoft.com/office/drawing/2014/main" id="{3A8B0701-A66A-DF3D-6688-9CF95BA09418}"/>
                </a:ext>
              </a:extLst>
            </p:cNvPr>
            <p:cNvSpPr/>
            <p:nvPr/>
          </p:nvSpPr>
          <p:spPr>
            <a:xfrm>
              <a:off x="5087598" y="1692345"/>
              <a:ext cx="173736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Courier" pitchFamily="2" charset="0"/>
                </a:rPr>
                <a:t>STICKS</a:t>
              </a:r>
              <a:endParaRPr lang="en-US" sz="2400" dirty="0">
                <a:solidFill>
                  <a:schemeClr val="bg1"/>
                </a:solidFill>
                <a:latin typeface="Courier" pitchFamily="2" charset="0"/>
              </a:endParaRPr>
            </a:p>
          </p:txBody>
        </p:sp>
        <p:sp>
          <p:nvSpPr>
            <p:cNvPr id="31" name="Isosceles Triangle 59">
              <a:extLst>
                <a:ext uri="{FF2B5EF4-FFF2-40B4-BE49-F238E27FC236}">
                  <a16:creationId xmlns:a16="http://schemas.microsoft.com/office/drawing/2014/main" id="{53BE954A-6A8B-0C0E-3539-1688868EAE6A}"/>
                </a:ext>
              </a:extLst>
            </p:cNvPr>
            <p:cNvSpPr/>
            <p:nvPr/>
          </p:nvSpPr>
          <p:spPr>
            <a:xfrm>
              <a:off x="9254733" y="1400075"/>
              <a:ext cx="146304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bg1"/>
                  </a:solidFill>
                  <a:latin typeface="Courier" pitchFamily="2" charset="0"/>
                </a:rPr>
                <a:t>House of </a:t>
              </a:r>
            </a:p>
          </p:txBody>
        </p:sp>
        <p:sp>
          <p:nvSpPr>
            <p:cNvPr id="32" name="Isosceles Triangle 59">
              <a:extLst>
                <a:ext uri="{FF2B5EF4-FFF2-40B4-BE49-F238E27FC236}">
                  <a16:creationId xmlns:a16="http://schemas.microsoft.com/office/drawing/2014/main" id="{544677B4-D502-F258-9330-FB6BE4230792}"/>
                </a:ext>
              </a:extLst>
            </p:cNvPr>
            <p:cNvSpPr/>
            <p:nvPr/>
          </p:nvSpPr>
          <p:spPr>
            <a:xfrm>
              <a:off x="9117573" y="1702064"/>
              <a:ext cx="1737360" cy="42997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Courier" pitchFamily="2" charset="0"/>
                </a:rPr>
                <a:t>BRICKS</a:t>
              </a:r>
              <a:endParaRPr lang="en-US" sz="2400" dirty="0">
                <a:solidFill>
                  <a:schemeClr val="bg1"/>
                </a:solidFill>
                <a:latin typeface="Courier" pitchFamily="2" charset="0"/>
              </a:endParaRPr>
            </a:p>
          </p:txBody>
        </p:sp>
      </p:grpSp>
      <p:sp>
        <p:nvSpPr>
          <p:cNvPr id="2" name="TextBox 1">
            <a:extLst>
              <a:ext uri="{FF2B5EF4-FFF2-40B4-BE49-F238E27FC236}">
                <a16:creationId xmlns:a16="http://schemas.microsoft.com/office/drawing/2014/main" id="{ADCA09F2-3826-BB90-349F-9C52EDB42204}"/>
              </a:ext>
            </a:extLst>
          </p:cNvPr>
          <p:cNvSpPr txBox="1"/>
          <p:nvPr/>
        </p:nvSpPr>
        <p:spPr>
          <a:xfrm>
            <a:off x="128072" y="149855"/>
            <a:ext cx="8351983" cy="461665"/>
          </a:xfrm>
          <a:prstGeom prst="rect">
            <a:avLst/>
          </a:prstGeom>
          <a:noFill/>
        </p:spPr>
        <p:txBody>
          <a:bodyPr wrap="square" rtlCol="0">
            <a:spAutoFit/>
          </a:bodyPr>
          <a:lstStyle/>
          <a:p>
            <a:r>
              <a:rPr lang="en-US" sz="2400" b="1" dirty="0">
                <a:solidFill>
                  <a:srgbClr val="011033"/>
                </a:solidFill>
                <a:latin typeface="Century Gothic" panose="020B0502020202020204" pitchFamily="34" charset="0"/>
                <a:ea typeface="Century Gothic"/>
                <a:cs typeface="Century Gothic"/>
                <a:sym typeface="Century Gothic"/>
              </a:rPr>
              <a:t>Three Little Pigs Agile Retrospective Template Example</a:t>
            </a:r>
          </a:p>
        </p:txBody>
      </p:sp>
    </p:spTree>
    <p:extLst>
      <p:ext uri="{BB962C8B-B14F-4D97-AF65-F5344CB8AC3E}">
        <p14:creationId xmlns:p14="http://schemas.microsoft.com/office/powerpoint/2010/main" val="400289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2"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5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352</TotalTime>
  <Words>467</Words>
  <Application>Microsoft Office PowerPoint</Application>
  <PresentationFormat>Widescreen</PresentationFormat>
  <Paragraphs>51</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Agustina Moschcovich</dc:creator>
  <cp:lastModifiedBy>Kayla Franssen</cp:lastModifiedBy>
  <cp:revision>97</cp:revision>
  <dcterms:created xsi:type="dcterms:W3CDTF">2024-08-04T17:37:47Z</dcterms:created>
  <dcterms:modified xsi:type="dcterms:W3CDTF">2024-08-25T23:42:55Z</dcterms:modified>
</cp:coreProperties>
</file>