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47"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EEEA"/>
    <a:srgbClr val="E8DD06"/>
    <a:srgbClr val="C3BA05"/>
    <a:srgbClr val="578EA9"/>
    <a:srgbClr val="F2F2F2"/>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76"/>
  </p:normalViewPr>
  <p:slideViewPr>
    <p:cSldViewPr snapToGrid="0">
      <p:cViewPr varScale="1">
        <p:scale>
          <a:sx n="106" d="100"/>
          <a:sy n="106"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49&amp;utm_source=template-powerpoint&amp;utm_medium=content&amp;utm_campaign=Blank+Value+Stream+Map+Swimlane+Diagram-powerpoint-12149&amp;lpa=Blank+Value+Stream+Map+Swimlane+Diagram+powerpoint+121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AF546F53-9BCF-5EDE-F65F-D0C9B9383204}"/>
              </a:ext>
            </a:extLst>
          </p:cNvPr>
          <p:cNvSpPr/>
          <p:nvPr/>
        </p:nvSpPr>
        <p:spPr>
          <a:xfrm>
            <a:off x="0" y="0"/>
            <a:ext cx="12192000" cy="6867525"/>
          </a:xfrm>
          <a:prstGeom prst="rect">
            <a:avLst/>
          </a:prstGeom>
          <a:solidFill>
            <a:srgbClr val="BFEE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Value Stream Map Swimlane Diagram Template Example</a:t>
            </a:r>
          </a:p>
        </p:txBody>
      </p:sp>
      <p:pic>
        <p:nvPicPr>
          <p:cNvPr id="46" name="Picture 45" descr="A diagram with many different colored squares&#10;&#10;Description automatically generated with medium confidence">
            <a:extLst>
              <a:ext uri="{FF2B5EF4-FFF2-40B4-BE49-F238E27FC236}">
                <a16:creationId xmlns:a16="http://schemas.microsoft.com/office/drawing/2014/main" id="{6F1D6293-A8C0-4371-9D1D-4D74E4402D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6754" y="1653971"/>
            <a:ext cx="5155469" cy="4633144"/>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Table 83">
            <a:extLst>
              <a:ext uri="{FF2B5EF4-FFF2-40B4-BE49-F238E27FC236}">
                <a16:creationId xmlns:a16="http://schemas.microsoft.com/office/drawing/2014/main" id="{26DCCDBA-9253-EF95-2968-13C9292AA103}"/>
              </a:ext>
            </a:extLst>
          </p:cNvPr>
          <p:cNvGraphicFramePr>
            <a:graphicFrameLocks noGrp="1"/>
          </p:cNvGraphicFramePr>
          <p:nvPr>
            <p:extLst>
              <p:ext uri="{D42A27DB-BD31-4B8C-83A1-F6EECF244321}">
                <p14:modId xmlns:p14="http://schemas.microsoft.com/office/powerpoint/2010/main" val="3612324071"/>
              </p:ext>
            </p:extLst>
          </p:nvPr>
        </p:nvGraphicFramePr>
        <p:xfrm>
          <a:off x="217707" y="136423"/>
          <a:ext cx="11736169" cy="6559651"/>
        </p:xfrm>
        <a:graphic>
          <a:graphicData uri="http://schemas.openxmlformats.org/drawingml/2006/table">
            <a:tbl>
              <a:tblPr/>
              <a:tblGrid>
                <a:gridCol w="1942884">
                  <a:extLst>
                    <a:ext uri="{9D8B030D-6E8A-4147-A177-3AD203B41FA5}">
                      <a16:colId xmlns:a16="http://schemas.microsoft.com/office/drawing/2014/main" val="3699916284"/>
                    </a:ext>
                  </a:extLst>
                </a:gridCol>
                <a:gridCol w="1958657">
                  <a:extLst>
                    <a:ext uri="{9D8B030D-6E8A-4147-A177-3AD203B41FA5}">
                      <a16:colId xmlns:a16="http://schemas.microsoft.com/office/drawing/2014/main" val="2541218460"/>
                    </a:ext>
                  </a:extLst>
                </a:gridCol>
                <a:gridCol w="1958657">
                  <a:extLst>
                    <a:ext uri="{9D8B030D-6E8A-4147-A177-3AD203B41FA5}">
                      <a16:colId xmlns:a16="http://schemas.microsoft.com/office/drawing/2014/main" val="2511469928"/>
                    </a:ext>
                  </a:extLst>
                </a:gridCol>
                <a:gridCol w="1958657">
                  <a:extLst>
                    <a:ext uri="{9D8B030D-6E8A-4147-A177-3AD203B41FA5}">
                      <a16:colId xmlns:a16="http://schemas.microsoft.com/office/drawing/2014/main" val="3776492303"/>
                    </a:ext>
                  </a:extLst>
                </a:gridCol>
                <a:gridCol w="1958657">
                  <a:extLst>
                    <a:ext uri="{9D8B030D-6E8A-4147-A177-3AD203B41FA5}">
                      <a16:colId xmlns:a16="http://schemas.microsoft.com/office/drawing/2014/main" val="3290497122"/>
                    </a:ext>
                  </a:extLst>
                </a:gridCol>
                <a:gridCol w="1958657">
                  <a:extLst>
                    <a:ext uri="{9D8B030D-6E8A-4147-A177-3AD203B41FA5}">
                      <a16:colId xmlns:a16="http://schemas.microsoft.com/office/drawing/2014/main" val="1244850013"/>
                    </a:ext>
                  </a:extLst>
                </a:gridCol>
              </a:tblGrid>
              <a:tr h="232781">
                <a:tc>
                  <a:txBody>
                    <a:bodyPr/>
                    <a:lstStyle/>
                    <a:p>
                      <a:pPr algn="l" fontAlgn="b"/>
                      <a:endParaRPr lang="en-US" sz="400" b="0" i="0" u="none" strike="noStrike">
                        <a:solidFill>
                          <a:srgbClr val="000000"/>
                        </a:solidFill>
                        <a:effectLst/>
                        <a:latin typeface="Century Gothic" panose="020B0502020202020204" pitchFamily="34" charset="0"/>
                      </a:endParaRPr>
                    </a:p>
                  </a:txBody>
                  <a:tcPr marL="0" marR="0" marT="0" marB="0" anchor="b">
                    <a:lnL>
                      <a:noFill/>
                    </a:lnL>
                    <a:lnR>
                      <a:noFill/>
                    </a:lnR>
                    <a:lnT>
                      <a:noFill/>
                    </a:lnT>
                    <a:lnB>
                      <a:noFill/>
                    </a:lnB>
                    <a:noFill/>
                  </a:tcPr>
                </a:tc>
                <a:tc>
                  <a:txBody>
                    <a:bodyPr/>
                    <a:lstStyle/>
                    <a:p>
                      <a:pPr algn="l" fontAlgn="b"/>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288241"/>
                  </a:ext>
                </a:extLst>
              </a:tr>
              <a:tr h="358125">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Mon</a:t>
                      </a:r>
                    </a:p>
                  </a:txBody>
                  <a:tcPr marL="0" marR="0" marT="0"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Tues</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Wed</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err="1">
                          <a:solidFill>
                            <a:srgbClr val="000000"/>
                          </a:solidFill>
                          <a:effectLst/>
                          <a:highlight>
                            <a:srgbClr val="BFEEEA"/>
                          </a:highlight>
                          <a:latin typeface="Century Gothic" panose="020B0502020202020204" pitchFamily="34" charset="0"/>
                        </a:rPr>
                        <a:t>Thur</a:t>
                      </a:r>
                      <a:endParaRPr lang="en-US" sz="1500" b="0" i="0" u="none" strike="noStrike" dirty="0">
                        <a:solidFill>
                          <a:srgbClr val="000000"/>
                        </a:solidFill>
                        <a:effectLst/>
                        <a:highlight>
                          <a:srgbClr val="BFEEEA"/>
                        </a:highligh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Fri</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extLst>
                  <a:ext uri="{0D108BD9-81ED-4DB2-BD59-A6C34878D82A}">
                    <a16:rowId xmlns:a16="http://schemas.microsoft.com/office/drawing/2014/main" val="1464132974"/>
                  </a:ext>
                </a:extLst>
              </a:tr>
              <a:tr h="1193749">
                <a:tc>
                  <a:txBody>
                    <a:bodyPr/>
                    <a:lstStyle/>
                    <a:p>
                      <a:pPr algn="ctr" fontAlgn="b"/>
                      <a:r>
                        <a:rPr lang="en-US" sz="1500" b="0" i="0" u="none" strike="noStrike" dirty="0">
                          <a:solidFill>
                            <a:srgbClr val="000000"/>
                          </a:solidFill>
                          <a:effectLst/>
                          <a:highlight>
                            <a:srgbClr val="EDF5F3"/>
                          </a:highlight>
                          <a:latin typeface="Century Gothic" panose="020B0502020202020204" pitchFamily="34" charset="0"/>
                        </a:rPr>
                        <a:t>Customer Service</a:t>
                      </a:r>
                      <a:endParaRPr lang="en-US" sz="1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5F3"/>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32085856"/>
                  </a:ext>
                </a:extLst>
              </a:tr>
              <a:tr h="1193749">
                <a:tc>
                  <a:txBody>
                    <a:bodyPr/>
                    <a:lstStyle/>
                    <a:p>
                      <a:pPr algn="ctr" fontAlgn="ctr"/>
                      <a:r>
                        <a:rPr lang="en-US" sz="1500" b="0" i="0" u="none" strike="noStrike" dirty="0">
                          <a:solidFill>
                            <a:srgbClr val="000000"/>
                          </a:solidFill>
                          <a:effectLst/>
                          <a:highlight>
                            <a:srgbClr val="FCE4D6"/>
                          </a:highlight>
                          <a:latin typeface="Century Gothic" panose="020B0502020202020204" pitchFamily="34" charset="0"/>
                        </a:rPr>
                        <a:t>Customer Service</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19219655"/>
                  </a:ext>
                </a:extLst>
              </a:tr>
              <a:tr h="1193749">
                <a:tc>
                  <a:txBody>
                    <a:bodyPr/>
                    <a:lstStyle/>
                    <a:p>
                      <a:pPr algn="ctr" fontAlgn="ctr"/>
                      <a:r>
                        <a:rPr lang="en-US" sz="1500" b="0" i="0" u="none" strike="noStrike" dirty="0">
                          <a:solidFill>
                            <a:srgbClr val="000000"/>
                          </a:solidFill>
                          <a:effectLst/>
                          <a:highlight>
                            <a:srgbClr val="E2EFDA"/>
                          </a:highlight>
                          <a:latin typeface="Century Gothic" panose="020B0502020202020204" pitchFamily="34" charset="0"/>
                        </a:rPr>
                        <a:t>Sales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38560047"/>
                  </a:ext>
                </a:extLst>
              </a:tr>
              <a:tr h="1193749">
                <a:tc>
                  <a:txBody>
                    <a:bodyPr/>
                    <a:lstStyle/>
                    <a:p>
                      <a:pPr algn="ctr" fontAlgn="ctr"/>
                      <a:r>
                        <a:rPr lang="en-US" sz="1500" b="0" i="0" u="none" strike="noStrike" dirty="0">
                          <a:solidFill>
                            <a:srgbClr val="000000"/>
                          </a:solidFill>
                          <a:effectLst/>
                          <a:highlight>
                            <a:srgbClr val="FFF2CC"/>
                          </a:highlight>
                          <a:latin typeface="Century Gothic" panose="020B0502020202020204" pitchFamily="34" charset="0"/>
                        </a:rPr>
                        <a:t>Warehouse/</a:t>
                      </a:r>
                      <a:br>
                        <a:rPr lang="en-US" sz="1500" b="0" i="0" u="none" strike="noStrike" dirty="0">
                          <a:solidFill>
                            <a:srgbClr val="000000"/>
                          </a:solidFill>
                          <a:effectLst/>
                          <a:highlight>
                            <a:srgbClr val="FFF2CC"/>
                          </a:highlight>
                          <a:latin typeface="Century Gothic" panose="020B0502020202020204" pitchFamily="34" charset="0"/>
                        </a:rPr>
                      </a:br>
                      <a:r>
                        <a:rPr lang="en-US" sz="1500" b="0" i="0" u="none" strike="noStrike" dirty="0">
                          <a:solidFill>
                            <a:srgbClr val="000000"/>
                          </a:solidFill>
                          <a:effectLst/>
                          <a:highlight>
                            <a:srgbClr val="FFF2CC"/>
                          </a:highlight>
                          <a:latin typeface="Century Gothic" panose="020B0502020202020204" pitchFamily="34" charset="0"/>
                        </a:rPr>
                        <a:t>Shipping</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04934782"/>
                  </a:ext>
                </a:extLst>
              </a:tr>
              <a:tr h="1193749">
                <a:tc>
                  <a:txBody>
                    <a:bodyPr/>
                    <a:lstStyle/>
                    <a:p>
                      <a:pPr algn="ctr" fontAlgn="ctr"/>
                      <a:r>
                        <a:rPr lang="en-US" sz="1500" b="0" i="0" u="none" strike="noStrike" dirty="0">
                          <a:solidFill>
                            <a:srgbClr val="000000"/>
                          </a:solidFill>
                          <a:effectLst/>
                          <a:highlight>
                            <a:srgbClr val="DDEBF7"/>
                          </a:highlight>
                          <a:latin typeface="Century Gothic" panose="020B0502020202020204" pitchFamily="34" charset="0"/>
                        </a:rPr>
                        <a:t>Invoicing / Payment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48295629"/>
                  </a:ext>
                </a:extLst>
              </a:tr>
            </a:tbl>
          </a:graphicData>
        </a:graphic>
      </p:graphicFrame>
      <p:sp>
        <p:nvSpPr>
          <p:cNvPr id="45" name="AutoShape 167">
            <a:extLst>
              <a:ext uri="{FF2B5EF4-FFF2-40B4-BE49-F238E27FC236}">
                <a16:creationId xmlns:a16="http://schemas.microsoft.com/office/drawing/2014/main" id="{0E5B1335-CF3B-41E6-862E-C8E3788ADCFE}"/>
              </a:ext>
            </a:extLst>
          </p:cNvPr>
          <p:cNvSpPr>
            <a:spLocks noChangeArrowheads="1"/>
          </p:cNvSpPr>
          <p:nvPr/>
        </p:nvSpPr>
        <p:spPr bwMode="auto">
          <a:xfrm>
            <a:off x="2401887" y="1191420"/>
            <a:ext cx="1646237" cy="576260"/>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Submit Order</a:t>
            </a:r>
          </a:p>
        </p:txBody>
      </p:sp>
      <p:cxnSp>
        <p:nvCxnSpPr>
          <p:cNvPr id="46" name="Straight Arrow Connector 45">
            <a:extLst>
              <a:ext uri="{FF2B5EF4-FFF2-40B4-BE49-F238E27FC236}">
                <a16:creationId xmlns:a16="http://schemas.microsoft.com/office/drawing/2014/main" id="{AE498345-AF2C-4AD5-8C36-BB78698027B7}"/>
              </a:ext>
            </a:extLst>
          </p:cNvPr>
          <p:cNvCxnSpPr/>
          <p:nvPr/>
        </p:nvCxnSpPr>
        <p:spPr>
          <a:xfrm>
            <a:off x="3238500" y="1762101"/>
            <a:ext cx="0" cy="36512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7" name="Text Box 174">
            <a:extLst>
              <a:ext uri="{FF2B5EF4-FFF2-40B4-BE49-F238E27FC236}">
                <a16:creationId xmlns:a16="http://schemas.microsoft.com/office/drawing/2014/main" id="{B186D9D2-8E82-4681-9464-E517FC65888C}"/>
              </a:ext>
            </a:extLst>
          </p:cNvPr>
          <p:cNvSpPr txBox="1">
            <a:spLocks noChangeArrowheads="1"/>
          </p:cNvSpPr>
          <p:nvPr/>
        </p:nvSpPr>
        <p:spPr bwMode="auto">
          <a:xfrm>
            <a:off x="2287587" y="748508"/>
            <a:ext cx="1257300"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OVAL: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Start / End</a:t>
            </a:r>
          </a:p>
        </p:txBody>
      </p:sp>
      <p:sp>
        <p:nvSpPr>
          <p:cNvPr id="48" name="AutoShape 168">
            <a:extLst>
              <a:ext uri="{FF2B5EF4-FFF2-40B4-BE49-F238E27FC236}">
                <a16:creationId xmlns:a16="http://schemas.microsoft.com/office/drawing/2014/main" id="{DEDAEF76-5492-472C-B1A1-52F6BE49924E}"/>
              </a:ext>
            </a:extLst>
          </p:cNvPr>
          <p:cNvSpPr>
            <a:spLocks noChangeArrowheads="1"/>
          </p:cNvSpPr>
          <p:nvPr/>
        </p:nvSpPr>
        <p:spPr bwMode="auto">
          <a:xfrm>
            <a:off x="2224087" y="210502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Form Complete?</a:t>
            </a:r>
          </a:p>
        </p:txBody>
      </p:sp>
      <p:sp>
        <p:nvSpPr>
          <p:cNvPr id="49" name="Text Box 173">
            <a:extLst>
              <a:ext uri="{FF2B5EF4-FFF2-40B4-BE49-F238E27FC236}">
                <a16:creationId xmlns:a16="http://schemas.microsoft.com/office/drawing/2014/main" id="{520CCFDB-06B9-4014-817D-0F7D8DA5F40B}"/>
              </a:ext>
            </a:extLst>
          </p:cNvPr>
          <p:cNvSpPr txBox="1">
            <a:spLocks noChangeArrowheads="1"/>
          </p:cNvSpPr>
          <p:nvPr/>
        </p:nvSpPr>
        <p:spPr bwMode="auto">
          <a:xfrm>
            <a:off x="3724275" y="1999278"/>
            <a:ext cx="601662"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sp>
        <p:nvSpPr>
          <p:cNvPr id="50" name="Text Box 174">
            <a:extLst>
              <a:ext uri="{FF2B5EF4-FFF2-40B4-BE49-F238E27FC236}">
                <a16:creationId xmlns:a16="http://schemas.microsoft.com/office/drawing/2014/main" id="{F7F3FB57-78A5-4C33-B973-8B12CDFE3758}"/>
              </a:ext>
            </a:extLst>
          </p:cNvPr>
          <p:cNvSpPr txBox="1">
            <a:spLocks noChangeArrowheads="1"/>
          </p:cNvSpPr>
          <p:nvPr/>
        </p:nvSpPr>
        <p:spPr bwMode="auto">
          <a:xfrm>
            <a:off x="3490912" y="3286124"/>
            <a:ext cx="571500" cy="2238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YES</a:t>
            </a:r>
          </a:p>
        </p:txBody>
      </p:sp>
      <p:sp>
        <p:nvSpPr>
          <p:cNvPr id="51" name="Text Box 174">
            <a:extLst>
              <a:ext uri="{FF2B5EF4-FFF2-40B4-BE49-F238E27FC236}">
                <a16:creationId xmlns:a16="http://schemas.microsoft.com/office/drawing/2014/main" id="{9C8ADC2D-C6BA-436D-AE7B-8B48224551FA}"/>
              </a:ext>
            </a:extLst>
          </p:cNvPr>
          <p:cNvSpPr txBox="1">
            <a:spLocks noChangeArrowheads="1"/>
          </p:cNvSpPr>
          <p:nvPr/>
        </p:nvSpPr>
        <p:spPr bwMode="auto">
          <a:xfrm>
            <a:off x="2247900" y="1812133"/>
            <a:ext cx="838200" cy="48418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DIAMOND: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Decision</a:t>
            </a:r>
          </a:p>
        </p:txBody>
      </p:sp>
      <p:sp>
        <p:nvSpPr>
          <p:cNvPr id="52" name="AutoShape 166">
            <a:extLst>
              <a:ext uri="{FF2B5EF4-FFF2-40B4-BE49-F238E27FC236}">
                <a16:creationId xmlns:a16="http://schemas.microsoft.com/office/drawing/2014/main" id="{A2BA0F85-86C9-4EE8-BA03-462053F5B52F}"/>
              </a:ext>
            </a:extLst>
          </p:cNvPr>
          <p:cNvSpPr>
            <a:spLocks noChangeArrowheads="1"/>
          </p:cNvSpPr>
          <p:nvPr/>
        </p:nvSpPr>
        <p:spPr bwMode="auto">
          <a:xfrm>
            <a:off x="4397375" y="1996819"/>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Notify Customer</a:t>
            </a:r>
          </a:p>
        </p:txBody>
      </p:sp>
      <p:sp>
        <p:nvSpPr>
          <p:cNvPr id="53" name="AutoShape 166">
            <a:extLst>
              <a:ext uri="{FF2B5EF4-FFF2-40B4-BE49-F238E27FC236}">
                <a16:creationId xmlns:a16="http://schemas.microsoft.com/office/drawing/2014/main" id="{79FBF7DF-4775-4202-8321-AA636C3409F3}"/>
              </a:ext>
            </a:extLst>
          </p:cNvPr>
          <p:cNvSpPr>
            <a:spLocks noChangeArrowheads="1"/>
          </p:cNvSpPr>
          <p:nvPr/>
        </p:nvSpPr>
        <p:spPr bwMode="auto">
          <a:xfrm>
            <a:off x="6326188" y="6012785"/>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Issue Invoice</a:t>
            </a:r>
          </a:p>
        </p:txBody>
      </p:sp>
      <p:cxnSp>
        <p:nvCxnSpPr>
          <p:cNvPr id="54" name="Straight Arrow Connector 53">
            <a:extLst>
              <a:ext uri="{FF2B5EF4-FFF2-40B4-BE49-F238E27FC236}">
                <a16:creationId xmlns:a16="http://schemas.microsoft.com/office/drawing/2014/main" id="{47A14AA2-6DF3-451E-AC93-52218FF16D27}"/>
              </a:ext>
            </a:extLst>
          </p:cNvPr>
          <p:cNvCxnSpPr/>
          <p:nvPr/>
        </p:nvCxnSpPr>
        <p:spPr>
          <a:xfrm flipV="1">
            <a:off x="5999164" y="4737893"/>
            <a:ext cx="600075" cy="4762"/>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2F44C93C-DDF6-40D2-A20F-CD189BF758FE}"/>
              </a:ext>
            </a:extLst>
          </p:cNvPr>
          <p:cNvCxnSpPr>
            <a:cxnSpLocks/>
          </p:cNvCxnSpPr>
          <p:nvPr/>
        </p:nvCxnSpPr>
        <p:spPr>
          <a:xfrm flipH="1">
            <a:off x="4096543" y="2343765"/>
            <a:ext cx="15082" cy="102967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C4AE35D-7F42-4DB9-AF78-C09B27B14CD0}"/>
              </a:ext>
            </a:extLst>
          </p:cNvPr>
          <p:cNvCxnSpPr/>
          <p:nvPr/>
        </p:nvCxnSpPr>
        <p:spPr>
          <a:xfrm flipH="1" flipV="1">
            <a:off x="7180264" y="404733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AutoShape 166">
            <a:extLst>
              <a:ext uri="{FF2B5EF4-FFF2-40B4-BE49-F238E27FC236}">
                <a16:creationId xmlns:a16="http://schemas.microsoft.com/office/drawing/2014/main" id="{6DB69382-5E81-4997-99FA-9C6CD42B91A2}"/>
              </a:ext>
            </a:extLst>
          </p:cNvPr>
          <p:cNvSpPr>
            <a:spLocks noChangeArrowheads="1"/>
          </p:cNvSpPr>
          <p:nvPr/>
        </p:nvSpPr>
        <p:spPr bwMode="auto">
          <a:xfrm>
            <a:off x="6669089" y="3188493"/>
            <a:ext cx="990600" cy="67468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Cancel Order</a:t>
            </a:r>
          </a:p>
        </p:txBody>
      </p:sp>
      <p:cxnSp>
        <p:nvCxnSpPr>
          <p:cNvPr id="58" name="Straight Arrow Connector 57">
            <a:extLst>
              <a:ext uri="{FF2B5EF4-FFF2-40B4-BE49-F238E27FC236}">
                <a16:creationId xmlns:a16="http://schemas.microsoft.com/office/drawing/2014/main" id="{7C3CEA69-83D5-43EC-9C47-AD59A05B9C5A}"/>
              </a:ext>
            </a:extLst>
          </p:cNvPr>
          <p:cNvCxnSpPr/>
          <p:nvPr/>
        </p:nvCxnSpPr>
        <p:spPr>
          <a:xfrm flipV="1">
            <a:off x="3917950" y="2327890"/>
            <a:ext cx="371475" cy="1270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9" name="AutoShape 167">
            <a:extLst>
              <a:ext uri="{FF2B5EF4-FFF2-40B4-BE49-F238E27FC236}">
                <a16:creationId xmlns:a16="http://schemas.microsoft.com/office/drawing/2014/main" id="{DAC44C96-8496-45DA-9E97-DA1F9DC3CDA2}"/>
              </a:ext>
            </a:extLst>
          </p:cNvPr>
          <p:cNvSpPr>
            <a:spLocks noChangeArrowheads="1"/>
          </p:cNvSpPr>
          <p:nvPr/>
        </p:nvSpPr>
        <p:spPr bwMode="auto">
          <a:xfrm>
            <a:off x="10088563" y="1160796"/>
            <a:ext cx="1646237" cy="581025"/>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Receive Goods</a:t>
            </a:r>
          </a:p>
        </p:txBody>
      </p:sp>
      <p:sp>
        <p:nvSpPr>
          <p:cNvPr id="60" name="AutoShape 166">
            <a:extLst>
              <a:ext uri="{FF2B5EF4-FFF2-40B4-BE49-F238E27FC236}">
                <a16:creationId xmlns:a16="http://schemas.microsoft.com/office/drawing/2014/main" id="{4788DDFD-0446-4AB1-AEE5-E2C7B5F9F641}"/>
              </a:ext>
            </a:extLst>
          </p:cNvPr>
          <p:cNvSpPr>
            <a:spLocks noChangeArrowheads="1"/>
          </p:cNvSpPr>
          <p:nvPr/>
        </p:nvSpPr>
        <p:spPr bwMode="auto">
          <a:xfrm>
            <a:off x="3325813" y="3548061"/>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Receive Order</a:t>
            </a:r>
          </a:p>
        </p:txBody>
      </p:sp>
      <p:sp>
        <p:nvSpPr>
          <p:cNvPr id="61" name="AutoShape 166">
            <a:extLst>
              <a:ext uri="{FF2B5EF4-FFF2-40B4-BE49-F238E27FC236}">
                <a16:creationId xmlns:a16="http://schemas.microsoft.com/office/drawing/2014/main" id="{3E84F7FF-AB4D-4F1B-82F7-C27680387F47}"/>
              </a:ext>
            </a:extLst>
          </p:cNvPr>
          <p:cNvSpPr>
            <a:spLocks noChangeArrowheads="1"/>
          </p:cNvSpPr>
          <p:nvPr/>
        </p:nvSpPr>
        <p:spPr bwMode="auto">
          <a:xfrm>
            <a:off x="4486454" y="4471987"/>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Check Stock</a:t>
            </a:r>
          </a:p>
        </p:txBody>
      </p:sp>
      <p:cxnSp>
        <p:nvCxnSpPr>
          <p:cNvPr id="62" name="Straight Arrow Connector 61">
            <a:extLst>
              <a:ext uri="{FF2B5EF4-FFF2-40B4-BE49-F238E27FC236}">
                <a16:creationId xmlns:a16="http://schemas.microsoft.com/office/drawing/2014/main" id="{B934420B-B296-465F-BE62-10673CB97AE1}"/>
              </a:ext>
            </a:extLst>
          </p:cNvPr>
          <p:cNvCxnSpPr>
            <a:cxnSpLocks/>
          </p:cNvCxnSpPr>
          <p:nvPr/>
        </p:nvCxnSpPr>
        <p:spPr>
          <a:xfrm>
            <a:off x="4233863" y="4435114"/>
            <a:ext cx="203200" cy="22261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8">
            <a:extLst>
              <a:ext uri="{FF2B5EF4-FFF2-40B4-BE49-F238E27FC236}">
                <a16:creationId xmlns:a16="http://schemas.microsoft.com/office/drawing/2014/main" id="{42DCD686-AAA5-4247-A34C-761D47A922D9}"/>
              </a:ext>
            </a:extLst>
          </p:cNvPr>
          <p:cNvSpPr>
            <a:spLocks noChangeArrowheads="1"/>
          </p:cNvSpPr>
          <p:nvPr/>
        </p:nvSpPr>
        <p:spPr bwMode="auto">
          <a:xfrm>
            <a:off x="6275389" y="4501355"/>
            <a:ext cx="17811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In Stock?</a:t>
            </a:r>
          </a:p>
        </p:txBody>
      </p:sp>
      <p:sp>
        <p:nvSpPr>
          <p:cNvPr id="64" name="Text Box 174">
            <a:extLst>
              <a:ext uri="{FF2B5EF4-FFF2-40B4-BE49-F238E27FC236}">
                <a16:creationId xmlns:a16="http://schemas.microsoft.com/office/drawing/2014/main" id="{6427209E-FC53-4308-839E-108960B88DCF}"/>
              </a:ext>
            </a:extLst>
          </p:cNvPr>
          <p:cNvSpPr txBox="1">
            <a:spLocks noChangeArrowheads="1"/>
          </p:cNvSpPr>
          <p:nvPr/>
        </p:nvSpPr>
        <p:spPr bwMode="auto">
          <a:xfrm>
            <a:off x="6542089" y="57046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65" name="Straight Arrow Connector 64">
            <a:extLst>
              <a:ext uri="{FF2B5EF4-FFF2-40B4-BE49-F238E27FC236}">
                <a16:creationId xmlns:a16="http://schemas.microsoft.com/office/drawing/2014/main" id="{86987409-2EA1-48CC-B65F-A39D12E5FA8C}"/>
              </a:ext>
            </a:extLst>
          </p:cNvPr>
          <p:cNvCxnSpPr>
            <a:cxnSpLocks/>
          </p:cNvCxnSpPr>
          <p:nvPr/>
        </p:nvCxnSpPr>
        <p:spPr>
          <a:xfrm>
            <a:off x="7170739" y="5676105"/>
            <a:ext cx="8732" cy="24209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AutoShape 166">
            <a:extLst>
              <a:ext uri="{FF2B5EF4-FFF2-40B4-BE49-F238E27FC236}">
                <a16:creationId xmlns:a16="http://schemas.microsoft.com/office/drawing/2014/main" id="{5EAA654F-46A4-45A2-8248-C1EC20808480}"/>
              </a:ext>
            </a:extLst>
          </p:cNvPr>
          <p:cNvSpPr>
            <a:spLocks noChangeArrowheads="1"/>
          </p:cNvSpPr>
          <p:nvPr/>
        </p:nvSpPr>
        <p:spPr bwMode="auto">
          <a:xfrm>
            <a:off x="8288339" y="5992019"/>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Check Payment Method</a:t>
            </a:r>
          </a:p>
        </p:txBody>
      </p:sp>
      <p:sp>
        <p:nvSpPr>
          <p:cNvPr id="67" name="Text Box 174">
            <a:extLst>
              <a:ext uri="{FF2B5EF4-FFF2-40B4-BE49-F238E27FC236}">
                <a16:creationId xmlns:a16="http://schemas.microsoft.com/office/drawing/2014/main" id="{6C84E0D5-4B9F-4D58-BC56-5DB9C473575F}"/>
              </a:ext>
            </a:extLst>
          </p:cNvPr>
          <p:cNvSpPr txBox="1">
            <a:spLocks noChangeArrowheads="1"/>
          </p:cNvSpPr>
          <p:nvPr/>
        </p:nvSpPr>
        <p:spPr bwMode="auto">
          <a:xfrm>
            <a:off x="6523039" y="42568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68" name="Straight Arrow Connector 67">
            <a:extLst>
              <a:ext uri="{FF2B5EF4-FFF2-40B4-BE49-F238E27FC236}">
                <a16:creationId xmlns:a16="http://schemas.microsoft.com/office/drawing/2014/main" id="{9952AF7B-914B-45AE-BB59-C11ACA7FECCC}"/>
              </a:ext>
            </a:extLst>
          </p:cNvPr>
          <p:cNvCxnSpPr>
            <a:cxnSpLocks/>
          </p:cNvCxnSpPr>
          <p:nvPr/>
        </p:nvCxnSpPr>
        <p:spPr>
          <a:xfrm flipH="1" flipV="1">
            <a:off x="6056311" y="2689223"/>
            <a:ext cx="515939" cy="45442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5D28992-07A6-4387-B01B-F5D39104F0EA}"/>
              </a:ext>
            </a:extLst>
          </p:cNvPr>
          <p:cNvCxnSpPr/>
          <p:nvPr/>
        </p:nvCxnSpPr>
        <p:spPr>
          <a:xfrm>
            <a:off x="7932739" y="6292056"/>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0" name="AutoShape 168">
            <a:extLst>
              <a:ext uri="{FF2B5EF4-FFF2-40B4-BE49-F238E27FC236}">
                <a16:creationId xmlns:a16="http://schemas.microsoft.com/office/drawing/2014/main" id="{5CC11867-B658-4261-8978-C00EADBB471E}"/>
              </a:ext>
            </a:extLst>
          </p:cNvPr>
          <p:cNvSpPr>
            <a:spLocks noChangeArrowheads="1"/>
          </p:cNvSpPr>
          <p:nvPr/>
        </p:nvSpPr>
        <p:spPr bwMode="auto">
          <a:xfrm>
            <a:off x="10090945" y="566965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Valid Payment?</a:t>
            </a:r>
          </a:p>
        </p:txBody>
      </p:sp>
      <p:sp>
        <p:nvSpPr>
          <p:cNvPr id="71" name="Text Box 174">
            <a:extLst>
              <a:ext uri="{FF2B5EF4-FFF2-40B4-BE49-F238E27FC236}">
                <a16:creationId xmlns:a16="http://schemas.microsoft.com/office/drawing/2014/main" id="{74CD9D5D-B374-4C1E-AB60-6EE167CCB4B7}"/>
              </a:ext>
            </a:extLst>
          </p:cNvPr>
          <p:cNvSpPr txBox="1">
            <a:spLocks noChangeArrowheads="1"/>
          </p:cNvSpPr>
          <p:nvPr/>
        </p:nvSpPr>
        <p:spPr bwMode="auto">
          <a:xfrm>
            <a:off x="9938545" y="5651218"/>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cxnSp>
        <p:nvCxnSpPr>
          <p:cNvPr id="72" name="Straight Arrow Connector 71">
            <a:extLst>
              <a:ext uri="{FF2B5EF4-FFF2-40B4-BE49-F238E27FC236}">
                <a16:creationId xmlns:a16="http://schemas.microsoft.com/office/drawing/2014/main" id="{5ADC521E-AC5D-46FA-96DF-AC8B99B87A69}"/>
              </a:ext>
            </a:extLst>
          </p:cNvPr>
          <p:cNvCxnSpPr>
            <a:cxnSpLocks/>
          </p:cNvCxnSpPr>
          <p:nvPr/>
        </p:nvCxnSpPr>
        <p:spPr>
          <a:xfrm flipH="1" flipV="1">
            <a:off x="7770814" y="3561555"/>
            <a:ext cx="2199815" cy="204562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F46E8F5-F665-47F2-B0BE-0BAF3ADA04F1}"/>
              </a:ext>
            </a:extLst>
          </p:cNvPr>
          <p:cNvCxnSpPr/>
          <p:nvPr/>
        </p:nvCxnSpPr>
        <p:spPr>
          <a:xfrm flipH="1" flipV="1">
            <a:off x="10991850" y="528320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4" name="Text Box 174">
            <a:extLst>
              <a:ext uri="{FF2B5EF4-FFF2-40B4-BE49-F238E27FC236}">
                <a16:creationId xmlns:a16="http://schemas.microsoft.com/office/drawing/2014/main" id="{34E7FB49-2B45-48B5-BB63-DC81F9EB17AD}"/>
              </a:ext>
            </a:extLst>
          </p:cNvPr>
          <p:cNvSpPr txBox="1">
            <a:spLocks noChangeArrowheads="1"/>
          </p:cNvSpPr>
          <p:nvPr/>
        </p:nvSpPr>
        <p:spPr bwMode="auto">
          <a:xfrm>
            <a:off x="10963275" y="5445125"/>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5" name="AutoShape 166">
            <a:extLst>
              <a:ext uri="{FF2B5EF4-FFF2-40B4-BE49-F238E27FC236}">
                <a16:creationId xmlns:a16="http://schemas.microsoft.com/office/drawing/2014/main" id="{A2D9E927-682B-4DAF-B0BD-F9F767FF6DAF}"/>
              </a:ext>
            </a:extLst>
          </p:cNvPr>
          <p:cNvSpPr>
            <a:spLocks noChangeArrowheads="1"/>
          </p:cNvSpPr>
          <p:nvPr/>
        </p:nvSpPr>
        <p:spPr bwMode="auto">
          <a:xfrm>
            <a:off x="10256839" y="4316850"/>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Ship Order</a:t>
            </a:r>
          </a:p>
        </p:txBody>
      </p:sp>
      <p:cxnSp>
        <p:nvCxnSpPr>
          <p:cNvPr id="76" name="Straight Arrow Connector 75">
            <a:extLst>
              <a:ext uri="{FF2B5EF4-FFF2-40B4-BE49-F238E27FC236}">
                <a16:creationId xmlns:a16="http://schemas.microsoft.com/office/drawing/2014/main" id="{956E8F75-7B9C-42C7-8BD8-22D84FA76A32}"/>
              </a:ext>
            </a:extLst>
          </p:cNvPr>
          <p:cNvCxnSpPr>
            <a:cxnSpLocks/>
          </p:cNvCxnSpPr>
          <p:nvPr/>
        </p:nvCxnSpPr>
        <p:spPr>
          <a:xfrm flipV="1">
            <a:off x="10963275" y="1886721"/>
            <a:ext cx="0" cy="2285229"/>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7" name="Star: 5 Points 76">
            <a:extLst>
              <a:ext uri="{FF2B5EF4-FFF2-40B4-BE49-F238E27FC236}">
                <a16:creationId xmlns:a16="http://schemas.microsoft.com/office/drawing/2014/main" id="{27C1FFFF-81DD-4F1D-8549-30844BAF2F9D}"/>
              </a:ext>
            </a:extLst>
          </p:cNvPr>
          <p:cNvSpPr/>
          <p:nvPr/>
        </p:nvSpPr>
        <p:spPr>
          <a:xfrm>
            <a:off x="2305050" y="255024"/>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8" name="Callout: Bent Line 77">
            <a:extLst>
              <a:ext uri="{FF2B5EF4-FFF2-40B4-BE49-F238E27FC236}">
                <a16:creationId xmlns:a16="http://schemas.microsoft.com/office/drawing/2014/main" id="{D6CC333D-A8F0-4179-A996-A9679F7E68DE}"/>
              </a:ext>
            </a:extLst>
          </p:cNvPr>
          <p:cNvSpPr/>
          <p:nvPr/>
        </p:nvSpPr>
        <p:spPr>
          <a:xfrm>
            <a:off x="2809875" y="159774"/>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a:solidFill>
                  <a:srgbClr val="24C0B6"/>
                </a:solidFill>
                <a:latin typeface="Century Gothic" panose="020B0502020202020204" pitchFamily="34" charset="0"/>
              </a:rPr>
              <a:t>Order Placed</a:t>
            </a:r>
          </a:p>
        </p:txBody>
      </p:sp>
      <p:sp>
        <p:nvSpPr>
          <p:cNvPr id="79" name="Star: 5 Points 78">
            <a:extLst>
              <a:ext uri="{FF2B5EF4-FFF2-40B4-BE49-F238E27FC236}">
                <a16:creationId xmlns:a16="http://schemas.microsoft.com/office/drawing/2014/main" id="{A9632874-E070-4618-86F6-130DE2E858E6}"/>
              </a:ext>
            </a:extLst>
          </p:cNvPr>
          <p:cNvSpPr/>
          <p:nvPr/>
        </p:nvSpPr>
        <p:spPr>
          <a:xfrm>
            <a:off x="4543425" y="245499"/>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0" name="Callout: Bent Line 79">
            <a:extLst>
              <a:ext uri="{FF2B5EF4-FFF2-40B4-BE49-F238E27FC236}">
                <a16:creationId xmlns:a16="http://schemas.microsoft.com/office/drawing/2014/main" id="{33136158-A8B5-4010-B5BB-8575770FB532}"/>
              </a:ext>
            </a:extLst>
          </p:cNvPr>
          <p:cNvSpPr/>
          <p:nvPr/>
        </p:nvSpPr>
        <p:spPr>
          <a:xfrm>
            <a:off x="5048250" y="150249"/>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a:solidFill>
                  <a:srgbClr val="24C0B6"/>
                </a:solidFill>
                <a:latin typeface="Century Gothic" panose="020B0502020202020204" pitchFamily="34" charset="0"/>
              </a:rPr>
              <a:t>Notification</a:t>
            </a:r>
          </a:p>
        </p:txBody>
      </p:sp>
      <p:cxnSp>
        <p:nvCxnSpPr>
          <p:cNvPr id="81" name="Straight Arrow Connector 80">
            <a:extLst>
              <a:ext uri="{FF2B5EF4-FFF2-40B4-BE49-F238E27FC236}">
                <a16:creationId xmlns:a16="http://schemas.microsoft.com/office/drawing/2014/main" id="{04993124-3173-499C-9877-F89ABFAD496E}"/>
              </a:ext>
            </a:extLst>
          </p:cNvPr>
          <p:cNvCxnSpPr/>
          <p:nvPr/>
        </p:nvCxnSpPr>
        <p:spPr>
          <a:xfrm>
            <a:off x="9866314" y="6341090"/>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2" name="Star: 5 Points 81">
            <a:extLst>
              <a:ext uri="{FF2B5EF4-FFF2-40B4-BE49-F238E27FC236}">
                <a16:creationId xmlns:a16="http://schemas.microsoft.com/office/drawing/2014/main" id="{27A0A564-4BA9-47F9-8B01-A948D48C3755}"/>
              </a:ext>
            </a:extLst>
          </p:cNvPr>
          <p:cNvSpPr/>
          <p:nvPr/>
        </p:nvSpPr>
        <p:spPr>
          <a:xfrm>
            <a:off x="10067925" y="237332"/>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3" name="Callout: Bent Line 82">
            <a:extLst>
              <a:ext uri="{FF2B5EF4-FFF2-40B4-BE49-F238E27FC236}">
                <a16:creationId xmlns:a16="http://schemas.microsoft.com/office/drawing/2014/main" id="{70423010-403C-4001-872F-E448FDC13E37}"/>
              </a:ext>
            </a:extLst>
          </p:cNvPr>
          <p:cNvSpPr/>
          <p:nvPr/>
        </p:nvSpPr>
        <p:spPr>
          <a:xfrm>
            <a:off x="10582736" y="150249"/>
            <a:ext cx="126682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Order Received</a:t>
            </a:r>
          </a:p>
        </p:txBody>
      </p:sp>
      <p:sp>
        <p:nvSpPr>
          <p:cNvPr id="95" name="TextBox 94">
            <a:extLst>
              <a:ext uri="{FF2B5EF4-FFF2-40B4-BE49-F238E27FC236}">
                <a16:creationId xmlns:a16="http://schemas.microsoft.com/office/drawing/2014/main" id="{5E526C5D-AA70-2F42-8730-ED19385ACDAE}"/>
              </a:ext>
            </a:extLst>
          </p:cNvPr>
          <p:cNvSpPr txBox="1"/>
          <p:nvPr/>
        </p:nvSpPr>
        <p:spPr>
          <a:xfrm>
            <a:off x="146322" y="87684"/>
            <a:ext cx="1768204"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045109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Table 83">
            <a:extLst>
              <a:ext uri="{FF2B5EF4-FFF2-40B4-BE49-F238E27FC236}">
                <a16:creationId xmlns:a16="http://schemas.microsoft.com/office/drawing/2014/main" id="{26DCCDBA-9253-EF95-2968-13C9292AA103}"/>
              </a:ext>
            </a:extLst>
          </p:cNvPr>
          <p:cNvGraphicFramePr>
            <a:graphicFrameLocks noGrp="1"/>
          </p:cNvGraphicFramePr>
          <p:nvPr/>
        </p:nvGraphicFramePr>
        <p:xfrm>
          <a:off x="217707" y="136423"/>
          <a:ext cx="11736169" cy="6559651"/>
        </p:xfrm>
        <a:graphic>
          <a:graphicData uri="http://schemas.openxmlformats.org/drawingml/2006/table">
            <a:tbl>
              <a:tblPr/>
              <a:tblGrid>
                <a:gridCol w="1942884">
                  <a:extLst>
                    <a:ext uri="{9D8B030D-6E8A-4147-A177-3AD203B41FA5}">
                      <a16:colId xmlns:a16="http://schemas.microsoft.com/office/drawing/2014/main" val="3699916284"/>
                    </a:ext>
                  </a:extLst>
                </a:gridCol>
                <a:gridCol w="1958657">
                  <a:extLst>
                    <a:ext uri="{9D8B030D-6E8A-4147-A177-3AD203B41FA5}">
                      <a16:colId xmlns:a16="http://schemas.microsoft.com/office/drawing/2014/main" val="2541218460"/>
                    </a:ext>
                  </a:extLst>
                </a:gridCol>
                <a:gridCol w="1958657">
                  <a:extLst>
                    <a:ext uri="{9D8B030D-6E8A-4147-A177-3AD203B41FA5}">
                      <a16:colId xmlns:a16="http://schemas.microsoft.com/office/drawing/2014/main" val="2511469928"/>
                    </a:ext>
                  </a:extLst>
                </a:gridCol>
                <a:gridCol w="1958657">
                  <a:extLst>
                    <a:ext uri="{9D8B030D-6E8A-4147-A177-3AD203B41FA5}">
                      <a16:colId xmlns:a16="http://schemas.microsoft.com/office/drawing/2014/main" val="3776492303"/>
                    </a:ext>
                  </a:extLst>
                </a:gridCol>
                <a:gridCol w="1958657">
                  <a:extLst>
                    <a:ext uri="{9D8B030D-6E8A-4147-A177-3AD203B41FA5}">
                      <a16:colId xmlns:a16="http://schemas.microsoft.com/office/drawing/2014/main" val="3290497122"/>
                    </a:ext>
                  </a:extLst>
                </a:gridCol>
                <a:gridCol w="1958657">
                  <a:extLst>
                    <a:ext uri="{9D8B030D-6E8A-4147-A177-3AD203B41FA5}">
                      <a16:colId xmlns:a16="http://schemas.microsoft.com/office/drawing/2014/main" val="1244850013"/>
                    </a:ext>
                  </a:extLst>
                </a:gridCol>
              </a:tblGrid>
              <a:tr h="232781">
                <a:tc>
                  <a:txBody>
                    <a:bodyPr/>
                    <a:lstStyle/>
                    <a:p>
                      <a:pPr algn="l" fontAlgn="b"/>
                      <a:endParaRPr lang="en-US" sz="400" b="0" i="0" u="none" strike="noStrike">
                        <a:solidFill>
                          <a:srgbClr val="000000"/>
                        </a:solidFill>
                        <a:effectLst/>
                        <a:latin typeface="Century Gothic" panose="020B0502020202020204" pitchFamily="34" charset="0"/>
                      </a:endParaRPr>
                    </a:p>
                  </a:txBody>
                  <a:tcPr marL="0" marR="0" marT="0" marB="0" anchor="b">
                    <a:lnL>
                      <a:noFill/>
                    </a:lnL>
                    <a:lnR>
                      <a:noFill/>
                    </a:lnR>
                    <a:lnT>
                      <a:noFill/>
                    </a:lnT>
                    <a:lnB>
                      <a:noFill/>
                    </a:lnB>
                    <a:noFill/>
                  </a:tcPr>
                </a:tc>
                <a:tc>
                  <a:txBody>
                    <a:bodyPr/>
                    <a:lstStyle/>
                    <a:p>
                      <a:pPr algn="l" fontAlgn="b"/>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288241"/>
                  </a:ext>
                </a:extLst>
              </a:tr>
              <a:tr h="358125">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Mon</a:t>
                      </a:r>
                    </a:p>
                  </a:txBody>
                  <a:tcPr marL="0" marR="0" marT="0"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Tues</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Wed</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err="1">
                          <a:solidFill>
                            <a:srgbClr val="000000"/>
                          </a:solidFill>
                          <a:effectLst/>
                          <a:highlight>
                            <a:srgbClr val="BFEEEA"/>
                          </a:highlight>
                          <a:latin typeface="Century Gothic" panose="020B0502020202020204" pitchFamily="34" charset="0"/>
                        </a:rPr>
                        <a:t>Thur</a:t>
                      </a:r>
                      <a:endParaRPr lang="en-US" sz="1500" b="0" i="0" u="none" strike="noStrike" dirty="0">
                        <a:solidFill>
                          <a:srgbClr val="000000"/>
                        </a:solidFill>
                        <a:effectLst/>
                        <a:highlight>
                          <a:srgbClr val="BFEEEA"/>
                        </a:highligh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Fri</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extLst>
                  <a:ext uri="{0D108BD9-81ED-4DB2-BD59-A6C34878D82A}">
                    <a16:rowId xmlns:a16="http://schemas.microsoft.com/office/drawing/2014/main" val="1464132974"/>
                  </a:ext>
                </a:extLst>
              </a:tr>
              <a:tr h="1193749">
                <a:tc>
                  <a:txBody>
                    <a:bodyPr/>
                    <a:lstStyle/>
                    <a:p>
                      <a:pPr algn="ctr" fontAlgn="b"/>
                      <a:r>
                        <a:rPr lang="en-US" sz="1500" b="0" i="0" u="none" strike="noStrike" dirty="0">
                          <a:solidFill>
                            <a:srgbClr val="000000"/>
                          </a:solidFill>
                          <a:effectLst/>
                          <a:highlight>
                            <a:srgbClr val="EDF5F3"/>
                          </a:highlight>
                          <a:latin typeface="Century Gothic" panose="020B0502020202020204" pitchFamily="34" charset="0"/>
                        </a:rPr>
                        <a:t>Customer Service</a:t>
                      </a:r>
                      <a:endParaRPr lang="en-US" sz="1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5F3"/>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32085856"/>
                  </a:ext>
                </a:extLst>
              </a:tr>
              <a:tr h="1193749">
                <a:tc>
                  <a:txBody>
                    <a:bodyPr/>
                    <a:lstStyle/>
                    <a:p>
                      <a:pPr algn="ctr" fontAlgn="ctr"/>
                      <a:r>
                        <a:rPr lang="en-US" sz="1500" b="0" i="0" u="none" strike="noStrike" dirty="0">
                          <a:solidFill>
                            <a:srgbClr val="000000"/>
                          </a:solidFill>
                          <a:effectLst/>
                          <a:highlight>
                            <a:srgbClr val="FCE4D6"/>
                          </a:highlight>
                          <a:latin typeface="Century Gothic" panose="020B0502020202020204" pitchFamily="34" charset="0"/>
                        </a:rPr>
                        <a:t>Customer Service</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19219655"/>
                  </a:ext>
                </a:extLst>
              </a:tr>
              <a:tr h="1193749">
                <a:tc>
                  <a:txBody>
                    <a:bodyPr/>
                    <a:lstStyle/>
                    <a:p>
                      <a:pPr algn="ctr" fontAlgn="ctr"/>
                      <a:r>
                        <a:rPr lang="en-US" sz="1500" b="0" i="0" u="none" strike="noStrike" dirty="0">
                          <a:solidFill>
                            <a:srgbClr val="000000"/>
                          </a:solidFill>
                          <a:effectLst/>
                          <a:highlight>
                            <a:srgbClr val="E2EFDA"/>
                          </a:highlight>
                          <a:latin typeface="Century Gothic" panose="020B0502020202020204" pitchFamily="34" charset="0"/>
                        </a:rPr>
                        <a:t>Sales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38560047"/>
                  </a:ext>
                </a:extLst>
              </a:tr>
              <a:tr h="1193749">
                <a:tc>
                  <a:txBody>
                    <a:bodyPr/>
                    <a:lstStyle/>
                    <a:p>
                      <a:pPr algn="ctr" fontAlgn="ctr"/>
                      <a:r>
                        <a:rPr lang="en-US" sz="1500" b="0" i="0" u="none" strike="noStrike" dirty="0">
                          <a:solidFill>
                            <a:srgbClr val="000000"/>
                          </a:solidFill>
                          <a:effectLst/>
                          <a:highlight>
                            <a:srgbClr val="FFF2CC"/>
                          </a:highlight>
                          <a:latin typeface="Century Gothic" panose="020B0502020202020204" pitchFamily="34" charset="0"/>
                        </a:rPr>
                        <a:t>Warehouse/</a:t>
                      </a:r>
                      <a:br>
                        <a:rPr lang="en-US" sz="1500" b="0" i="0" u="none" strike="noStrike" dirty="0">
                          <a:solidFill>
                            <a:srgbClr val="000000"/>
                          </a:solidFill>
                          <a:effectLst/>
                          <a:highlight>
                            <a:srgbClr val="FFF2CC"/>
                          </a:highlight>
                          <a:latin typeface="Century Gothic" panose="020B0502020202020204" pitchFamily="34" charset="0"/>
                        </a:rPr>
                      </a:br>
                      <a:r>
                        <a:rPr lang="en-US" sz="1500" b="0" i="0" u="none" strike="noStrike" dirty="0">
                          <a:solidFill>
                            <a:srgbClr val="000000"/>
                          </a:solidFill>
                          <a:effectLst/>
                          <a:highlight>
                            <a:srgbClr val="FFF2CC"/>
                          </a:highlight>
                          <a:latin typeface="Century Gothic" panose="020B0502020202020204" pitchFamily="34" charset="0"/>
                        </a:rPr>
                        <a:t>Shipping</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04934782"/>
                  </a:ext>
                </a:extLst>
              </a:tr>
              <a:tr h="1193749">
                <a:tc>
                  <a:txBody>
                    <a:bodyPr/>
                    <a:lstStyle/>
                    <a:p>
                      <a:pPr algn="ctr" fontAlgn="ctr"/>
                      <a:r>
                        <a:rPr lang="en-US" sz="1500" b="0" i="0" u="none" strike="noStrike" dirty="0">
                          <a:solidFill>
                            <a:srgbClr val="000000"/>
                          </a:solidFill>
                          <a:effectLst/>
                          <a:highlight>
                            <a:srgbClr val="DDEBF7"/>
                          </a:highlight>
                          <a:latin typeface="Century Gothic" panose="020B0502020202020204" pitchFamily="34" charset="0"/>
                        </a:rPr>
                        <a:t>Invoicing / Payment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48295629"/>
                  </a:ext>
                </a:extLst>
              </a:tr>
            </a:tbl>
          </a:graphicData>
        </a:graphic>
      </p:graphicFrame>
      <p:sp>
        <p:nvSpPr>
          <p:cNvPr id="45" name="AutoShape 167">
            <a:extLst>
              <a:ext uri="{FF2B5EF4-FFF2-40B4-BE49-F238E27FC236}">
                <a16:creationId xmlns:a16="http://schemas.microsoft.com/office/drawing/2014/main" id="{0E5B1335-CF3B-41E6-862E-C8E3788ADCFE}"/>
              </a:ext>
            </a:extLst>
          </p:cNvPr>
          <p:cNvSpPr>
            <a:spLocks noChangeArrowheads="1"/>
          </p:cNvSpPr>
          <p:nvPr/>
        </p:nvSpPr>
        <p:spPr bwMode="auto">
          <a:xfrm>
            <a:off x="2401887" y="1191420"/>
            <a:ext cx="1646237" cy="576260"/>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Start</a:t>
            </a:r>
          </a:p>
        </p:txBody>
      </p:sp>
      <p:cxnSp>
        <p:nvCxnSpPr>
          <p:cNvPr id="46" name="Straight Arrow Connector 45">
            <a:extLst>
              <a:ext uri="{FF2B5EF4-FFF2-40B4-BE49-F238E27FC236}">
                <a16:creationId xmlns:a16="http://schemas.microsoft.com/office/drawing/2014/main" id="{AE498345-AF2C-4AD5-8C36-BB78698027B7}"/>
              </a:ext>
            </a:extLst>
          </p:cNvPr>
          <p:cNvCxnSpPr/>
          <p:nvPr/>
        </p:nvCxnSpPr>
        <p:spPr>
          <a:xfrm>
            <a:off x="3238500" y="1762101"/>
            <a:ext cx="0" cy="36512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7" name="Text Box 174">
            <a:extLst>
              <a:ext uri="{FF2B5EF4-FFF2-40B4-BE49-F238E27FC236}">
                <a16:creationId xmlns:a16="http://schemas.microsoft.com/office/drawing/2014/main" id="{B186D9D2-8E82-4681-9464-E517FC65888C}"/>
              </a:ext>
            </a:extLst>
          </p:cNvPr>
          <p:cNvSpPr txBox="1">
            <a:spLocks noChangeArrowheads="1"/>
          </p:cNvSpPr>
          <p:nvPr/>
        </p:nvSpPr>
        <p:spPr bwMode="auto">
          <a:xfrm>
            <a:off x="2287587" y="748508"/>
            <a:ext cx="1257300"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OVAL: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Start / End</a:t>
            </a:r>
          </a:p>
        </p:txBody>
      </p:sp>
      <p:sp>
        <p:nvSpPr>
          <p:cNvPr id="48" name="AutoShape 168">
            <a:extLst>
              <a:ext uri="{FF2B5EF4-FFF2-40B4-BE49-F238E27FC236}">
                <a16:creationId xmlns:a16="http://schemas.microsoft.com/office/drawing/2014/main" id="{DEDAEF76-5492-472C-B1A1-52F6BE49924E}"/>
              </a:ext>
            </a:extLst>
          </p:cNvPr>
          <p:cNvSpPr>
            <a:spLocks noChangeArrowheads="1"/>
          </p:cNvSpPr>
          <p:nvPr/>
        </p:nvSpPr>
        <p:spPr bwMode="auto">
          <a:xfrm>
            <a:off x="2224087" y="210502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Decision </a:t>
            </a:r>
            <a:br>
              <a:rPr lang="en-US" sz="1300" b="0" i="0" u="none" strike="noStrike" baseline="0" dirty="0">
                <a:solidFill>
                  <a:srgbClr val="000000"/>
                </a:solidFill>
                <a:latin typeface="Century Gothic" charset="0"/>
                <a:ea typeface="Century Gothic" charset="0"/>
                <a:cs typeface="Century Gothic" charset="0"/>
              </a:rPr>
            </a:br>
            <a:r>
              <a:rPr lang="en-US" sz="1300" b="0" i="0" u="none" strike="noStrike" baseline="0" dirty="0">
                <a:solidFill>
                  <a:srgbClr val="000000"/>
                </a:solidFill>
                <a:latin typeface="Century Gothic" charset="0"/>
                <a:ea typeface="Century Gothic" charset="0"/>
                <a:cs typeface="Century Gothic" charset="0"/>
              </a:rPr>
              <a:t>(Yes or No</a:t>
            </a:r>
          </a:p>
          <a:p>
            <a:pPr algn="ctr" rtl="0">
              <a:defRPr sz="1000"/>
            </a:pPr>
            <a:r>
              <a:rPr lang="en-US" sz="1300" b="0" i="0" u="none" strike="noStrike" baseline="0" dirty="0">
                <a:solidFill>
                  <a:srgbClr val="000000"/>
                </a:solidFill>
                <a:latin typeface="Century Gothic" charset="0"/>
                <a:ea typeface="Century Gothic" charset="0"/>
                <a:cs typeface="Century Gothic" charset="0"/>
              </a:rPr>
              <a:t>Question)</a:t>
            </a:r>
          </a:p>
        </p:txBody>
      </p:sp>
      <p:sp>
        <p:nvSpPr>
          <p:cNvPr id="49" name="Text Box 173">
            <a:extLst>
              <a:ext uri="{FF2B5EF4-FFF2-40B4-BE49-F238E27FC236}">
                <a16:creationId xmlns:a16="http://schemas.microsoft.com/office/drawing/2014/main" id="{520CCFDB-06B9-4014-817D-0F7D8DA5F40B}"/>
              </a:ext>
            </a:extLst>
          </p:cNvPr>
          <p:cNvSpPr txBox="1">
            <a:spLocks noChangeArrowheads="1"/>
          </p:cNvSpPr>
          <p:nvPr/>
        </p:nvSpPr>
        <p:spPr bwMode="auto">
          <a:xfrm>
            <a:off x="3724275" y="1999278"/>
            <a:ext cx="601662"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sp>
        <p:nvSpPr>
          <p:cNvPr id="50" name="Text Box 174">
            <a:extLst>
              <a:ext uri="{FF2B5EF4-FFF2-40B4-BE49-F238E27FC236}">
                <a16:creationId xmlns:a16="http://schemas.microsoft.com/office/drawing/2014/main" id="{F7F3FB57-78A5-4C33-B973-8B12CDFE3758}"/>
              </a:ext>
            </a:extLst>
          </p:cNvPr>
          <p:cNvSpPr txBox="1">
            <a:spLocks noChangeArrowheads="1"/>
          </p:cNvSpPr>
          <p:nvPr/>
        </p:nvSpPr>
        <p:spPr bwMode="auto">
          <a:xfrm>
            <a:off x="3490912" y="3286124"/>
            <a:ext cx="571500" cy="2238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YES</a:t>
            </a:r>
          </a:p>
        </p:txBody>
      </p:sp>
      <p:sp>
        <p:nvSpPr>
          <p:cNvPr id="51" name="Text Box 174">
            <a:extLst>
              <a:ext uri="{FF2B5EF4-FFF2-40B4-BE49-F238E27FC236}">
                <a16:creationId xmlns:a16="http://schemas.microsoft.com/office/drawing/2014/main" id="{9C8ADC2D-C6BA-436D-AE7B-8B48224551FA}"/>
              </a:ext>
            </a:extLst>
          </p:cNvPr>
          <p:cNvSpPr txBox="1">
            <a:spLocks noChangeArrowheads="1"/>
          </p:cNvSpPr>
          <p:nvPr/>
        </p:nvSpPr>
        <p:spPr bwMode="auto">
          <a:xfrm>
            <a:off x="2247900" y="1812133"/>
            <a:ext cx="838200" cy="48418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DIAMOND: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Decision</a:t>
            </a:r>
          </a:p>
        </p:txBody>
      </p:sp>
      <p:sp>
        <p:nvSpPr>
          <p:cNvPr id="52" name="AutoShape 166">
            <a:extLst>
              <a:ext uri="{FF2B5EF4-FFF2-40B4-BE49-F238E27FC236}">
                <a16:creationId xmlns:a16="http://schemas.microsoft.com/office/drawing/2014/main" id="{A2BA0F85-86C9-4EE8-BA03-462053F5B52F}"/>
              </a:ext>
            </a:extLst>
          </p:cNvPr>
          <p:cNvSpPr>
            <a:spLocks noChangeArrowheads="1"/>
          </p:cNvSpPr>
          <p:nvPr/>
        </p:nvSpPr>
        <p:spPr bwMode="auto">
          <a:xfrm>
            <a:off x="4397375" y="1996819"/>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53" name="AutoShape 166">
            <a:extLst>
              <a:ext uri="{FF2B5EF4-FFF2-40B4-BE49-F238E27FC236}">
                <a16:creationId xmlns:a16="http://schemas.microsoft.com/office/drawing/2014/main" id="{79FBF7DF-4775-4202-8321-AA636C3409F3}"/>
              </a:ext>
            </a:extLst>
          </p:cNvPr>
          <p:cNvSpPr>
            <a:spLocks noChangeArrowheads="1"/>
          </p:cNvSpPr>
          <p:nvPr/>
        </p:nvSpPr>
        <p:spPr bwMode="auto">
          <a:xfrm>
            <a:off x="6326188" y="6012785"/>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54" name="Straight Arrow Connector 53">
            <a:extLst>
              <a:ext uri="{FF2B5EF4-FFF2-40B4-BE49-F238E27FC236}">
                <a16:creationId xmlns:a16="http://schemas.microsoft.com/office/drawing/2014/main" id="{47A14AA2-6DF3-451E-AC93-52218FF16D27}"/>
              </a:ext>
            </a:extLst>
          </p:cNvPr>
          <p:cNvCxnSpPr/>
          <p:nvPr/>
        </p:nvCxnSpPr>
        <p:spPr>
          <a:xfrm flipV="1">
            <a:off x="5999164" y="4737893"/>
            <a:ext cx="600075" cy="4762"/>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2F44C93C-DDF6-40D2-A20F-CD189BF758FE}"/>
              </a:ext>
            </a:extLst>
          </p:cNvPr>
          <p:cNvCxnSpPr>
            <a:cxnSpLocks/>
          </p:cNvCxnSpPr>
          <p:nvPr/>
        </p:nvCxnSpPr>
        <p:spPr>
          <a:xfrm flipH="1">
            <a:off x="4096543" y="2343765"/>
            <a:ext cx="15082" cy="102967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C4AE35D-7F42-4DB9-AF78-C09B27B14CD0}"/>
              </a:ext>
            </a:extLst>
          </p:cNvPr>
          <p:cNvCxnSpPr/>
          <p:nvPr/>
        </p:nvCxnSpPr>
        <p:spPr>
          <a:xfrm flipH="1" flipV="1">
            <a:off x="7180264" y="404733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AutoShape 166">
            <a:extLst>
              <a:ext uri="{FF2B5EF4-FFF2-40B4-BE49-F238E27FC236}">
                <a16:creationId xmlns:a16="http://schemas.microsoft.com/office/drawing/2014/main" id="{6DB69382-5E81-4997-99FA-9C6CD42B91A2}"/>
              </a:ext>
            </a:extLst>
          </p:cNvPr>
          <p:cNvSpPr>
            <a:spLocks noChangeArrowheads="1"/>
          </p:cNvSpPr>
          <p:nvPr/>
        </p:nvSpPr>
        <p:spPr bwMode="auto">
          <a:xfrm>
            <a:off x="6669089" y="3188493"/>
            <a:ext cx="990600" cy="67468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Cancel Order</a:t>
            </a:r>
          </a:p>
        </p:txBody>
      </p:sp>
      <p:cxnSp>
        <p:nvCxnSpPr>
          <p:cNvPr id="58" name="Straight Arrow Connector 57">
            <a:extLst>
              <a:ext uri="{FF2B5EF4-FFF2-40B4-BE49-F238E27FC236}">
                <a16:creationId xmlns:a16="http://schemas.microsoft.com/office/drawing/2014/main" id="{7C3CEA69-83D5-43EC-9C47-AD59A05B9C5A}"/>
              </a:ext>
            </a:extLst>
          </p:cNvPr>
          <p:cNvCxnSpPr/>
          <p:nvPr/>
        </p:nvCxnSpPr>
        <p:spPr>
          <a:xfrm flipV="1">
            <a:off x="3917950" y="2327890"/>
            <a:ext cx="371475" cy="1270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9" name="AutoShape 167">
            <a:extLst>
              <a:ext uri="{FF2B5EF4-FFF2-40B4-BE49-F238E27FC236}">
                <a16:creationId xmlns:a16="http://schemas.microsoft.com/office/drawing/2014/main" id="{DAC44C96-8496-45DA-9E97-DA1F9DC3CDA2}"/>
              </a:ext>
            </a:extLst>
          </p:cNvPr>
          <p:cNvSpPr>
            <a:spLocks noChangeArrowheads="1"/>
          </p:cNvSpPr>
          <p:nvPr/>
        </p:nvSpPr>
        <p:spPr bwMode="auto">
          <a:xfrm>
            <a:off x="10088563" y="1160796"/>
            <a:ext cx="1646237" cy="581025"/>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End Step</a:t>
            </a:r>
          </a:p>
        </p:txBody>
      </p:sp>
      <p:sp>
        <p:nvSpPr>
          <p:cNvPr id="60" name="AutoShape 166">
            <a:extLst>
              <a:ext uri="{FF2B5EF4-FFF2-40B4-BE49-F238E27FC236}">
                <a16:creationId xmlns:a16="http://schemas.microsoft.com/office/drawing/2014/main" id="{4788DDFD-0446-4AB1-AEE5-E2C7B5F9F641}"/>
              </a:ext>
            </a:extLst>
          </p:cNvPr>
          <p:cNvSpPr>
            <a:spLocks noChangeArrowheads="1"/>
          </p:cNvSpPr>
          <p:nvPr/>
        </p:nvSpPr>
        <p:spPr bwMode="auto">
          <a:xfrm>
            <a:off x="3325813" y="3548061"/>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61" name="AutoShape 166">
            <a:extLst>
              <a:ext uri="{FF2B5EF4-FFF2-40B4-BE49-F238E27FC236}">
                <a16:creationId xmlns:a16="http://schemas.microsoft.com/office/drawing/2014/main" id="{3E84F7FF-AB4D-4F1B-82F7-C27680387F47}"/>
              </a:ext>
            </a:extLst>
          </p:cNvPr>
          <p:cNvSpPr>
            <a:spLocks noChangeArrowheads="1"/>
          </p:cNvSpPr>
          <p:nvPr/>
        </p:nvSpPr>
        <p:spPr bwMode="auto">
          <a:xfrm>
            <a:off x="4486454" y="4471987"/>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62" name="Straight Arrow Connector 61">
            <a:extLst>
              <a:ext uri="{FF2B5EF4-FFF2-40B4-BE49-F238E27FC236}">
                <a16:creationId xmlns:a16="http://schemas.microsoft.com/office/drawing/2014/main" id="{B934420B-B296-465F-BE62-10673CB97AE1}"/>
              </a:ext>
            </a:extLst>
          </p:cNvPr>
          <p:cNvCxnSpPr>
            <a:cxnSpLocks/>
          </p:cNvCxnSpPr>
          <p:nvPr/>
        </p:nvCxnSpPr>
        <p:spPr>
          <a:xfrm>
            <a:off x="4233863" y="4435114"/>
            <a:ext cx="203200" cy="22261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8">
            <a:extLst>
              <a:ext uri="{FF2B5EF4-FFF2-40B4-BE49-F238E27FC236}">
                <a16:creationId xmlns:a16="http://schemas.microsoft.com/office/drawing/2014/main" id="{42DCD686-AAA5-4247-A34C-761D47A922D9}"/>
              </a:ext>
            </a:extLst>
          </p:cNvPr>
          <p:cNvSpPr>
            <a:spLocks noChangeArrowheads="1"/>
          </p:cNvSpPr>
          <p:nvPr/>
        </p:nvSpPr>
        <p:spPr bwMode="auto">
          <a:xfrm>
            <a:off x="6275389" y="4501355"/>
            <a:ext cx="17811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In Stock?</a:t>
            </a:r>
          </a:p>
        </p:txBody>
      </p:sp>
      <p:sp>
        <p:nvSpPr>
          <p:cNvPr id="64" name="Text Box 174">
            <a:extLst>
              <a:ext uri="{FF2B5EF4-FFF2-40B4-BE49-F238E27FC236}">
                <a16:creationId xmlns:a16="http://schemas.microsoft.com/office/drawing/2014/main" id="{6427209E-FC53-4308-839E-108960B88DCF}"/>
              </a:ext>
            </a:extLst>
          </p:cNvPr>
          <p:cNvSpPr txBox="1">
            <a:spLocks noChangeArrowheads="1"/>
          </p:cNvSpPr>
          <p:nvPr/>
        </p:nvSpPr>
        <p:spPr bwMode="auto">
          <a:xfrm>
            <a:off x="6542089" y="57046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65" name="Straight Arrow Connector 64">
            <a:extLst>
              <a:ext uri="{FF2B5EF4-FFF2-40B4-BE49-F238E27FC236}">
                <a16:creationId xmlns:a16="http://schemas.microsoft.com/office/drawing/2014/main" id="{86987409-2EA1-48CC-B65F-A39D12E5FA8C}"/>
              </a:ext>
            </a:extLst>
          </p:cNvPr>
          <p:cNvCxnSpPr>
            <a:cxnSpLocks/>
          </p:cNvCxnSpPr>
          <p:nvPr/>
        </p:nvCxnSpPr>
        <p:spPr>
          <a:xfrm>
            <a:off x="7170739" y="5676105"/>
            <a:ext cx="8732" cy="24209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AutoShape 166">
            <a:extLst>
              <a:ext uri="{FF2B5EF4-FFF2-40B4-BE49-F238E27FC236}">
                <a16:creationId xmlns:a16="http://schemas.microsoft.com/office/drawing/2014/main" id="{5EAA654F-46A4-45A2-8248-C1EC20808480}"/>
              </a:ext>
            </a:extLst>
          </p:cNvPr>
          <p:cNvSpPr>
            <a:spLocks noChangeArrowheads="1"/>
          </p:cNvSpPr>
          <p:nvPr/>
        </p:nvSpPr>
        <p:spPr bwMode="auto">
          <a:xfrm>
            <a:off x="8288339" y="5992019"/>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67" name="Text Box 174">
            <a:extLst>
              <a:ext uri="{FF2B5EF4-FFF2-40B4-BE49-F238E27FC236}">
                <a16:creationId xmlns:a16="http://schemas.microsoft.com/office/drawing/2014/main" id="{6C84E0D5-4B9F-4D58-BC56-5DB9C473575F}"/>
              </a:ext>
            </a:extLst>
          </p:cNvPr>
          <p:cNvSpPr txBox="1">
            <a:spLocks noChangeArrowheads="1"/>
          </p:cNvSpPr>
          <p:nvPr/>
        </p:nvSpPr>
        <p:spPr bwMode="auto">
          <a:xfrm>
            <a:off x="6523039" y="42568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68" name="Straight Arrow Connector 67">
            <a:extLst>
              <a:ext uri="{FF2B5EF4-FFF2-40B4-BE49-F238E27FC236}">
                <a16:creationId xmlns:a16="http://schemas.microsoft.com/office/drawing/2014/main" id="{9952AF7B-914B-45AE-BB59-C11ACA7FECCC}"/>
              </a:ext>
            </a:extLst>
          </p:cNvPr>
          <p:cNvCxnSpPr>
            <a:cxnSpLocks/>
          </p:cNvCxnSpPr>
          <p:nvPr/>
        </p:nvCxnSpPr>
        <p:spPr>
          <a:xfrm flipH="1" flipV="1">
            <a:off x="6056311" y="2689223"/>
            <a:ext cx="515939" cy="45442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5D28992-07A6-4387-B01B-F5D39104F0EA}"/>
              </a:ext>
            </a:extLst>
          </p:cNvPr>
          <p:cNvCxnSpPr/>
          <p:nvPr/>
        </p:nvCxnSpPr>
        <p:spPr>
          <a:xfrm>
            <a:off x="7932739" y="6292056"/>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0" name="AutoShape 168">
            <a:extLst>
              <a:ext uri="{FF2B5EF4-FFF2-40B4-BE49-F238E27FC236}">
                <a16:creationId xmlns:a16="http://schemas.microsoft.com/office/drawing/2014/main" id="{5CC11867-B658-4261-8978-C00EADBB471E}"/>
              </a:ext>
            </a:extLst>
          </p:cNvPr>
          <p:cNvSpPr>
            <a:spLocks noChangeArrowheads="1"/>
          </p:cNvSpPr>
          <p:nvPr/>
        </p:nvSpPr>
        <p:spPr bwMode="auto">
          <a:xfrm>
            <a:off x="10090945" y="566965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Decision </a:t>
            </a:r>
            <a:br>
              <a:rPr lang="en-US" sz="1300" b="0" i="0" u="none" strike="noStrike" baseline="0" dirty="0">
                <a:solidFill>
                  <a:srgbClr val="000000"/>
                </a:solidFill>
                <a:latin typeface="Century Gothic" charset="0"/>
                <a:ea typeface="Century Gothic" charset="0"/>
                <a:cs typeface="Century Gothic" charset="0"/>
              </a:rPr>
            </a:br>
            <a:r>
              <a:rPr lang="en-US" sz="1300" b="0" i="0" u="none" strike="noStrike" baseline="0" dirty="0">
                <a:solidFill>
                  <a:srgbClr val="000000"/>
                </a:solidFill>
                <a:latin typeface="Century Gothic" charset="0"/>
                <a:ea typeface="Century Gothic" charset="0"/>
                <a:cs typeface="Century Gothic" charset="0"/>
              </a:rPr>
              <a:t>(Yes or No</a:t>
            </a:r>
          </a:p>
          <a:p>
            <a:pPr algn="ctr" rtl="0">
              <a:defRPr sz="1000"/>
            </a:pPr>
            <a:r>
              <a:rPr lang="en-US" sz="1300" b="0" i="0" u="none" strike="noStrike" baseline="0" dirty="0">
                <a:solidFill>
                  <a:srgbClr val="000000"/>
                </a:solidFill>
                <a:latin typeface="Century Gothic" charset="0"/>
                <a:ea typeface="Century Gothic" charset="0"/>
                <a:cs typeface="Century Gothic" charset="0"/>
              </a:rPr>
              <a:t>Question)</a:t>
            </a:r>
          </a:p>
        </p:txBody>
      </p:sp>
      <p:sp>
        <p:nvSpPr>
          <p:cNvPr id="71" name="Text Box 174">
            <a:extLst>
              <a:ext uri="{FF2B5EF4-FFF2-40B4-BE49-F238E27FC236}">
                <a16:creationId xmlns:a16="http://schemas.microsoft.com/office/drawing/2014/main" id="{74CD9D5D-B374-4C1E-AB60-6EE167CCB4B7}"/>
              </a:ext>
            </a:extLst>
          </p:cNvPr>
          <p:cNvSpPr txBox="1">
            <a:spLocks noChangeArrowheads="1"/>
          </p:cNvSpPr>
          <p:nvPr/>
        </p:nvSpPr>
        <p:spPr bwMode="auto">
          <a:xfrm>
            <a:off x="9938545" y="5651218"/>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cxnSp>
        <p:nvCxnSpPr>
          <p:cNvPr id="72" name="Straight Arrow Connector 71">
            <a:extLst>
              <a:ext uri="{FF2B5EF4-FFF2-40B4-BE49-F238E27FC236}">
                <a16:creationId xmlns:a16="http://schemas.microsoft.com/office/drawing/2014/main" id="{5ADC521E-AC5D-46FA-96DF-AC8B99B87A69}"/>
              </a:ext>
            </a:extLst>
          </p:cNvPr>
          <p:cNvCxnSpPr>
            <a:cxnSpLocks/>
          </p:cNvCxnSpPr>
          <p:nvPr/>
        </p:nvCxnSpPr>
        <p:spPr>
          <a:xfrm flipH="1" flipV="1">
            <a:off x="7770814" y="3561555"/>
            <a:ext cx="2199815" cy="204562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F46E8F5-F665-47F2-B0BE-0BAF3ADA04F1}"/>
              </a:ext>
            </a:extLst>
          </p:cNvPr>
          <p:cNvCxnSpPr/>
          <p:nvPr/>
        </p:nvCxnSpPr>
        <p:spPr>
          <a:xfrm flipH="1" flipV="1">
            <a:off x="10991850" y="528320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4" name="Text Box 174">
            <a:extLst>
              <a:ext uri="{FF2B5EF4-FFF2-40B4-BE49-F238E27FC236}">
                <a16:creationId xmlns:a16="http://schemas.microsoft.com/office/drawing/2014/main" id="{34E7FB49-2B45-48B5-BB63-DC81F9EB17AD}"/>
              </a:ext>
            </a:extLst>
          </p:cNvPr>
          <p:cNvSpPr txBox="1">
            <a:spLocks noChangeArrowheads="1"/>
          </p:cNvSpPr>
          <p:nvPr/>
        </p:nvSpPr>
        <p:spPr bwMode="auto">
          <a:xfrm>
            <a:off x="10963275" y="5445125"/>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5" name="AutoShape 166">
            <a:extLst>
              <a:ext uri="{FF2B5EF4-FFF2-40B4-BE49-F238E27FC236}">
                <a16:creationId xmlns:a16="http://schemas.microsoft.com/office/drawing/2014/main" id="{A2D9E927-682B-4DAF-B0BD-F9F767FF6DAF}"/>
              </a:ext>
            </a:extLst>
          </p:cNvPr>
          <p:cNvSpPr>
            <a:spLocks noChangeArrowheads="1"/>
          </p:cNvSpPr>
          <p:nvPr/>
        </p:nvSpPr>
        <p:spPr bwMode="auto">
          <a:xfrm>
            <a:off x="10256839" y="4316850"/>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76" name="Straight Arrow Connector 75">
            <a:extLst>
              <a:ext uri="{FF2B5EF4-FFF2-40B4-BE49-F238E27FC236}">
                <a16:creationId xmlns:a16="http://schemas.microsoft.com/office/drawing/2014/main" id="{956E8F75-7B9C-42C7-8BD8-22D84FA76A32}"/>
              </a:ext>
            </a:extLst>
          </p:cNvPr>
          <p:cNvCxnSpPr>
            <a:cxnSpLocks/>
          </p:cNvCxnSpPr>
          <p:nvPr/>
        </p:nvCxnSpPr>
        <p:spPr>
          <a:xfrm flipV="1">
            <a:off x="10963275" y="1886721"/>
            <a:ext cx="0" cy="2285229"/>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7" name="Star: 5 Points 76">
            <a:extLst>
              <a:ext uri="{FF2B5EF4-FFF2-40B4-BE49-F238E27FC236}">
                <a16:creationId xmlns:a16="http://schemas.microsoft.com/office/drawing/2014/main" id="{27C1FFFF-81DD-4F1D-8549-30844BAF2F9D}"/>
              </a:ext>
            </a:extLst>
          </p:cNvPr>
          <p:cNvSpPr/>
          <p:nvPr/>
        </p:nvSpPr>
        <p:spPr>
          <a:xfrm>
            <a:off x="2305050" y="255024"/>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8" name="Callout: Bent Line 77">
            <a:extLst>
              <a:ext uri="{FF2B5EF4-FFF2-40B4-BE49-F238E27FC236}">
                <a16:creationId xmlns:a16="http://schemas.microsoft.com/office/drawing/2014/main" id="{D6CC333D-A8F0-4179-A996-A9679F7E68DE}"/>
              </a:ext>
            </a:extLst>
          </p:cNvPr>
          <p:cNvSpPr/>
          <p:nvPr/>
        </p:nvSpPr>
        <p:spPr>
          <a:xfrm>
            <a:off x="2809875" y="159774"/>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sp>
        <p:nvSpPr>
          <p:cNvPr id="79" name="Star: 5 Points 78">
            <a:extLst>
              <a:ext uri="{FF2B5EF4-FFF2-40B4-BE49-F238E27FC236}">
                <a16:creationId xmlns:a16="http://schemas.microsoft.com/office/drawing/2014/main" id="{A9632874-E070-4618-86F6-130DE2E858E6}"/>
              </a:ext>
            </a:extLst>
          </p:cNvPr>
          <p:cNvSpPr/>
          <p:nvPr/>
        </p:nvSpPr>
        <p:spPr>
          <a:xfrm>
            <a:off x="4543425" y="245499"/>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0" name="Callout: Bent Line 79">
            <a:extLst>
              <a:ext uri="{FF2B5EF4-FFF2-40B4-BE49-F238E27FC236}">
                <a16:creationId xmlns:a16="http://schemas.microsoft.com/office/drawing/2014/main" id="{33136158-A8B5-4010-B5BB-8575770FB532}"/>
              </a:ext>
            </a:extLst>
          </p:cNvPr>
          <p:cNvSpPr/>
          <p:nvPr/>
        </p:nvSpPr>
        <p:spPr>
          <a:xfrm>
            <a:off x="5048250" y="150249"/>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cxnSp>
        <p:nvCxnSpPr>
          <p:cNvPr id="81" name="Straight Arrow Connector 80">
            <a:extLst>
              <a:ext uri="{FF2B5EF4-FFF2-40B4-BE49-F238E27FC236}">
                <a16:creationId xmlns:a16="http://schemas.microsoft.com/office/drawing/2014/main" id="{04993124-3173-499C-9877-F89ABFAD496E}"/>
              </a:ext>
            </a:extLst>
          </p:cNvPr>
          <p:cNvCxnSpPr/>
          <p:nvPr/>
        </p:nvCxnSpPr>
        <p:spPr>
          <a:xfrm>
            <a:off x="9866314" y="6341090"/>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2" name="Star: 5 Points 81">
            <a:extLst>
              <a:ext uri="{FF2B5EF4-FFF2-40B4-BE49-F238E27FC236}">
                <a16:creationId xmlns:a16="http://schemas.microsoft.com/office/drawing/2014/main" id="{27A0A564-4BA9-47F9-8B01-A948D48C3755}"/>
              </a:ext>
            </a:extLst>
          </p:cNvPr>
          <p:cNvSpPr/>
          <p:nvPr/>
        </p:nvSpPr>
        <p:spPr>
          <a:xfrm>
            <a:off x="10067925" y="237332"/>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3" name="Callout: Bent Line 82">
            <a:extLst>
              <a:ext uri="{FF2B5EF4-FFF2-40B4-BE49-F238E27FC236}">
                <a16:creationId xmlns:a16="http://schemas.microsoft.com/office/drawing/2014/main" id="{70423010-403C-4001-872F-E448FDC13E37}"/>
              </a:ext>
            </a:extLst>
          </p:cNvPr>
          <p:cNvSpPr/>
          <p:nvPr/>
        </p:nvSpPr>
        <p:spPr>
          <a:xfrm>
            <a:off x="10582736" y="150249"/>
            <a:ext cx="126682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spTree>
    <p:extLst>
      <p:ext uri="{BB962C8B-B14F-4D97-AF65-F5344CB8AC3E}">
        <p14:creationId xmlns:p14="http://schemas.microsoft.com/office/powerpoint/2010/main" val="2085728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298</Words>
  <Application>Microsoft Macintosh PowerPoint</Application>
  <PresentationFormat>Widescreen</PresentationFormat>
  <Paragraphs>138</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2024-08-27T05:53:11Z</dcterms:modified>
</cp:coreProperties>
</file>