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342" r:id="rId2"/>
    <p:sldId id="347" r:id="rId3"/>
    <p:sldId id="349"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FEEEA"/>
    <a:srgbClr val="E8DD06"/>
    <a:srgbClr val="C3BA05"/>
    <a:srgbClr val="578EA9"/>
    <a:srgbClr val="F2F2F2"/>
    <a:srgbClr val="647C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676"/>
  </p:normalViewPr>
  <p:slideViewPr>
    <p:cSldViewPr snapToGrid="0">
      <p:cViewPr varScale="1">
        <p:scale>
          <a:sx n="106" d="100"/>
          <a:sy n="106" d="100"/>
        </p:scale>
        <p:origin x="54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E27571-D808-4FBB-8C0A-C0081B300BBE}" type="datetimeFigureOut">
              <a:rPr lang="en-US" smtClean="0"/>
              <a:t>8/26/24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C2988F-0C57-417B-8E60-D088E562541E}" type="slidenum">
              <a:rPr lang="en-US" smtClean="0"/>
              <a:t>‹#›</a:t>
            </a:fld>
            <a:endParaRPr lang="en-US"/>
          </a:p>
        </p:txBody>
      </p:sp>
    </p:spTree>
    <p:extLst>
      <p:ext uri="{BB962C8B-B14F-4D97-AF65-F5344CB8AC3E}">
        <p14:creationId xmlns:p14="http://schemas.microsoft.com/office/powerpoint/2010/main" val="875169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20812-7C71-A3A7-0011-268B634D6E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7B197C7-2114-B570-BC63-F3D3E68B3D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E22EA3-4A76-03CF-4240-F8BDA449DF0B}"/>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578FB7D4-13BA-9B55-679A-6D030015D8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751910-C6C0-1F6F-322C-FD0FCCBBF4EF}"/>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855575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D24C1-7382-A3DB-626E-97CEDAE4C3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E9978FF-7F63-9A03-4FD6-4A01FDD41C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BEF76F-D19A-BD97-8165-CC21CC6BF6D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3269A2AD-4CBB-493E-2F23-702C91C3BC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CD7D9-6314-1AEE-1863-695AF090FFA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30421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018ED0-31CD-1A3F-4141-82DB2E7667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D2B400-EF3A-0C29-A39B-9D3AFA8588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9A12A8-FFE3-7296-83AC-87B81F279D1A}"/>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FB0A9CB9-4AF9-46AA-36BB-5ACB42E326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81F243-F8E3-A0DE-8B14-3A004BBF575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02591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35AD1-0D6B-152B-E17F-42C86B335D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770E93-A030-28AE-27F0-4BB8371E109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84C650-E7B8-D0DF-752B-86E4DF37487F}"/>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4E69D9AE-B856-036D-9053-88ABDE3CEE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A185DA-CA17-B5D5-FD34-E509C3A0E0BA}"/>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22910435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E3C2A-3480-2879-3359-9C42A2EF1B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ABF402-11C1-8CA1-479B-9A1267953B7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15E018-9D96-53A1-B54F-9EDEAE89590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BDB34C1A-4AA2-09F1-D02B-C651E4C357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272E61-F0EA-DAB9-3932-A5AA3A9D96D5}"/>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6191899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2768D-5891-E3A1-B70B-7F01AFCE42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CB48B-8B65-4096-A2AF-9BAB76689F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13ED66-2FA9-4C39-6B1F-149D5DBD85A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E15609F-73A4-1EAA-78A0-5284DF16556D}"/>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4BF80492-F326-2038-2498-E53043FF5C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626204-60EA-D4EA-7018-619664E991D2}"/>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097376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E592F-5199-AF13-8A6D-DB92042109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D85CAE-9E1D-CCFA-0616-FBBC310D9B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1232DB9-727C-EA56-35F0-AAEE0837FB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1362160-CF05-6253-0439-1467C2E948F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3DB43D-69D6-B016-04DE-C4AA4F0948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08581-E5B2-AFF9-1A75-9D02B1281323}"/>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8" name="Footer Placeholder 7">
            <a:extLst>
              <a:ext uri="{FF2B5EF4-FFF2-40B4-BE49-F238E27FC236}">
                <a16:creationId xmlns:a16="http://schemas.microsoft.com/office/drawing/2014/main" id="{CB5A6C79-7638-56AC-0B96-AA2E1ECF46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E8F235-C270-50FA-B0CE-5F6891865F2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1730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B3D39-7EA1-9995-8D79-447DD42883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D847B6-C740-F202-A105-3E2C85F53170}"/>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4" name="Footer Placeholder 3">
            <a:extLst>
              <a:ext uri="{FF2B5EF4-FFF2-40B4-BE49-F238E27FC236}">
                <a16:creationId xmlns:a16="http://schemas.microsoft.com/office/drawing/2014/main" id="{C1DDE017-C284-4DE3-D387-0CF7663962C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990540-46F3-48E3-CD2C-CC167474498E}"/>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3347054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1ED1B23-3E3A-FAA3-54F1-14009208C918}"/>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3" name="Footer Placeholder 2">
            <a:extLst>
              <a:ext uri="{FF2B5EF4-FFF2-40B4-BE49-F238E27FC236}">
                <a16:creationId xmlns:a16="http://schemas.microsoft.com/office/drawing/2014/main" id="{3A6572AC-E472-8F0D-4B35-71204B4F0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84C465-74DB-8217-A6AC-863D32D29B3B}"/>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1088641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B0DE1-3306-FFE2-2D96-D615E75CF2E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19167A7-D478-C0C9-BAE1-FD8B7E2841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892359-B0F9-5EAB-9A48-01DECBDCF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3FD3968-DAEF-0D82-9B32-46364708ABE2}"/>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58490367-AFB7-AA6F-21DE-B3F2A4F74D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83673-0F9F-355E-5480-D217D8001866}"/>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4214776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A0BC9-91AA-8E36-A4FC-9AB18FB856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6B6399-F616-AAA2-F28C-06C2EA93F2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BE99CF-7CD6-DA51-550F-2960523F81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401065-15D2-08B2-7951-228ECDD95758}"/>
              </a:ext>
            </a:extLst>
          </p:cNvPr>
          <p:cNvSpPr>
            <a:spLocks noGrp="1"/>
          </p:cNvSpPr>
          <p:nvPr>
            <p:ph type="dt" sz="half" idx="10"/>
          </p:nvPr>
        </p:nvSpPr>
        <p:spPr/>
        <p:txBody>
          <a:bodyPr/>
          <a:lstStyle/>
          <a:p>
            <a:fld id="{02A4FD56-2863-417B-9B78-D4A7CC70CC8D}" type="datetimeFigureOut">
              <a:rPr lang="en-US" smtClean="0"/>
              <a:t>8/26/24</a:t>
            </a:fld>
            <a:endParaRPr lang="en-US"/>
          </a:p>
        </p:txBody>
      </p:sp>
      <p:sp>
        <p:nvSpPr>
          <p:cNvPr id="6" name="Footer Placeholder 5">
            <a:extLst>
              <a:ext uri="{FF2B5EF4-FFF2-40B4-BE49-F238E27FC236}">
                <a16:creationId xmlns:a16="http://schemas.microsoft.com/office/drawing/2014/main" id="{2C849551-D786-BB7A-D377-01C5ACEBC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8CE949-099B-F3F8-FBB8-756C9C37DC1C}"/>
              </a:ext>
            </a:extLst>
          </p:cNvPr>
          <p:cNvSpPr>
            <a:spLocks noGrp="1"/>
          </p:cNvSpPr>
          <p:nvPr>
            <p:ph type="sldNum" sz="quarter" idx="12"/>
          </p:nvPr>
        </p:nvSpPr>
        <p:spPr/>
        <p:txBody>
          <a:bodyPr/>
          <a:lstStyle/>
          <a:p>
            <a:fld id="{49643E1E-FB8D-4230-BCC4-71E52444610E}" type="slidenum">
              <a:rPr lang="en-US" smtClean="0"/>
              <a:t>‹#›</a:t>
            </a:fld>
            <a:endParaRPr lang="en-US"/>
          </a:p>
        </p:txBody>
      </p:sp>
    </p:spTree>
    <p:extLst>
      <p:ext uri="{BB962C8B-B14F-4D97-AF65-F5344CB8AC3E}">
        <p14:creationId xmlns:p14="http://schemas.microsoft.com/office/powerpoint/2010/main" val="551856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EBA68AA-C2C5-5892-9782-24F8425508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7F6E457-EDC9-A132-074C-6E1B04FB2E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F609C0-D979-0F61-B095-FFF699F31E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2A4FD56-2863-417B-9B78-D4A7CC70CC8D}" type="datetimeFigureOut">
              <a:rPr lang="en-US" smtClean="0"/>
              <a:t>8/26/24</a:t>
            </a:fld>
            <a:endParaRPr lang="en-US"/>
          </a:p>
        </p:txBody>
      </p:sp>
      <p:sp>
        <p:nvSpPr>
          <p:cNvPr id="5" name="Footer Placeholder 4">
            <a:extLst>
              <a:ext uri="{FF2B5EF4-FFF2-40B4-BE49-F238E27FC236}">
                <a16:creationId xmlns:a16="http://schemas.microsoft.com/office/drawing/2014/main" id="{C68A6459-ADED-9912-C41C-E2E3527ADC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259C8C9-F461-FEB6-56A3-3AB7A34315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9643E1E-FB8D-4230-BCC4-71E52444610E}" type="slidenum">
              <a:rPr lang="en-US" smtClean="0"/>
              <a:t>‹#›</a:t>
            </a:fld>
            <a:endParaRPr lang="en-US"/>
          </a:p>
        </p:txBody>
      </p:sp>
    </p:spTree>
    <p:extLst>
      <p:ext uri="{BB962C8B-B14F-4D97-AF65-F5344CB8AC3E}">
        <p14:creationId xmlns:p14="http://schemas.microsoft.com/office/powerpoint/2010/main" val="3952242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149&amp;utm_source=template-powerpoint&amp;utm_medium=content&amp;utm_campaign=Sample+Value+Stream+Map+Swimlane+Diagram-powerpoint-12149&amp;lpa=Sample+Value+Stream+Map+Swimlane+Diagram+powerpoint+1214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AF546F53-9BCF-5EDE-F65F-D0C9B9383204}"/>
              </a:ext>
            </a:extLst>
          </p:cNvPr>
          <p:cNvSpPr/>
          <p:nvPr/>
        </p:nvSpPr>
        <p:spPr>
          <a:xfrm>
            <a:off x="0" y="0"/>
            <a:ext cx="12192000" cy="6867525"/>
          </a:xfrm>
          <a:prstGeom prst="rect">
            <a:avLst/>
          </a:prstGeom>
          <a:solidFill>
            <a:srgbClr val="BFEE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8297056" y="402286"/>
            <a:ext cx="3594497" cy="71492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440827"/>
            <a:ext cx="7384507"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Value Stream Map Swimlane Diagram Template Example</a:t>
            </a:r>
          </a:p>
        </p:txBody>
      </p:sp>
      <p:pic>
        <p:nvPicPr>
          <p:cNvPr id="46" name="Picture 45" descr="A diagram with many different colored squares&#10;&#10;Description automatically generated with medium confidence">
            <a:extLst>
              <a:ext uri="{FF2B5EF4-FFF2-40B4-BE49-F238E27FC236}">
                <a16:creationId xmlns:a16="http://schemas.microsoft.com/office/drawing/2014/main" id="{6F1D6293-A8C0-4371-9D1D-4D74E4402D2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16754" y="1653971"/>
            <a:ext cx="5155469" cy="4633144"/>
          </a:xfrm>
          <a:prstGeom prst="rect">
            <a:avLst/>
          </a:prstGeom>
          <a:effectLst>
            <a:outerShdw blurRad="63500" sx="102000" sy="102000" algn="ctr" rotWithShape="0">
              <a:prstClr val="black">
                <a:alpha val="40000"/>
              </a:prst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 name="Table 83">
            <a:extLst>
              <a:ext uri="{FF2B5EF4-FFF2-40B4-BE49-F238E27FC236}">
                <a16:creationId xmlns:a16="http://schemas.microsoft.com/office/drawing/2014/main" id="{26DCCDBA-9253-EF95-2968-13C9292AA103}"/>
              </a:ext>
            </a:extLst>
          </p:cNvPr>
          <p:cNvGraphicFramePr>
            <a:graphicFrameLocks noGrp="1"/>
          </p:cNvGraphicFramePr>
          <p:nvPr>
            <p:extLst>
              <p:ext uri="{D42A27DB-BD31-4B8C-83A1-F6EECF244321}">
                <p14:modId xmlns:p14="http://schemas.microsoft.com/office/powerpoint/2010/main" val="3612324071"/>
              </p:ext>
            </p:extLst>
          </p:nvPr>
        </p:nvGraphicFramePr>
        <p:xfrm>
          <a:off x="217707" y="136423"/>
          <a:ext cx="11736169" cy="6559651"/>
        </p:xfrm>
        <a:graphic>
          <a:graphicData uri="http://schemas.openxmlformats.org/drawingml/2006/table">
            <a:tbl>
              <a:tblPr/>
              <a:tblGrid>
                <a:gridCol w="1942884">
                  <a:extLst>
                    <a:ext uri="{9D8B030D-6E8A-4147-A177-3AD203B41FA5}">
                      <a16:colId xmlns:a16="http://schemas.microsoft.com/office/drawing/2014/main" val="3699916284"/>
                    </a:ext>
                  </a:extLst>
                </a:gridCol>
                <a:gridCol w="1958657">
                  <a:extLst>
                    <a:ext uri="{9D8B030D-6E8A-4147-A177-3AD203B41FA5}">
                      <a16:colId xmlns:a16="http://schemas.microsoft.com/office/drawing/2014/main" val="2541218460"/>
                    </a:ext>
                  </a:extLst>
                </a:gridCol>
                <a:gridCol w="1958657">
                  <a:extLst>
                    <a:ext uri="{9D8B030D-6E8A-4147-A177-3AD203B41FA5}">
                      <a16:colId xmlns:a16="http://schemas.microsoft.com/office/drawing/2014/main" val="2511469928"/>
                    </a:ext>
                  </a:extLst>
                </a:gridCol>
                <a:gridCol w="1958657">
                  <a:extLst>
                    <a:ext uri="{9D8B030D-6E8A-4147-A177-3AD203B41FA5}">
                      <a16:colId xmlns:a16="http://schemas.microsoft.com/office/drawing/2014/main" val="3776492303"/>
                    </a:ext>
                  </a:extLst>
                </a:gridCol>
                <a:gridCol w="1958657">
                  <a:extLst>
                    <a:ext uri="{9D8B030D-6E8A-4147-A177-3AD203B41FA5}">
                      <a16:colId xmlns:a16="http://schemas.microsoft.com/office/drawing/2014/main" val="3290497122"/>
                    </a:ext>
                  </a:extLst>
                </a:gridCol>
                <a:gridCol w="1958657">
                  <a:extLst>
                    <a:ext uri="{9D8B030D-6E8A-4147-A177-3AD203B41FA5}">
                      <a16:colId xmlns:a16="http://schemas.microsoft.com/office/drawing/2014/main" val="1244850013"/>
                    </a:ext>
                  </a:extLst>
                </a:gridCol>
              </a:tblGrid>
              <a:tr h="232781">
                <a:tc>
                  <a:txBody>
                    <a:bodyPr/>
                    <a:lstStyle/>
                    <a:p>
                      <a:pPr algn="l" fontAlgn="b"/>
                      <a:endParaRPr lang="en-US" sz="400" b="0" i="0" u="none" strike="noStrike">
                        <a:solidFill>
                          <a:srgbClr val="000000"/>
                        </a:solidFill>
                        <a:effectLst/>
                        <a:latin typeface="Century Gothic" panose="020B0502020202020204" pitchFamily="34" charset="0"/>
                      </a:endParaRPr>
                    </a:p>
                  </a:txBody>
                  <a:tcPr marL="0" marR="0" marT="0" marB="0" anchor="b">
                    <a:lnL>
                      <a:noFill/>
                    </a:lnL>
                    <a:lnR>
                      <a:noFill/>
                    </a:lnR>
                    <a:lnT>
                      <a:noFill/>
                    </a:lnT>
                    <a:lnB>
                      <a:noFill/>
                    </a:lnB>
                    <a:noFill/>
                  </a:tcPr>
                </a:tc>
                <a:tc>
                  <a:txBody>
                    <a:bodyPr/>
                    <a:lstStyle/>
                    <a:p>
                      <a:pPr algn="l" fontAlgn="b"/>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95288241"/>
                  </a:ext>
                </a:extLst>
              </a:tr>
              <a:tr h="358125">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Mon</a:t>
                      </a:r>
                    </a:p>
                  </a:txBody>
                  <a:tcPr marL="0" marR="0" marT="0"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Tues</a:t>
                      </a: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Wed</a:t>
                      </a: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err="1">
                          <a:solidFill>
                            <a:srgbClr val="000000"/>
                          </a:solidFill>
                          <a:effectLst/>
                          <a:highlight>
                            <a:srgbClr val="BFEEEA"/>
                          </a:highlight>
                          <a:latin typeface="Century Gothic" panose="020B0502020202020204" pitchFamily="34" charset="0"/>
                        </a:rPr>
                        <a:t>Thur</a:t>
                      </a:r>
                      <a:endParaRPr lang="en-US" sz="1500" b="0" i="0" u="none" strike="noStrike" dirty="0">
                        <a:solidFill>
                          <a:srgbClr val="000000"/>
                        </a:solidFill>
                        <a:effectLst/>
                        <a:highlight>
                          <a:srgbClr val="BFEEEA"/>
                        </a:highligh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Fri</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extLst>
                  <a:ext uri="{0D108BD9-81ED-4DB2-BD59-A6C34878D82A}">
                    <a16:rowId xmlns:a16="http://schemas.microsoft.com/office/drawing/2014/main" val="1464132974"/>
                  </a:ext>
                </a:extLst>
              </a:tr>
              <a:tr h="1193749">
                <a:tc>
                  <a:txBody>
                    <a:bodyPr/>
                    <a:lstStyle/>
                    <a:p>
                      <a:pPr algn="ctr" fontAlgn="b"/>
                      <a:r>
                        <a:rPr lang="en-US" sz="1500" b="0" i="0" u="none" strike="noStrike" dirty="0">
                          <a:solidFill>
                            <a:srgbClr val="000000"/>
                          </a:solidFill>
                          <a:effectLst/>
                          <a:highlight>
                            <a:srgbClr val="EDF5F3"/>
                          </a:highlight>
                          <a:latin typeface="Century Gothic" panose="020B0502020202020204" pitchFamily="34" charset="0"/>
                        </a:rPr>
                        <a:t>Customer Service</a:t>
                      </a:r>
                      <a:endParaRPr lang="en-US" sz="15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5F3"/>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732085856"/>
                  </a:ext>
                </a:extLst>
              </a:tr>
              <a:tr h="1193749">
                <a:tc>
                  <a:txBody>
                    <a:bodyPr/>
                    <a:lstStyle/>
                    <a:p>
                      <a:pPr algn="ctr" fontAlgn="ctr"/>
                      <a:r>
                        <a:rPr lang="en-US" sz="1500" b="0" i="0" u="none" strike="noStrike" dirty="0">
                          <a:solidFill>
                            <a:srgbClr val="000000"/>
                          </a:solidFill>
                          <a:effectLst/>
                          <a:highlight>
                            <a:srgbClr val="FCE4D6"/>
                          </a:highlight>
                          <a:latin typeface="Century Gothic" panose="020B0502020202020204" pitchFamily="34" charset="0"/>
                        </a:rPr>
                        <a:t>Customer Service</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219219655"/>
                  </a:ext>
                </a:extLst>
              </a:tr>
              <a:tr h="1193749">
                <a:tc>
                  <a:txBody>
                    <a:bodyPr/>
                    <a:lstStyle/>
                    <a:p>
                      <a:pPr algn="ctr" fontAlgn="ctr"/>
                      <a:r>
                        <a:rPr lang="en-US" sz="1500" b="0" i="0" u="none" strike="noStrike" dirty="0">
                          <a:solidFill>
                            <a:srgbClr val="000000"/>
                          </a:solidFill>
                          <a:effectLst/>
                          <a:highlight>
                            <a:srgbClr val="E2EFDA"/>
                          </a:highlight>
                          <a:latin typeface="Century Gothic" panose="020B0502020202020204" pitchFamily="34" charset="0"/>
                        </a:rPr>
                        <a:t>Sales</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38560047"/>
                  </a:ext>
                </a:extLst>
              </a:tr>
              <a:tr h="1193749">
                <a:tc>
                  <a:txBody>
                    <a:bodyPr/>
                    <a:lstStyle/>
                    <a:p>
                      <a:pPr algn="ctr" fontAlgn="ctr"/>
                      <a:r>
                        <a:rPr lang="en-US" sz="1500" b="0" i="0" u="none" strike="noStrike" dirty="0">
                          <a:solidFill>
                            <a:srgbClr val="000000"/>
                          </a:solidFill>
                          <a:effectLst/>
                          <a:highlight>
                            <a:srgbClr val="FFF2CC"/>
                          </a:highlight>
                          <a:latin typeface="Century Gothic" panose="020B0502020202020204" pitchFamily="34" charset="0"/>
                        </a:rPr>
                        <a:t>Warehouse/</a:t>
                      </a:r>
                      <a:br>
                        <a:rPr lang="en-US" sz="1500" b="0" i="0" u="none" strike="noStrike" dirty="0">
                          <a:solidFill>
                            <a:srgbClr val="000000"/>
                          </a:solidFill>
                          <a:effectLst/>
                          <a:highlight>
                            <a:srgbClr val="FFF2CC"/>
                          </a:highlight>
                          <a:latin typeface="Century Gothic" panose="020B0502020202020204" pitchFamily="34" charset="0"/>
                        </a:rPr>
                      </a:br>
                      <a:r>
                        <a:rPr lang="en-US" sz="1500" b="0" i="0" u="none" strike="noStrike" dirty="0">
                          <a:solidFill>
                            <a:srgbClr val="000000"/>
                          </a:solidFill>
                          <a:effectLst/>
                          <a:highlight>
                            <a:srgbClr val="FFF2CC"/>
                          </a:highlight>
                          <a:latin typeface="Century Gothic" panose="020B0502020202020204" pitchFamily="34" charset="0"/>
                        </a:rPr>
                        <a:t>Shipping</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504934782"/>
                  </a:ext>
                </a:extLst>
              </a:tr>
              <a:tr h="1193749">
                <a:tc>
                  <a:txBody>
                    <a:bodyPr/>
                    <a:lstStyle/>
                    <a:p>
                      <a:pPr algn="ctr" fontAlgn="ctr"/>
                      <a:r>
                        <a:rPr lang="en-US" sz="1500" b="0" i="0" u="none" strike="noStrike" dirty="0">
                          <a:solidFill>
                            <a:srgbClr val="000000"/>
                          </a:solidFill>
                          <a:effectLst/>
                          <a:highlight>
                            <a:srgbClr val="DDEBF7"/>
                          </a:highlight>
                          <a:latin typeface="Century Gothic" panose="020B0502020202020204" pitchFamily="34" charset="0"/>
                        </a:rPr>
                        <a:t>Invoicing / Payment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48295629"/>
                  </a:ext>
                </a:extLst>
              </a:tr>
            </a:tbl>
          </a:graphicData>
        </a:graphic>
      </p:graphicFrame>
      <p:sp>
        <p:nvSpPr>
          <p:cNvPr id="45" name="AutoShape 167">
            <a:extLst>
              <a:ext uri="{FF2B5EF4-FFF2-40B4-BE49-F238E27FC236}">
                <a16:creationId xmlns:a16="http://schemas.microsoft.com/office/drawing/2014/main" id="{0E5B1335-CF3B-41E6-862E-C8E3788ADCFE}"/>
              </a:ext>
            </a:extLst>
          </p:cNvPr>
          <p:cNvSpPr>
            <a:spLocks noChangeArrowheads="1"/>
          </p:cNvSpPr>
          <p:nvPr/>
        </p:nvSpPr>
        <p:spPr bwMode="auto">
          <a:xfrm>
            <a:off x="2401887" y="1191420"/>
            <a:ext cx="1646237" cy="576260"/>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Submit Order</a:t>
            </a:r>
          </a:p>
        </p:txBody>
      </p:sp>
      <p:cxnSp>
        <p:nvCxnSpPr>
          <p:cNvPr id="46" name="Straight Arrow Connector 45">
            <a:extLst>
              <a:ext uri="{FF2B5EF4-FFF2-40B4-BE49-F238E27FC236}">
                <a16:creationId xmlns:a16="http://schemas.microsoft.com/office/drawing/2014/main" id="{AE498345-AF2C-4AD5-8C36-BB78698027B7}"/>
              </a:ext>
            </a:extLst>
          </p:cNvPr>
          <p:cNvCxnSpPr/>
          <p:nvPr/>
        </p:nvCxnSpPr>
        <p:spPr>
          <a:xfrm>
            <a:off x="3238500" y="1762101"/>
            <a:ext cx="0" cy="365125"/>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7" name="Text Box 174">
            <a:extLst>
              <a:ext uri="{FF2B5EF4-FFF2-40B4-BE49-F238E27FC236}">
                <a16:creationId xmlns:a16="http://schemas.microsoft.com/office/drawing/2014/main" id="{B186D9D2-8E82-4681-9464-E517FC65888C}"/>
              </a:ext>
            </a:extLst>
          </p:cNvPr>
          <p:cNvSpPr txBox="1">
            <a:spLocks noChangeArrowheads="1"/>
          </p:cNvSpPr>
          <p:nvPr/>
        </p:nvSpPr>
        <p:spPr bwMode="auto">
          <a:xfrm>
            <a:off x="2287587" y="748508"/>
            <a:ext cx="1257300" cy="4143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OVAL: </a:t>
            </a:r>
          </a:p>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Start / End</a:t>
            </a:r>
          </a:p>
        </p:txBody>
      </p:sp>
      <p:sp>
        <p:nvSpPr>
          <p:cNvPr id="48" name="AutoShape 168">
            <a:extLst>
              <a:ext uri="{FF2B5EF4-FFF2-40B4-BE49-F238E27FC236}">
                <a16:creationId xmlns:a16="http://schemas.microsoft.com/office/drawing/2014/main" id="{DEDAEF76-5492-472C-B1A1-52F6BE49924E}"/>
              </a:ext>
            </a:extLst>
          </p:cNvPr>
          <p:cNvSpPr>
            <a:spLocks noChangeArrowheads="1"/>
          </p:cNvSpPr>
          <p:nvPr/>
        </p:nvSpPr>
        <p:spPr bwMode="auto">
          <a:xfrm>
            <a:off x="2224087" y="2105023"/>
            <a:ext cx="18573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Form Complete?</a:t>
            </a:r>
          </a:p>
        </p:txBody>
      </p:sp>
      <p:sp>
        <p:nvSpPr>
          <p:cNvPr id="49" name="Text Box 173">
            <a:extLst>
              <a:ext uri="{FF2B5EF4-FFF2-40B4-BE49-F238E27FC236}">
                <a16:creationId xmlns:a16="http://schemas.microsoft.com/office/drawing/2014/main" id="{520CCFDB-06B9-4014-817D-0F7D8DA5F40B}"/>
              </a:ext>
            </a:extLst>
          </p:cNvPr>
          <p:cNvSpPr txBox="1">
            <a:spLocks noChangeArrowheads="1"/>
          </p:cNvSpPr>
          <p:nvPr/>
        </p:nvSpPr>
        <p:spPr bwMode="auto">
          <a:xfrm>
            <a:off x="3724275" y="1999278"/>
            <a:ext cx="601662" cy="4143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NO</a:t>
            </a:r>
          </a:p>
        </p:txBody>
      </p:sp>
      <p:sp>
        <p:nvSpPr>
          <p:cNvPr id="50" name="Text Box 174">
            <a:extLst>
              <a:ext uri="{FF2B5EF4-FFF2-40B4-BE49-F238E27FC236}">
                <a16:creationId xmlns:a16="http://schemas.microsoft.com/office/drawing/2014/main" id="{F7F3FB57-78A5-4C33-B973-8B12CDFE3758}"/>
              </a:ext>
            </a:extLst>
          </p:cNvPr>
          <p:cNvSpPr txBox="1">
            <a:spLocks noChangeArrowheads="1"/>
          </p:cNvSpPr>
          <p:nvPr/>
        </p:nvSpPr>
        <p:spPr bwMode="auto">
          <a:xfrm>
            <a:off x="3490912" y="3286124"/>
            <a:ext cx="571500" cy="2238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YES</a:t>
            </a:r>
          </a:p>
        </p:txBody>
      </p:sp>
      <p:sp>
        <p:nvSpPr>
          <p:cNvPr id="51" name="Text Box 174">
            <a:extLst>
              <a:ext uri="{FF2B5EF4-FFF2-40B4-BE49-F238E27FC236}">
                <a16:creationId xmlns:a16="http://schemas.microsoft.com/office/drawing/2014/main" id="{9C8ADC2D-C6BA-436D-AE7B-8B48224551FA}"/>
              </a:ext>
            </a:extLst>
          </p:cNvPr>
          <p:cNvSpPr txBox="1">
            <a:spLocks noChangeArrowheads="1"/>
          </p:cNvSpPr>
          <p:nvPr/>
        </p:nvSpPr>
        <p:spPr bwMode="auto">
          <a:xfrm>
            <a:off x="2247900" y="1812133"/>
            <a:ext cx="838200" cy="48418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DIAMOND: </a:t>
            </a:r>
          </a:p>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Decision</a:t>
            </a:r>
          </a:p>
        </p:txBody>
      </p:sp>
      <p:sp>
        <p:nvSpPr>
          <p:cNvPr id="52" name="AutoShape 166">
            <a:extLst>
              <a:ext uri="{FF2B5EF4-FFF2-40B4-BE49-F238E27FC236}">
                <a16:creationId xmlns:a16="http://schemas.microsoft.com/office/drawing/2014/main" id="{A2BA0F85-86C9-4EE8-BA03-462053F5B52F}"/>
              </a:ext>
            </a:extLst>
          </p:cNvPr>
          <p:cNvSpPr>
            <a:spLocks noChangeArrowheads="1"/>
          </p:cNvSpPr>
          <p:nvPr/>
        </p:nvSpPr>
        <p:spPr bwMode="auto">
          <a:xfrm>
            <a:off x="4397375" y="1996819"/>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Notify Customer</a:t>
            </a:r>
          </a:p>
        </p:txBody>
      </p:sp>
      <p:sp>
        <p:nvSpPr>
          <p:cNvPr id="53" name="AutoShape 166">
            <a:extLst>
              <a:ext uri="{FF2B5EF4-FFF2-40B4-BE49-F238E27FC236}">
                <a16:creationId xmlns:a16="http://schemas.microsoft.com/office/drawing/2014/main" id="{79FBF7DF-4775-4202-8321-AA636C3409F3}"/>
              </a:ext>
            </a:extLst>
          </p:cNvPr>
          <p:cNvSpPr>
            <a:spLocks noChangeArrowheads="1"/>
          </p:cNvSpPr>
          <p:nvPr/>
        </p:nvSpPr>
        <p:spPr bwMode="auto">
          <a:xfrm>
            <a:off x="6326188" y="6012785"/>
            <a:ext cx="1554162" cy="66516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Issue Invoice</a:t>
            </a:r>
          </a:p>
        </p:txBody>
      </p:sp>
      <p:cxnSp>
        <p:nvCxnSpPr>
          <p:cNvPr id="54" name="Straight Arrow Connector 53">
            <a:extLst>
              <a:ext uri="{FF2B5EF4-FFF2-40B4-BE49-F238E27FC236}">
                <a16:creationId xmlns:a16="http://schemas.microsoft.com/office/drawing/2014/main" id="{47A14AA2-6DF3-451E-AC93-52218FF16D27}"/>
              </a:ext>
            </a:extLst>
          </p:cNvPr>
          <p:cNvCxnSpPr/>
          <p:nvPr/>
        </p:nvCxnSpPr>
        <p:spPr>
          <a:xfrm flipV="1">
            <a:off x="5999164" y="4737893"/>
            <a:ext cx="600075" cy="4762"/>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2F44C93C-DDF6-40D2-A20F-CD189BF758FE}"/>
              </a:ext>
            </a:extLst>
          </p:cNvPr>
          <p:cNvCxnSpPr>
            <a:cxnSpLocks/>
          </p:cNvCxnSpPr>
          <p:nvPr/>
        </p:nvCxnSpPr>
        <p:spPr>
          <a:xfrm flipH="1">
            <a:off x="4096543" y="2343765"/>
            <a:ext cx="15082" cy="102967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4C4AE35D-7F42-4DB9-AF78-C09B27B14CD0}"/>
              </a:ext>
            </a:extLst>
          </p:cNvPr>
          <p:cNvCxnSpPr/>
          <p:nvPr/>
        </p:nvCxnSpPr>
        <p:spPr>
          <a:xfrm flipH="1" flipV="1">
            <a:off x="7180264" y="4047330"/>
            <a:ext cx="9525" cy="37941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7" name="AutoShape 166">
            <a:extLst>
              <a:ext uri="{FF2B5EF4-FFF2-40B4-BE49-F238E27FC236}">
                <a16:creationId xmlns:a16="http://schemas.microsoft.com/office/drawing/2014/main" id="{6DB69382-5E81-4997-99FA-9C6CD42B91A2}"/>
              </a:ext>
            </a:extLst>
          </p:cNvPr>
          <p:cNvSpPr>
            <a:spLocks noChangeArrowheads="1"/>
          </p:cNvSpPr>
          <p:nvPr/>
        </p:nvSpPr>
        <p:spPr bwMode="auto">
          <a:xfrm>
            <a:off x="6669089" y="3188493"/>
            <a:ext cx="990600" cy="67468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Cancel Order</a:t>
            </a:r>
          </a:p>
        </p:txBody>
      </p:sp>
      <p:cxnSp>
        <p:nvCxnSpPr>
          <p:cNvPr id="58" name="Straight Arrow Connector 57">
            <a:extLst>
              <a:ext uri="{FF2B5EF4-FFF2-40B4-BE49-F238E27FC236}">
                <a16:creationId xmlns:a16="http://schemas.microsoft.com/office/drawing/2014/main" id="{7C3CEA69-83D5-43EC-9C47-AD59A05B9C5A}"/>
              </a:ext>
            </a:extLst>
          </p:cNvPr>
          <p:cNvCxnSpPr/>
          <p:nvPr/>
        </p:nvCxnSpPr>
        <p:spPr>
          <a:xfrm flipV="1">
            <a:off x="3917950" y="2327890"/>
            <a:ext cx="371475" cy="1270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9" name="AutoShape 167">
            <a:extLst>
              <a:ext uri="{FF2B5EF4-FFF2-40B4-BE49-F238E27FC236}">
                <a16:creationId xmlns:a16="http://schemas.microsoft.com/office/drawing/2014/main" id="{DAC44C96-8496-45DA-9E97-DA1F9DC3CDA2}"/>
              </a:ext>
            </a:extLst>
          </p:cNvPr>
          <p:cNvSpPr>
            <a:spLocks noChangeArrowheads="1"/>
          </p:cNvSpPr>
          <p:nvPr/>
        </p:nvSpPr>
        <p:spPr bwMode="auto">
          <a:xfrm>
            <a:off x="10088563" y="1160796"/>
            <a:ext cx="1646237" cy="581025"/>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Receive Goods</a:t>
            </a:r>
          </a:p>
        </p:txBody>
      </p:sp>
      <p:sp>
        <p:nvSpPr>
          <p:cNvPr id="60" name="AutoShape 166">
            <a:extLst>
              <a:ext uri="{FF2B5EF4-FFF2-40B4-BE49-F238E27FC236}">
                <a16:creationId xmlns:a16="http://schemas.microsoft.com/office/drawing/2014/main" id="{4788DDFD-0446-4AB1-AEE5-E2C7B5F9F641}"/>
              </a:ext>
            </a:extLst>
          </p:cNvPr>
          <p:cNvSpPr>
            <a:spLocks noChangeArrowheads="1"/>
          </p:cNvSpPr>
          <p:nvPr/>
        </p:nvSpPr>
        <p:spPr bwMode="auto">
          <a:xfrm>
            <a:off x="3325813" y="3548061"/>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Receive Order</a:t>
            </a:r>
          </a:p>
        </p:txBody>
      </p:sp>
      <p:sp>
        <p:nvSpPr>
          <p:cNvPr id="61" name="AutoShape 166">
            <a:extLst>
              <a:ext uri="{FF2B5EF4-FFF2-40B4-BE49-F238E27FC236}">
                <a16:creationId xmlns:a16="http://schemas.microsoft.com/office/drawing/2014/main" id="{3E84F7FF-AB4D-4F1B-82F7-C27680387F47}"/>
              </a:ext>
            </a:extLst>
          </p:cNvPr>
          <p:cNvSpPr>
            <a:spLocks noChangeArrowheads="1"/>
          </p:cNvSpPr>
          <p:nvPr/>
        </p:nvSpPr>
        <p:spPr bwMode="auto">
          <a:xfrm>
            <a:off x="4486454" y="4471987"/>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Check Stock</a:t>
            </a:r>
          </a:p>
        </p:txBody>
      </p:sp>
      <p:cxnSp>
        <p:nvCxnSpPr>
          <p:cNvPr id="62" name="Straight Arrow Connector 61">
            <a:extLst>
              <a:ext uri="{FF2B5EF4-FFF2-40B4-BE49-F238E27FC236}">
                <a16:creationId xmlns:a16="http://schemas.microsoft.com/office/drawing/2014/main" id="{B934420B-B296-465F-BE62-10673CB97AE1}"/>
              </a:ext>
            </a:extLst>
          </p:cNvPr>
          <p:cNvCxnSpPr>
            <a:cxnSpLocks/>
          </p:cNvCxnSpPr>
          <p:nvPr/>
        </p:nvCxnSpPr>
        <p:spPr>
          <a:xfrm>
            <a:off x="4233863" y="4435114"/>
            <a:ext cx="203200" cy="22261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3" name="AutoShape 168">
            <a:extLst>
              <a:ext uri="{FF2B5EF4-FFF2-40B4-BE49-F238E27FC236}">
                <a16:creationId xmlns:a16="http://schemas.microsoft.com/office/drawing/2014/main" id="{42DCD686-AAA5-4247-A34C-761D47A922D9}"/>
              </a:ext>
            </a:extLst>
          </p:cNvPr>
          <p:cNvSpPr>
            <a:spLocks noChangeArrowheads="1"/>
          </p:cNvSpPr>
          <p:nvPr/>
        </p:nvSpPr>
        <p:spPr bwMode="auto">
          <a:xfrm>
            <a:off x="6275389" y="4501355"/>
            <a:ext cx="17811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In Stock?</a:t>
            </a:r>
          </a:p>
        </p:txBody>
      </p:sp>
      <p:sp>
        <p:nvSpPr>
          <p:cNvPr id="64" name="Text Box 174">
            <a:extLst>
              <a:ext uri="{FF2B5EF4-FFF2-40B4-BE49-F238E27FC236}">
                <a16:creationId xmlns:a16="http://schemas.microsoft.com/office/drawing/2014/main" id="{6427209E-FC53-4308-839E-108960B88DCF}"/>
              </a:ext>
            </a:extLst>
          </p:cNvPr>
          <p:cNvSpPr txBox="1">
            <a:spLocks noChangeArrowheads="1"/>
          </p:cNvSpPr>
          <p:nvPr/>
        </p:nvSpPr>
        <p:spPr bwMode="auto">
          <a:xfrm>
            <a:off x="6542089" y="5704680"/>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65" name="Straight Arrow Connector 64">
            <a:extLst>
              <a:ext uri="{FF2B5EF4-FFF2-40B4-BE49-F238E27FC236}">
                <a16:creationId xmlns:a16="http://schemas.microsoft.com/office/drawing/2014/main" id="{86987409-2EA1-48CC-B65F-A39D12E5FA8C}"/>
              </a:ext>
            </a:extLst>
          </p:cNvPr>
          <p:cNvCxnSpPr>
            <a:cxnSpLocks/>
          </p:cNvCxnSpPr>
          <p:nvPr/>
        </p:nvCxnSpPr>
        <p:spPr>
          <a:xfrm>
            <a:off x="7170739" y="5676105"/>
            <a:ext cx="8732" cy="24209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6" name="AutoShape 166">
            <a:extLst>
              <a:ext uri="{FF2B5EF4-FFF2-40B4-BE49-F238E27FC236}">
                <a16:creationId xmlns:a16="http://schemas.microsoft.com/office/drawing/2014/main" id="{5EAA654F-46A4-45A2-8248-C1EC20808480}"/>
              </a:ext>
            </a:extLst>
          </p:cNvPr>
          <p:cNvSpPr>
            <a:spLocks noChangeArrowheads="1"/>
          </p:cNvSpPr>
          <p:nvPr/>
        </p:nvSpPr>
        <p:spPr bwMode="auto">
          <a:xfrm>
            <a:off x="8288339" y="5992019"/>
            <a:ext cx="1554162" cy="66516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Check Payment Method</a:t>
            </a:r>
          </a:p>
        </p:txBody>
      </p:sp>
      <p:sp>
        <p:nvSpPr>
          <p:cNvPr id="67" name="Text Box 174">
            <a:extLst>
              <a:ext uri="{FF2B5EF4-FFF2-40B4-BE49-F238E27FC236}">
                <a16:creationId xmlns:a16="http://schemas.microsoft.com/office/drawing/2014/main" id="{6C84E0D5-4B9F-4D58-BC56-5DB9C473575F}"/>
              </a:ext>
            </a:extLst>
          </p:cNvPr>
          <p:cNvSpPr txBox="1">
            <a:spLocks noChangeArrowheads="1"/>
          </p:cNvSpPr>
          <p:nvPr/>
        </p:nvSpPr>
        <p:spPr bwMode="auto">
          <a:xfrm>
            <a:off x="6523039" y="4256880"/>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NO</a:t>
            </a:r>
          </a:p>
        </p:txBody>
      </p:sp>
      <p:cxnSp>
        <p:nvCxnSpPr>
          <p:cNvPr id="68" name="Straight Arrow Connector 67">
            <a:extLst>
              <a:ext uri="{FF2B5EF4-FFF2-40B4-BE49-F238E27FC236}">
                <a16:creationId xmlns:a16="http://schemas.microsoft.com/office/drawing/2014/main" id="{9952AF7B-914B-45AE-BB59-C11ACA7FECCC}"/>
              </a:ext>
            </a:extLst>
          </p:cNvPr>
          <p:cNvCxnSpPr>
            <a:cxnSpLocks/>
          </p:cNvCxnSpPr>
          <p:nvPr/>
        </p:nvCxnSpPr>
        <p:spPr>
          <a:xfrm flipH="1" flipV="1">
            <a:off x="6056311" y="2689223"/>
            <a:ext cx="515939" cy="45442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95D28992-07A6-4387-B01B-F5D39104F0EA}"/>
              </a:ext>
            </a:extLst>
          </p:cNvPr>
          <p:cNvCxnSpPr/>
          <p:nvPr/>
        </p:nvCxnSpPr>
        <p:spPr>
          <a:xfrm>
            <a:off x="7932739" y="6292056"/>
            <a:ext cx="27622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0" name="AutoShape 168">
            <a:extLst>
              <a:ext uri="{FF2B5EF4-FFF2-40B4-BE49-F238E27FC236}">
                <a16:creationId xmlns:a16="http://schemas.microsoft.com/office/drawing/2014/main" id="{5CC11867-B658-4261-8978-C00EADBB471E}"/>
              </a:ext>
            </a:extLst>
          </p:cNvPr>
          <p:cNvSpPr>
            <a:spLocks noChangeArrowheads="1"/>
          </p:cNvSpPr>
          <p:nvPr/>
        </p:nvSpPr>
        <p:spPr bwMode="auto">
          <a:xfrm>
            <a:off x="10090945" y="5669653"/>
            <a:ext cx="18573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Valid Payment?</a:t>
            </a:r>
          </a:p>
        </p:txBody>
      </p:sp>
      <p:sp>
        <p:nvSpPr>
          <p:cNvPr id="71" name="Text Box 174">
            <a:extLst>
              <a:ext uri="{FF2B5EF4-FFF2-40B4-BE49-F238E27FC236}">
                <a16:creationId xmlns:a16="http://schemas.microsoft.com/office/drawing/2014/main" id="{74CD9D5D-B374-4C1E-AB60-6EE167CCB4B7}"/>
              </a:ext>
            </a:extLst>
          </p:cNvPr>
          <p:cNvSpPr txBox="1">
            <a:spLocks noChangeArrowheads="1"/>
          </p:cNvSpPr>
          <p:nvPr/>
        </p:nvSpPr>
        <p:spPr bwMode="auto">
          <a:xfrm>
            <a:off x="9938545" y="5651218"/>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NO</a:t>
            </a:r>
          </a:p>
        </p:txBody>
      </p:sp>
      <p:cxnSp>
        <p:nvCxnSpPr>
          <p:cNvPr id="72" name="Straight Arrow Connector 71">
            <a:extLst>
              <a:ext uri="{FF2B5EF4-FFF2-40B4-BE49-F238E27FC236}">
                <a16:creationId xmlns:a16="http://schemas.microsoft.com/office/drawing/2014/main" id="{5ADC521E-AC5D-46FA-96DF-AC8B99B87A69}"/>
              </a:ext>
            </a:extLst>
          </p:cNvPr>
          <p:cNvCxnSpPr>
            <a:cxnSpLocks/>
          </p:cNvCxnSpPr>
          <p:nvPr/>
        </p:nvCxnSpPr>
        <p:spPr>
          <a:xfrm flipH="1" flipV="1">
            <a:off x="7770814" y="3561555"/>
            <a:ext cx="2199815" cy="204562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4F46E8F5-F665-47F2-B0BE-0BAF3ADA04F1}"/>
              </a:ext>
            </a:extLst>
          </p:cNvPr>
          <p:cNvCxnSpPr/>
          <p:nvPr/>
        </p:nvCxnSpPr>
        <p:spPr>
          <a:xfrm flipH="1" flipV="1">
            <a:off x="10991850" y="5283200"/>
            <a:ext cx="9525" cy="37941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4" name="Text Box 174">
            <a:extLst>
              <a:ext uri="{FF2B5EF4-FFF2-40B4-BE49-F238E27FC236}">
                <a16:creationId xmlns:a16="http://schemas.microsoft.com/office/drawing/2014/main" id="{34E7FB49-2B45-48B5-BB63-DC81F9EB17AD}"/>
              </a:ext>
            </a:extLst>
          </p:cNvPr>
          <p:cNvSpPr txBox="1">
            <a:spLocks noChangeArrowheads="1"/>
          </p:cNvSpPr>
          <p:nvPr/>
        </p:nvSpPr>
        <p:spPr bwMode="auto">
          <a:xfrm>
            <a:off x="10963275" y="5445125"/>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sp>
        <p:nvSpPr>
          <p:cNvPr id="75" name="AutoShape 166">
            <a:extLst>
              <a:ext uri="{FF2B5EF4-FFF2-40B4-BE49-F238E27FC236}">
                <a16:creationId xmlns:a16="http://schemas.microsoft.com/office/drawing/2014/main" id="{A2D9E927-682B-4DAF-B0BD-F9F767FF6DAF}"/>
              </a:ext>
            </a:extLst>
          </p:cNvPr>
          <p:cNvSpPr>
            <a:spLocks noChangeArrowheads="1"/>
          </p:cNvSpPr>
          <p:nvPr/>
        </p:nvSpPr>
        <p:spPr bwMode="auto">
          <a:xfrm>
            <a:off x="10256839" y="4316850"/>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Ship Order</a:t>
            </a:r>
          </a:p>
        </p:txBody>
      </p:sp>
      <p:cxnSp>
        <p:nvCxnSpPr>
          <p:cNvPr id="76" name="Straight Arrow Connector 75">
            <a:extLst>
              <a:ext uri="{FF2B5EF4-FFF2-40B4-BE49-F238E27FC236}">
                <a16:creationId xmlns:a16="http://schemas.microsoft.com/office/drawing/2014/main" id="{956E8F75-7B9C-42C7-8BD8-22D84FA76A32}"/>
              </a:ext>
            </a:extLst>
          </p:cNvPr>
          <p:cNvCxnSpPr>
            <a:cxnSpLocks/>
          </p:cNvCxnSpPr>
          <p:nvPr/>
        </p:nvCxnSpPr>
        <p:spPr>
          <a:xfrm flipV="1">
            <a:off x="10963275" y="1886721"/>
            <a:ext cx="0" cy="2285229"/>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7" name="Star: 5 Points 76">
            <a:extLst>
              <a:ext uri="{FF2B5EF4-FFF2-40B4-BE49-F238E27FC236}">
                <a16:creationId xmlns:a16="http://schemas.microsoft.com/office/drawing/2014/main" id="{27C1FFFF-81DD-4F1D-8549-30844BAF2F9D}"/>
              </a:ext>
            </a:extLst>
          </p:cNvPr>
          <p:cNvSpPr/>
          <p:nvPr/>
        </p:nvSpPr>
        <p:spPr>
          <a:xfrm>
            <a:off x="2305050" y="255024"/>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78" name="Callout: Bent Line 77">
            <a:extLst>
              <a:ext uri="{FF2B5EF4-FFF2-40B4-BE49-F238E27FC236}">
                <a16:creationId xmlns:a16="http://schemas.microsoft.com/office/drawing/2014/main" id="{D6CC333D-A8F0-4179-A996-A9679F7E68DE}"/>
              </a:ext>
            </a:extLst>
          </p:cNvPr>
          <p:cNvSpPr/>
          <p:nvPr/>
        </p:nvSpPr>
        <p:spPr>
          <a:xfrm>
            <a:off x="2809875" y="159774"/>
            <a:ext cx="117157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a:solidFill>
                  <a:srgbClr val="24C0B6"/>
                </a:solidFill>
                <a:latin typeface="Century Gothic" panose="020B0502020202020204" pitchFamily="34" charset="0"/>
              </a:rPr>
              <a:t>Order Placed</a:t>
            </a:r>
          </a:p>
        </p:txBody>
      </p:sp>
      <p:sp>
        <p:nvSpPr>
          <p:cNvPr id="79" name="Star: 5 Points 78">
            <a:extLst>
              <a:ext uri="{FF2B5EF4-FFF2-40B4-BE49-F238E27FC236}">
                <a16:creationId xmlns:a16="http://schemas.microsoft.com/office/drawing/2014/main" id="{A9632874-E070-4618-86F6-130DE2E858E6}"/>
              </a:ext>
            </a:extLst>
          </p:cNvPr>
          <p:cNvSpPr/>
          <p:nvPr/>
        </p:nvSpPr>
        <p:spPr>
          <a:xfrm>
            <a:off x="4543425" y="245499"/>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0" name="Callout: Bent Line 79">
            <a:extLst>
              <a:ext uri="{FF2B5EF4-FFF2-40B4-BE49-F238E27FC236}">
                <a16:creationId xmlns:a16="http://schemas.microsoft.com/office/drawing/2014/main" id="{33136158-A8B5-4010-B5BB-8575770FB532}"/>
              </a:ext>
            </a:extLst>
          </p:cNvPr>
          <p:cNvSpPr/>
          <p:nvPr/>
        </p:nvSpPr>
        <p:spPr>
          <a:xfrm>
            <a:off x="5048250" y="150249"/>
            <a:ext cx="117157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a:solidFill>
                  <a:srgbClr val="24C0B6"/>
                </a:solidFill>
                <a:latin typeface="Century Gothic" panose="020B0502020202020204" pitchFamily="34" charset="0"/>
              </a:rPr>
              <a:t>Notification</a:t>
            </a:r>
          </a:p>
        </p:txBody>
      </p:sp>
      <p:cxnSp>
        <p:nvCxnSpPr>
          <p:cNvPr id="81" name="Straight Arrow Connector 80">
            <a:extLst>
              <a:ext uri="{FF2B5EF4-FFF2-40B4-BE49-F238E27FC236}">
                <a16:creationId xmlns:a16="http://schemas.microsoft.com/office/drawing/2014/main" id="{04993124-3173-499C-9877-F89ABFAD496E}"/>
              </a:ext>
            </a:extLst>
          </p:cNvPr>
          <p:cNvCxnSpPr/>
          <p:nvPr/>
        </p:nvCxnSpPr>
        <p:spPr>
          <a:xfrm>
            <a:off x="9866314" y="6341090"/>
            <a:ext cx="27622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82" name="Star: 5 Points 81">
            <a:extLst>
              <a:ext uri="{FF2B5EF4-FFF2-40B4-BE49-F238E27FC236}">
                <a16:creationId xmlns:a16="http://schemas.microsoft.com/office/drawing/2014/main" id="{27A0A564-4BA9-47F9-8B01-A948D48C3755}"/>
              </a:ext>
            </a:extLst>
          </p:cNvPr>
          <p:cNvSpPr/>
          <p:nvPr/>
        </p:nvSpPr>
        <p:spPr>
          <a:xfrm>
            <a:off x="10067925" y="237332"/>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3" name="Callout: Bent Line 82">
            <a:extLst>
              <a:ext uri="{FF2B5EF4-FFF2-40B4-BE49-F238E27FC236}">
                <a16:creationId xmlns:a16="http://schemas.microsoft.com/office/drawing/2014/main" id="{70423010-403C-4001-872F-E448FDC13E37}"/>
              </a:ext>
            </a:extLst>
          </p:cNvPr>
          <p:cNvSpPr/>
          <p:nvPr/>
        </p:nvSpPr>
        <p:spPr>
          <a:xfrm>
            <a:off x="10582736" y="150249"/>
            <a:ext cx="126682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dirty="0">
                <a:solidFill>
                  <a:srgbClr val="24C0B6"/>
                </a:solidFill>
                <a:latin typeface="Century Gothic" panose="020B0502020202020204" pitchFamily="34" charset="0"/>
              </a:rPr>
              <a:t>Order Received</a:t>
            </a:r>
          </a:p>
        </p:txBody>
      </p:sp>
      <p:sp>
        <p:nvSpPr>
          <p:cNvPr id="95" name="TextBox 94">
            <a:extLst>
              <a:ext uri="{FF2B5EF4-FFF2-40B4-BE49-F238E27FC236}">
                <a16:creationId xmlns:a16="http://schemas.microsoft.com/office/drawing/2014/main" id="{5E526C5D-AA70-2F42-8730-ED19385ACDAE}"/>
              </a:ext>
            </a:extLst>
          </p:cNvPr>
          <p:cNvSpPr txBox="1"/>
          <p:nvPr/>
        </p:nvSpPr>
        <p:spPr>
          <a:xfrm>
            <a:off x="146322" y="87684"/>
            <a:ext cx="1768204" cy="523220"/>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Example</a:t>
            </a:r>
          </a:p>
        </p:txBody>
      </p:sp>
    </p:spTree>
    <p:extLst>
      <p:ext uri="{BB962C8B-B14F-4D97-AF65-F5344CB8AC3E}">
        <p14:creationId xmlns:p14="http://schemas.microsoft.com/office/powerpoint/2010/main" val="3045109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 name="Table 83">
            <a:extLst>
              <a:ext uri="{FF2B5EF4-FFF2-40B4-BE49-F238E27FC236}">
                <a16:creationId xmlns:a16="http://schemas.microsoft.com/office/drawing/2014/main" id="{26DCCDBA-9253-EF95-2968-13C9292AA103}"/>
              </a:ext>
            </a:extLst>
          </p:cNvPr>
          <p:cNvGraphicFramePr>
            <a:graphicFrameLocks noGrp="1"/>
          </p:cNvGraphicFramePr>
          <p:nvPr/>
        </p:nvGraphicFramePr>
        <p:xfrm>
          <a:off x="217707" y="136423"/>
          <a:ext cx="11736169" cy="6559651"/>
        </p:xfrm>
        <a:graphic>
          <a:graphicData uri="http://schemas.openxmlformats.org/drawingml/2006/table">
            <a:tbl>
              <a:tblPr/>
              <a:tblGrid>
                <a:gridCol w="1942884">
                  <a:extLst>
                    <a:ext uri="{9D8B030D-6E8A-4147-A177-3AD203B41FA5}">
                      <a16:colId xmlns:a16="http://schemas.microsoft.com/office/drawing/2014/main" val="3699916284"/>
                    </a:ext>
                  </a:extLst>
                </a:gridCol>
                <a:gridCol w="1958657">
                  <a:extLst>
                    <a:ext uri="{9D8B030D-6E8A-4147-A177-3AD203B41FA5}">
                      <a16:colId xmlns:a16="http://schemas.microsoft.com/office/drawing/2014/main" val="2541218460"/>
                    </a:ext>
                  </a:extLst>
                </a:gridCol>
                <a:gridCol w="1958657">
                  <a:extLst>
                    <a:ext uri="{9D8B030D-6E8A-4147-A177-3AD203B41FA5}">
                      <a16:colId xmlns:a16="http://schemas.microsoft.com/office/drawing/2014/main" val="2511469928"/>
                    </a:ext>
                  </a:extLst>
                </a:gridCol>
                <a:gridCol w="1958657">
                  <a:extLst>
                    <a:ext uri="{9D8B030D-6E8A-4147-A177-3AD203B41FA5}">
                      <a16:colId xmlns:a16="http://schemas.microsoft.com/office/drawing/2014/main" val="3776492303"/>
                    </a:ext>
                  </a:extLst>
                </a:gridCol>
                <a:gridCol w="1958657">
                  <a:extLst>
                    <a:ext uri="{9D8B030D-6E8A-4147-A177-3AD203B41FA5}">
                      <a16:colId xmlns:a16="http://schemas.microsoft.com/office/drawing/2014/main" val="3290497122"/>
                    </a:ext>
                  </a:extLst>
                </a:gridCol>
                <a:gridCol w="1958657">
                  <a:extLst>
                    <a:ext uri="{9D8B030D-6E8A-4147-A177-3AD203B41FA5}">
                      <a16:colId xmlns:a16="http://schemas.microsoft.com/office/drawing/2014/main" val="1244850013"/>
                    </a:ext>
                  </a:extLst>
                </a:gridCol>
              </a:tblGrid>
              <a:tr h="232781">
                <a:tc>
                  <a:txBody>
                    <a:bodyPr/>
                    <a:lstStyle/>
                    <a:p>
                      <a:pPr algn="l" fontAlgn="b"/>
                      <a:endParaRPr lang="en-US" sz="400" b="0" i="0" u="none" strike="noStrike">
                        <a:solidFill>
                          <a:srgbClr val="000000"/>
                        </a:solidFill>
                        <a:effectLst/>
                        <a:latin typeface="Century Gothic" panose="020B0502020202020204" pitchFamily="34" charset="0"/>
                      </a:endParaRPr>
                    </a:p>
                  </a:txBody>
                  <a:tcPr marL="0" marR="0" marT="0" marB="0" anchor="b">
                    <a:lnL>
                      <a:noFill/>
                    </a:lnL>
                    <a:lnR>
                      <a:noFill/>
                    </a:lnR>
                    <a:lnT>
                      <a:noFill/>
                    </a:lnT>
                    <a:lnB>
                      <a:noFill/>
                    </a:lnB>
                    <a:noFill/>
                  </a:tcPr>
                </a:tc>
                <a:tc>
                  <a:txBody>
                    <a:bodyPr/>
                    <a:lstStyle/>
                    <a:p>
                      <a:pPr algn="l" fontAlgn="b"/>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a:noFill/>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endParaRPr lang="en-US" sz="500" b="0" i="0" u="none" strike="noStrike">
                        <a:solidFill>
                          <a:srgbClr val="000000"/>
                        </a:solidFill>
                        <a:effectLst/>
                        <a:latin typeface="Calibri" panose="020F0502020204030204" pitchFamily="34" charset="0"/>
                      </a:endParaRPr>
                    </a:p>
                  </a:txBody>
                  <a:tcPr marL="0" marR="0" marT="0" marB="0">
                    <a:lnL>
                      <a:noFill/>
                    </a:lnL>
                    <a:lnR>
                      <a:noFill/>
                    </a:lnR>
                    <a:lnT>
                      <a:noFill/>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95288241"/>
                  </a:ext>
                </a:extLst>
              </a:tr>
              <a:tr h="358125">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a:noFill/>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Mon</a:t>
                      </a:r>
                    </a:p>
                  </a:txBody>
                  <a:tcPr marL="0" marR="0" marT="0" marB="0"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Tues</a:t>
                      </a: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Wed</a:t>
                      </a: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err="1">
                          <a:solidFill>
                            <a:srgbClr val="000000"/>
                          </a:solidFill>
                          <a:effectLst/>
                          <a:highlight>
                            <a:srgbClr val="BFEEEA"/>
                          </a:highlight>
                          <a:latin typeface="Century Gothic" panose="020B0502020202020204" pitchFamily="34" charset="0"/>
                        </a:rPr>
                        <a:t>Thur</a:t>
                      </a:r>
                      <a:endParaRPr lang="en-US" sz="1500" b="0" i="0" u="none" strike="noStrike" dirty="0">
                        <a:solidFill>
                          <a:srgbClr val="000000"/>
                        </a:solidFill>
                        <a:effectLst/>
                        <a:highlight>
                          <a:srgbClr val="BFEEEA"/>
                        </a:highlight>
                        <a:latin typeface="Century Gothic" panose="020B0502020202020204" pitchFamily="34" charset="0"/>
                      </a:endParaRPr>
                    </a:p>
                  </a:txBody>
                  <a:tcPr marL="0" marR="0" marT="0" marB="0" anchor="ctr">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tc>
                  <a:txBody>
                    <a:bodyPr/>
                    <a:lstStyle/>
                    <a:p>
                      <a:pPr algn="ctr" fontAlgn="ctr"/>
                      <a:r>
                        <a:rPr lang="en-US" sz="1500" b="0" i="0" u="none" strike="noStrike" dirty="0">
                          <a:solidFill>
                            <a:srgbClr val="000000"/>
                          </a:solidFill>
                          <a:effectLst/>
                          <a:highlight>
                            <a:srgbClr val="BFEEEA"/>
                          </a:highlight>
                          <a:latin typeface="Century Gothic" panose="020B0502020202020204" pitchFamily="34" charset="0"/>
                        </a:rPr>
                        <a:t>Fri</a:t>
                      </a:r>
                    </a:p>
                  </a:txBody>
                  <a:tcPr marL="0" marR="0" marT="0" marB="0"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FEEEA"/>
                    </a:solidFill>
                  </a:tcPr>
                </a:tc>
                <a:extLst>
                  <a:ext uri="{0D108BD9-81ED-4DB2-BD59-A6C34878D82A}">
                    <a16:rowId xmlns:a16="http://schemas.microsoft.com/office/drawing/2014/main" val="1464132974"/>
                  </a:ext>
                </a:extLst>
              </a:tr>
              <a:tr h="1193749">
                <a:tc>
                  <a:txBody>
                    <a:bodyPr/>
                    <a:lstStyle/>
                    <a:p>
                      <a:pPr algn="ctr" fontAlgn="b"/>
                      <a:r>
                        <a:rPr lang="en-US" sz="1500" b="0" i="0" u="none" strike="noStrike" dirty="0">
                          <a:solidFill>
                            <a:srgbClr val="000000"/>
                          </a:solidFill>
                          <a:effectLst/>
                          <a:highlight>
                            <a:srgbClr val="EDF5F3"/>
                          </a:highlight>
                          <a:latin typeface="Century Gothic" panose="020B0502020202020204" pitchFamily="34" charset="0"/>
                        </a:rPr>
                        <a:t>Customer Service</a:t>
                      </a:r>
                      <a:endParaRPr lang="en-US" sz="15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DF5F3"/>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1732085856"/>
                  </a:ext>
                </a:extLst>
              </a:tr>
              <a:tr h="1193749">
                <a:tc>
                  <a:txBody>
                    <a:bodyPr/>
                    <a:lstStyle/>
                    <a:p>
                      <a:pPr algn="ctr" fontAlgn="ctr"/>
                      <a:r>
                        <a:rPr lang="en-US" sz="1500" b="0" i="0" u="none" strike="noStrike" dirty="0">
                          <a:solidFill>
                            <a:srgbClr val="000000"/>
                          </a:solidFill>
                          <a:effectLst/>
                          <a:highlight>
                            <a:srgbClr val="FCE4D6"/>
                          </a:highlight>
                          <a:latin typeface="Century Gothic" panose="020B0502020202020204" pitchFamily="34" charset="0"/>
                        </a:rPr>
                        <a:t>Customer Service</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219219655"/>
                  </a:ext>
                </a:extLst>
              </a:tr>
              <a:tr h="1193749">
                <a:tc>
                  <a:txBody>
                    <a:bodyPr/>
                    <a:lstStyle/>
                    <a:p>
                      <a:pPr algn="ctr" fontAlgn="ctr"/>
                      <a:r>
                        <a:rPr lang="en-US" sz="1500" b="0" i="0" u="none" strike="noStrike" dirty="0">
                          <a:solidFill>
                            <a:srgbClr val="000000"/>
                          </a:solidFill>
                          <a:effectLst/>
                          <a:highlight>
                            <a:srgbClr val="E2EFDA"/>
                          </a:highlight>
                          <a:latin typeface="Century Gothic" panose="020B0502020202020204" pitchFamily="34" charset="0"/>
                        </a:rPr>
                        <a:t>Sales</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438560047"/>
                  </a:ext>
                </a:extLst>
              </a:tr>
              <a:tr h="1193749">
                <a:tc>
                  <a:txBody>
                    <a:bodyPr/>
                    <a:lstStyle/>
                    <a:p>
                      <a:pPr algn="ctr" fontAlgn="ctr"/>
                      <a:r>
                        <a:rPr lang="en-US" sz="1500" b="0" i="0" u="none" strike="noStrike" dirty="0">
                          <a:solidFill>
                            <a:srgbClr val="000000"/>
                          </a:solidFill>
                          <a:effectLst/>
                          <a:highlight>
                            <a:srgbClr val="FFF2CC"/>
                          </a:highlight>
                          <a:latin typeface="Century Gothic" panose="020B0502020202020204" pitchFamily="34" charset="0"/>
                        </a:rPr>
                        <a:t>Warehouse/</a:t>
                      </a:r>
                      <a:br>
                        <a:rPr lang="en-US" sz="1500" b="0" i="0" u="none" strike="noStrike" dirty="0">
                          <a:solidFill>
                            <a:srgbClr val="000000"/>
                          </a:solidFill>
                          <a:effectLst/>
                          <a:highlight>
                            <a:srgbClr val="FFF2CC"/>
                          </a:highlight>
                          <a:latin typeface="Century Gothic" panose="020B0502020202020204" pitchFamily="34" charset="0"/>
                        </a:rPr>
                      </a:br>
                      <a:r>
                        <a:rPr lang="en-US" sz="1500" b="0" i="0" u="none" strike="noStrike" dirty="0">
                          <a:solidFill>
                            <a:srgbClr val="000000"/>
                          </a:solidFill>
                          <a:effectLst/>
                          <a:highlight>
                            <a:srgbClr val="FFF2CC"/>
                          </a:highlight>
                          <a:latin typeface="Century Gothic" panose="020B0502020202020204" pitchFamily="34" charset="0"/>
                        </a:rPr>
                        <a:t>Shipping</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504934782"/>
                  </a:ext>
                </a:extLst>
              </a:tr>
              <a:tr h="1193749">
                <a:tc>
                  <a:txBody>
                    <a:bodyPr/>
                    <a:lstStyle/>
                    <a:p>
                      <a:pPr algn="ctr" fontAlgn="ctr"/>
                      <a:r>
                        <a:rPr lang="en-US" sz="1500" b="0" i="0" u="none" strike="noStrike" dirty="0">
                          <a:solidFill>
                            <a:srgbClr val="000000"/>
                          </a:solidFill>
                          <a:effectLst/>
                          <a:highlight>
                            <a:srgbClr val="DDEBF7"/>
                          </a:highlight>
                          <a:latin typeface="Century Gothic" panose="020B0502020202020204" pitchFamily="34" charset="0"/>
                        </a:rPr>
                        <a:t>Invoicing / Payment</a:t>
                      </a:r>
                    </a:p>
                  </a:txBody>
                  <a:tcPr marL="0" marR="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tc>
                  <a:txBody>
                    <a:bodyPr/>
                    <a:lstStyle/>
                    <a:p>
                      <a:pPr algn="l" fontAlgn="b"/>
                      <a:r>
                        <a:rPr lang="en-US" sz="400" b="0" i="0" u="none" strike="noStrike" dirty="0">
                          <a:solidFill>
                            <a:srgbClr val="000000"/>
                          </a:solidFill>
                          <a:effectLst/>
                          <a:highlight>
                            <a:srgbClr val="FFFFFF"/>
                          </a:highlight>
                          <a:latin typeface="Century Gothic" panose="020B0502020202020204" pitchFamily="34" charset="0"/>
                        </a:rPr>
                        <a:t> </a:t>
                      </a:r>
                    </a:p>
                  </a:txBody>
                  <a:tcPr marL="0" marR="0" marT="0"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48295629"/>
                  </a:ext>
                </a:extLst>
              </a:tr>
            </a:tbl>
          </a:graphicData>
        </a:graphic>
      </p:graphicFrame>
      <p:sp>
        <p:nvSpPr>
          <p:cNvPr id="45" name="AutoShape 167">
            <a:extLst>
              <a:ext uri="{FF2B5EF4-FFF2-40B4-BE49-F238E27FC236}">
                <a16:creationId xmlns:a16="http://schemas.microsoft.com/office/drawing/2014/main" id="{0E5B1335-CF3B-41E6-862E-C8E3788ADCFE}"/>
              </a:ext>
            </a:extLst>
          </p:cNvPr>
          <p:cNvSpPr>
            <a:spLocks noChangeArrowheads="1"/>
          </p:cNvSpPr>
          <p:nvPr/>
        </p:nvSpPr>
        <p:spPr bwMode="auto">
          <a:xfrm>
            <a:off x="2401887" y="1191420"/>
            <a:ext cx="1646237" cy="576260"/>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Start</a:t>
            </a:r>
          </a:p>
        </p:txBody>
      </p:sp>
      <p:cxnSp>
        <p:nvCxnSpPr>
          <p:cNvPr id="46" name="Straight Arrow Connector 45">
            <a:extLst>
              <a:ext uri="{FF2B5EF4-FFF2-40B4-BE49-F238E27FC236}">
                <a16:creationId xmlns:a16="http://schemas.microsoft.com/office/drawing/2014/main" id="{AE498345-AF2C-4AD5-8C36-BB78698027B7}"/>
              </a:ext>
            </a:extLst>
          </p:cNvPr>
          <p:cNvCxnSpPr/>
          <p:nvPr/>
        </p:nvCxnSpPr>
        <p:spPr>
          <a:xfrm>
            <a:off x="3238500" y="1762101"/>
            <a:ext cx="0" cy="365125"/>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47" name="Text Box 174">
            <a:extLst>
              <a:ext uri="{FF2B5EF4-FFF2-40B4-BE49-F238E27FC236}">
                <a16:creationId xmlns:a16="http://schemas.microsoft.com/office/drawing/2014/main" id="{B186D9D2-8E82-4681-9464-E517FC65888C}"/>
              </a:ext>
            </a:extLst>
          </p:cNvPr>
          <p:cNvSpPr txBox="1">
            <a:spLocks noChangeArrowheads="1"/>
          </p:cNvSpPr>
          <p:nvPr/>
        </p:nvSpPr>
        <p:spPr bwMode="auto">
          <a:xfrm>
            <a:off x="2287587" y="748508"/>
            <a:ext cx="1257300" cy="4143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OVAL: </a:t>
            </a:r>
          </a:p>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Start / End</a:t>
            </a:r>
          </a:p>
        </p:txBody>
      </p:sp>
      <p:sp>
        <p:nvSpPr>
          <p:cNvPr id="48" name="AutoShape 168">
            <a:extLst>
              <a:ext uri="{FF2B5EF4-FFF2-40B4-BE49-F238E27FC236}">
                <a16:creationId xmlns:a16="http://schemas.microsoft.com/office/drawing/2014/main" id="{DEDAEF76-5492-472C-B1A1-52F6BE49924E}"/>
              </a:ext>
            </a:extLst>
          </p:cNvPr>
          <p:cNvSpPr>
            <a:spLocks noChangeArrowheads="1"/>
          </p:cNvSpPr>
          <p:nvPr/>
        </p:nvSpPr>
        <p:spPr bwMode="auto">
          <a:xfrm>
            <a:off x="2224087" y="2105023"/>
            <a:ext cx="18573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Decision </a:t>
            </a:r>
            <a:br>
              <a:rPr lang="en-US" sz="1300" b="0" i="0" u="none" strike="noStrike" baseline="0" dirty="0">
                <a:solidFill>
                  <a:srgbClr val="000000"/>
                </a:solidFill>
                <a:latin typeface="Century Gothic" charset="0"/>
                <a:ea typeface="Century Gothic" charset="0"/>
                <a:cs typeface="Century Gothic" charset="0"/>
              </a:rPr>
            </a:br>
            <a:r>
              <a:rPr lang="en-US" sz="1300" b="0" i="0" u="none" strike="noStrike" baseline="0" dirty="0">
                <a:solidFill>
                  <a:srgbClr val="000000"/>
                </a:solidFill>
                <a:latin typeface="Century Gothic" charset="0"/>
                <a:ea typeface="Century Gothic" charset="0"/>
                <a:cs typeface="Century Gothic" charset="0"/>
              </a:rPr>
              <a:t>(Yes or No</a:t>
            </a:r>
          </a:p>
          <a:p>
            <a:pPr algn="ctr" rtl="0">
              <a:defRPr sz="1000"/>
            </a:pPr>
            <a:r>
              <a:rPr lang="en-US" sz="1300" b="0" i="0" u="none" strike="noStrike" baseline="0" dirty="0">
                <a:solidFill>
                  <a:srgbClr val="000000"/>
                </a:solidFill>
                <a:latin typeface="Century Gothic" charset="0"/>
                <a:ea typeface="Century Gothic" charset="0"/>
                <a:cs typeface="Century Gothic" charset="0"/>
              </a:rPr>
              <a:t>Question)</a:t>
            </a:r>
          </a:p>
        </p:txBody>
      </p:sp>
      <p:sp>
        <p:nvSpPr>
          <p:cNvPr id="49" name="Text Box 173">
            <a:extLst>
              <a:ext uri="{FF2B5EF4-FFF2-40B4-BE49-F238E27FC236}">
                <a16:creationId xmlns:a16="http://schemas.microsoft.com/office/drawing/2014/main" id="{520CCFDB-06B9-4014-817D-0F7D8DA5F40B}"/>
              </a:ext>
            </a:extLst>
          </p:cNvPr>
          <p:cNvSpPr txBox="1">
            <a:spLocks noChangeArrowheads="1"/>
          </p:cNvSpPr>
          <p:nvPr/>
        </p:nvSpPr>
        <p:spPr bwMode="auto">
          <a:xfrm>
            <a:off x="3724275" y="1999278"/>
            <a:ext cx="601662" cy="4143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NO</a:t>
            </a:r>
          </a:p>
        </p:txBody>
      </p:sp>
      <p:sp>
        <p:nvSpPr>
          <p:cNvPr id="50" name="Text Box 174">
            <a:extLst>
              <a:ext uri="{FF2B5EF4-FFF2-40B4-BE49-F238E27FC236}">
                <a16:creationId xmlns:a16="http://schemas.microsoft.com/office/drawing/2014/main" id="{F7F3FB57-78A5-4C33-B973-8B12CDFE3758}"/>
              </a:ext>
            </a:extLst>
          </p:cNvPr>
          <p:cNvSpPr txBox="1">
            <a:spLocks noChangeArrowheads="1"/>
          </p:cNvSpPr>
          <p:nvPr/>
        </p:nvSpPr>
        <p:spPr bwMode="auto">
          <a:xfrm>
            <a:off x="3490912" y="3286124"/>
            <a:ext cx="571500" cy="22383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YES</a:t>
            </a:r>
          </a:p>
        </p:txBody>
      </p:sp>
      <p:sp>
        <p:nvSpPr>
          <p:cNvPr id="51" name="Text Box 174">
            <a:extLst>
              <a:ext uri="{FF2B5EF4-FFF2-40B4-BE49-F238E27FC236}">
                <a16:creationId xmlns:a16="http://schemas.microsoft.com/office/drawing/2014/main" id="{9C8ADC2D-C6BA-436D-AE7B-8B48224551FA}"/>
              </a:ext>
            </a:extLst>
          </p:cNvPr>
          <p:cNvSpPr txBox="1">
            <a:spLocks noChangeArrowheads="1"/>
          </p:cNvSpPr>
          <p:nvPr/>
        </p:nvSpPr>
        <p:spPr bwMode="auto">
          <a:xfrm>
            <a:off x="2247900" y="1812133"/>
            <a:ext cx="838200" cy="484187"/>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DIAMOND: </a:t>
            </a:r>
          </a:p>
          <a:p>
            <a:pPr algn="l" rtl="0">
              <a:defRPr sz="1000"/>
            </a:pPr>
            <a:r>
              <a:rPr lang="en-US" sz="1000" b="0" i="0" u="none" strike="noStrike" baseline="0" dirty="0">
                <a:solidFill>
                  <a:schemeClr val="accent5">
                    <a:lumMod val="75000"/>
                  </a:schemeClr>
                </a:solidFill>
                <a:latin typeface="Century Gothic" charset="0"/>
                <a:ea typeface="Century Gothic" charset="0"/>
                <a:cs typeface="Century Gothic" charset="0"/>
              </a:rPr>
              <a:t>Decision</a:t>
            </a:r>
          </a:p>
        </p:txBody>
      </p:sp>
      <p:sp>
        <p:nvSpPr>
          <p:cNvPr id="52" name="AutoShape 166">
            <a:extLst>
              <a:ext uri="{FF2B5EF4-FFF2-40B4-BE49-F238E27FC236}">
                <a16:creationId xmlns:a16="http://schemas.microsoft.com/office/drawing/2014/main" id="{A2BA0F85-86C9-4EE8-BA03-462053F5B52F}"/>
              </a:ext>
            </a:extLst>
          </p:cNvPr>
          <p:cNvSpPr>
            <a:spLocks noChangeArrowheads="1"/>
          </p:cNvSpPr>
          <p:nvPr/>
        </p:nvSpPr>
        <p:spPr bwMode="auto">
          <a:xfrm>
            <a:off x="4397375" y="1996819"/>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sp>
        <p:nvSpPr>
          <p:cNvPr id="53" name="AutoShape 166">
            <a:extLst>
              <a:ext uri="{FF2B5EF4-FFF2-40B4-BE49-F238E27FC236}">
                <a16:creationId xmlns:a16="http://schemas.microsoft.com/office/drawing/2014/main" id="{79FBF7DF-4775-4202-8321-AA636C3409F3}"/>
              </a:ext>
            </a:extLst>
          </p:cNvPr>
          <p:cNvSpPr>
            <a:spLocks noChangeArrowheads="1"/>
          </p:cNvSpPr>
          <p:nvPr/>
        </p:nvSpPr>
        <p:spPr bwMode="auto">
          <a:xfrm>
            <a:off x="6326188" y="6012785"/>
            <a:ext cx="1554162" cy="66516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cxnSp>
        <p:nvCxnSpPr>
          <p:cNvPr id="54" name="Straight Arrow Connector 53">
            <a:extLst>
              <a:ext uri="{FF2B5EF4-FFF2-40B4-BE49-F238E27FC236}">
                <a16:creationId xmlns:a16="http://schemas.microsoft.com/office/drawing/2014/main" id="{47A14AA2-6DF3-451E-AC93-52218FF16D27}"/>
              </a:ext>
            </a:extLst>
          </p:cNvPr>
          <p:cNvCxnSpPr/>
          <p:nvPr/>
        </p:nvCxnSpPr>
        <p:spPr>
          <a:xfrm flipV="1">
            <a:off x="5999164" y="4737893"/>
            <a:ext cx="600075" cy="4762"/>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2F44C93C-DDF6-40D2-A20F-CD189BF758FE}"/>
              </a:ext>
            </a:extLst>
          </p:cNvPr>
          <p:cNvCxnSpPr>
            <a:cxnSpLocks/>
          </p:cNvCxnSpPr>
          <p:nvPr/>
        </p:nvCxnSpPr>
        <p:spPr>
          <a:xfrm flipH="1">
            <a:off x="4096543" y="2343765"/>
            <a:ext cx="15082" cy="102967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4C4AE35D-7F42-4DB9-AF78-C09B27B14CD0}"/>
              </a:ext>
            </a:extLst>
          </p:cNvPr>
          <p:cNvCxnSpPr/>
          <p:nvPr/>
        </p:nvCxnSpPr>
        <p:spPr>
          <a:xfrm flipH="1" flipV="1">
            <a:off x="7180264" y="4047330"/>
            <a:ext cx="9525" cy="37941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7" name="AutoShape 166">
            <a:extLst>
              <a:ext uri="{FF2B5EF4-FFF2-40B4-BE49-F238E27FC236}">
                <a16:creationId xmlns:a16="http://schemas.microsoft.com/office/drawing/2014/main" id="{6DB69382-5E81-4997-99FA-9C6CD42B91A2}"/>
              </a:ext>
            </a:extLst>
          </p:cNvPr>
          <p:cNvSpPr>
            <a:spLocks noChangeArrowheads="1"/>
          </p:cNvSpPr>
          <p:nvPr/>
        </p:nvSpPr>
        <p:spPr bwMode="auto">
          <a:xfrm>
            <a:off x="6669089" y="3188493"/>
            <a:ext cx="990600" cy="674687"/>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Cancel Order</a:t>
            </a:r>
          </a:p>
        </p:txBody>
      </p:sp>
      <p:cxnSp>
        <p:nvCxnSpPr>
          <p:cNvPr id="58" name="Straight Arrow Connector 57">
            <a:extLst>
              <a:ext uri="{FF2B5EF4-FFF2-40B4-BE49-F238E27FC236}">
                <a16:creationId xmlns:a16="http://schemas.microsoft.com/office/drawing/2014/main" id="{7C3CEA69-83D5-43EC-9C47-AD59A05B9C5A}"/>
              </a:ext>
            </a:extLst>
          </p:cNvPr>
          <p:cNvCxnSpPr/>
          <p:nvPr/>
        </p:nvCxnSpPr>
        <p:spPr>
          <a:xfrm flipV="1">
            <a:off x="3917950" y="2327890"/>
            <a:ext cx="371475" cy="1270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9" name="AutoShape 167">
            <a:extLst>
              <a:ext uri="{FF2B5EF4-FFF2-40B4-BE49-F238E27FC236}">
                <a16:creationId xmlns:a16="http://schemas.microsoft.com/office/drawing/2014/main" id="{DAC44C96-8496-45DA-9E97-DA1F9DC3CDA2}"/>
              </a:ext>
            </a:extLst>
          </p:cNvPr>
          <p:cNvSpPr>
            <a:spLocks noChangeArrowheads="1"/>
          </p:cNvSpPr>
          <p:nvPr/>
        </p:nvSpPr>
        <p:spPr bwMode="auto">
          <a:xfrm>
            <a:off x="10088563" y="1160796"/>
            <a:ext cx="1646237" cy="581025"/>
          </a:xfrm>
          <a:prstGeom prst="roundRect">
            <a:avLst>
              <a:gd name="adj" fmla="val 50000"/>
            </a:avLst>
          </a:prstGeom>
          <a:solidFill>
            <a:srgbClr val="DBF2A9"/>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End Step</a:t>
            </a:r>
          </a:p>
        </p:txBody>
      </p:sp>
      <p:sp>
        <p:nvSpPr>
          <p:cNvPr id="60" name="AutoShape 166">
            <a:extLst>
              <a:ext uri="{FF2B5EF4-FFF2-40B4-BE49-F238E27FC236}">
                <a16:creationId xmlns:a16="http://schemas.microsoft.com/office/drawing/2014/main" id="{4788DDFD-0446-4AB1-AEE5-E2C7B5F9F641}"/>
              </a:ext>
            </a:extLst>
          </p:cNvPr>
          <p:cNvSpPr>
            <a:spLocks noChangeArrowheads="1"/>
          </p:cNvSpPr>
          <p:nvPr/>
        </p:nvSpPr>
        <p:spPr bwMode="auto">
          <a:xfrm>
            <a:off x="3325813" y="3548061"/>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sp>
        <p:nvSpPr>
          <p:cNvPr id="61" name="AutoShape 166">
            <a:extLst>
              <a:ext uri="{FF2B5EF4-FFF2-40B4-BE49-F238E27FC236}">
                <a16:creationId xmlns:a16="http://schemas.microsoft.com/office/drawing/2014/main" id="{3E84F7FF-AB4D-4F1B-82F7-C27680387F47}"/>
              </a:ext>
            </a:extLst>
          </p:cNvPr>
          <p:cNvSpPr>
            <a:spLocks noChangeArrowheads="1"/>
          </p:cNvSpPr>
          <p:nvPr/>
        </p:nvSpPr>
        <p:spPr bwMode="auto">
          <a:xfrm>
            <a:off x="4486454" y="4471987"/>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cxnSp>
        <p:nvCxnSpPr>
          <p:cNvPr id="62" name="Straight Arrow Connector 61">
            <a:extLst>
              <a:ext uri="{FF2B5EF4-FFF2-40B4-BE49-F238E27FC236}">
                <a16:creationId xmlns:a16="http://schemas.microsoft.com/office/drawing/2014/main" id="{B934420B-B296-465F-BE62-10673CB97AE1}"/>
              </a:ext>
            </a:extLst>
          </p:cNvPr>
          <p:cNvCxnSpPr>
            <a:cxnSpLocks/>
          </p:cNvCxnSpPr>
          <p:nvPr/>
        </p:nvCxnSpPr>
        <p:spPr>
          <a:xfrm>
            <a:off x="4233863" y="4435114"/>
            <a:ext cx="203200" cy="22261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3" name="AutoShape 168">
            <a:extLst>
              <a:ext uri="{FF2B5EF4-FFF2-40B4-BE49-F238E27FC236}">
                <a16:creationId xmlns:a16="http://schemas.microsoft.com/office/drawing/2014/main" id="{42DCD686-AAA5-4247-A34C-761D47A922D9}"/>
              </a:ext>
            </a:extLst>
          </p:cNvPr>
          <p:cNvSpPr>
            <a:spLocks noChangeArrowheads="1"/>
          </p:cNvSpPr>
          <p:nvPr/>
        </p:nvSpPr>
        <p:spPr bwMode="auto">
          <a:xfrm>
            <a:off x="6275389" y="4501355"/>
            <a:ext cx="17811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a:solidFill>
                  <a:srgbClr val="000000"/>
                </a:solidFill>
                <a:latin typeface="Century Gothic" charset="0"/>
                <a:ea typeface="Century Gothic" charset="0"/>
                <a:cs typeface="Century Gothic" charset="0"/>
              </a:rPr>
              <a:t>In Stock?</a:t>
            </a:r>
          </a:p>
        </p:txBody>
      </p:sp>
      <p:sp>
        <p:nvSpPr>
          <p:cNvPr id="64" name="Text Box 174">
            <a:extLst>
              <a:ext uri="{FF2B5EF4-FFF2-40B4-BE49-F238E27FC236}">
                <a16:creationId xmlns:a16="http://schemas.microsoft.com/office/drawing/2014/main" id="{6427209E-FC53-4308-839E-108960B88DCF}"/>
              </a:ext>
            </a:extLst>
          </p:cNvPr>
          <p:cNvSpPr txBox="1">
            <a:spLocks noChangeArrowheads="1"/>
          </p:cNvSpPr>
          <p:nvPr/>
        </p:nvSpPr>
        <p:spPr bwMode="auto">
          <a:xfrm>
            <a:off x="6542089" y="5704680"/>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65" name="Straight Arrow Connector 64">
            <a:extLst>
              <a:ext uri="{FF2B5EF4-FFF2-40B4-BE49-F238E27FC236}">
                <a16:creationId xmlns:a16="http://schemas.microsoft.com/office/drawing/2014/main" id="{86987409-2EA1-48CC-B65F-A39D12E5FA8C}"/>
              </a:ext>
            </a:extLst>
          </p:cNvPr>
          <p:cNvCxnSpPr>
            <a:cxnSpLocks/>
          </p:cNvCxnSpPr>
          <p:nvPr/>
        </p:nvCxnSpPr>
        <p:spPr>
          <a:xfrm>
            <a:off x="7170739" y="5676105"/>
            <a:ext cx="8732" cy="24209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6" name="AutoShape 166">
            <a:extLst>
              <a:ext uri="{FF2B5EF4-FFF2-40B4-BE49-F238E27FC236}">
                <a16:creationId xmlns:a16="http://schemas.microsoft.com/office/drawing/2014/main" id="{5EAA654F-46A4-45A2-8248-C1EC20808480}"/>
              </a:ext>
            </a:extLst>
          </p:cNvPr>
          <p:cNvSpPr>
            <a:spLocks noChangeArrowheads="1"/>
          </p:cNvSpPr>
          <p:nvPr/>
        </p:nvSpPr>
        <p:spPr bwMode="auto">
          <a:xfrm>
            <a:off x="8288339" y="5992019"/>
            <a:ext cx="1554162" cy="665162"/>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sp>
        <p:nvSpPr>
          <p:cNvPr id="67" name="Text Box 174">
            <a:extLst>
              <a:ext uri="{FF2B5EF4-FFF2-40B4-BE49-F238E27FC236}">
                <a16:creationId xmlns:a16="http://schemas.microsoft.com/office/drawing/2014/main" id="{6C84E0D5-4B9F-4D58-BC56-5DB9C473575F}"/>
              </a:ext>
            </a:extLst>
          </p:cNvPr>
          <p:cNvSpPr txBox="1">
            <a:spLocks noChangeArrowheads="1"/>
          </p:cNvSpPr>
          <p:nvPr/>
        </p:nvSpPr>
        <p:spPr bwMode="auto">
          <a:xfrm>
            <a:off x="6523039" y="4256880"/>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NO</a:t>
            </a:r>
          </a:p>
        </p:txBody>
      </p:sp>
      <p:cxnSp>
        <p:nvCxnSpPr>
          <p:cNvPr id="68" name="Straight Arrow Connector 67">
            <a:extLst>
              <a:ext uri="{FF2B5EF4-FFF2-40B4-BE49-F238E27FC236}">
                <a16:creationId xmlns:a16="http://schemas.microsoft.com/office/drawing/2014/main" id="{9952AF7B-914B-45AE-BB59-C11ACA7FECCC}"/>
              </a:ext>
            </a:extLst>
          </p:cNvPr>
          <p:cNvCxnSpPr>
            <a:cxnSpLocks/>
          </p:cNvCxnSpPr>
          <p:nvPr/>
        </p:nvCxnSpPr>
        <p:spPr>
          <a:xfrm flipH="1" flipV="1">
            <a:off x="6056311" y="2689223"/>
            <a:ext cx="515939" cy="45442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95D28992-07A6-4387-B01B-F5D39104F0EA}"/>
              </a:ext>
            </a:extLst>
          </p:cNvPr>
          <p:cNvCxnSpPr/>
          <p:nvPr/>
        </p:nvCxnSpPr>
        <p:spPr>
          <a:xfrm>
            <a:off x="7932739" y="6292056"/>
            <a:ext cx="27622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0" name="AutoShape 168">
            <a:extLst>
              <a:ext uri="{FF2B5EF4-FFF2-40B4-BE49-F238E27FC236}">
                <a16:creationId xmlns:a16="http://schemas.microsoft.com/office/drawing/2014/main" id="{5CC11867-B658-4261-8978-C00EADBB471E}"/>
              </a:ext>
            </a:extLst>
          </p:cNvPr>
          <p:cNvSpPr>
            <a:spLocks noChangeArrowheads="1"/>
          </p:cNvSpPr>
          <p:nvPr/>
        </p:nvSpPr>
        <p:spPr bwMode="auto">
          <a:xfrm>
            <a:off x="10090945" y="5669653"/>
            <a:ext cx="1857375" cy="1031875"/>
          </a:xfrm>
          <a:prstGeom prst="flowChartDecision">
            <a:avLst/>
          </a:prstGeom>
          <a:solidFill>
            <a:srgbClr val="BFEEEA"/>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Decision </a:t>
            </a:r>
            <a:br>
              <a:rPr lang="en-US" sz="1300" b="0" i="0" u="none" strike="noStrike" baseline="0" dirty="0">
                <a:solidFill>
                  <a:srgbClr val="000000"/>
                </a:solidFill>
                <a:latin typeface="Century Gothic" charset="0"/>
                <a:ea typeface="Century Gothic" charset="0"/>
                <a:cs typeface="Century Gothic" charset="0"/>
              </a:rPr>
            </a:br>
            <a:r>
              <a:rPr lang="en-US" sz="1300" b="0" i="0" u="none" strike="noStrike" baseline="0" dirty="0">
                <a:solidFill>
                  <a:srgbClr val="000000"/>
                </a:solidFill>
                <a:latin typeface="Century Gothic" charset="0"/>
                <a:ea typeface="Century Gothic" charset="0"/>
                <a:cs typeface="Century Gothic" charset="0"/>
              </a:rPr>
              <a:t>(Yes or No</a:t>
            </a:r>
          </a:p>
          <a:p>
            <a:pPr algn="ctr" rtl="0">
              <a:defRPr sz="1000"/>
            </a:pPr>
            <a:r>
              <a:rPr lang="en-US" sz="1300" b="0" i="0" u="none" strike="noStrike" baseline="0" dirty="0">
                <a:solidFill>
                  <a:srgbClr val="000000"/>
                </a:solidFill>
                <a:latin typeface="Century Gothic" charset="0"/>
                <a:ea typeface="Century Gothic" charset="0"/>
                <a:cs typeface="Century Gothic" charset="0"/>
              </a:rPr>
              <a:t>Question)</a:t>
            </a:r>
          </a:p>
        </p:txBody>
      </p:sp>
      <p:sp>
        <p:nvSpPr>
          <p:cNvPr id="71" name="Text Box 174">
            <a:extLst>
              <a:ext uri="{FF2B5EF4-FFF2-40B4-BE49-F238E27FC236}">
                <a16:creationId xmlns:a16="http://schemas.microsoft.com/office/drawing/2014/main" id="{74CD9D5D-B374-4C1E-AB60-6EE167CCB4B7}"/>
              </a:ext>
            </a:extLst>
          </p:cNvPr>
          <p:cNvSpPr txBox="1">
            <a:spLocks noChangeArrowheads="1"/>
          </p:cNvSpPr>
          <p:nvPr/>
        </p:nvSpPr>
        <p:spPr bwMode="auto">
          <a:xfrm>
            <a:off x="9938545" y="5651218"/>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dirty="0">
                <a:solidFill>
                  <a:schemeClr val="tx1">
                    <a:lumMod val="75000"/>
                    <a:lumOff val="25000"/>
                  </a:schemeClr>
                </a:solidFill>
                <a:latin typeface="Century Gothic" charset="0"/>
                <a:ea typeface="Century Gothic" charset="0"/>
                <a:cs typeface="Century Gothic" charset="0"/>
              </a:rPr>
              <a:t>NO</a:t>
            </a:r>
          </a:p>
        </p:txBody>
      </p:sp>
      <p:cxnSp>
        <p:nvCxnSpPr>
          <p:cNvPr id="72" name="Straight Arrow Connector 71">
            <a:extLst>
              <a:ext uri="{FF2B5EF4-FFF2-40B4-BE49-F238E27FC236}">
                <a16:creationId xmlns:a16="http://schemas.microsoft.com/office/drawing/2014/main" id="{5ADC521E-AC5D-46FA-96DF-AC8B99B87A69}"/>
              </a:ext>
            </a:extLst>
          </p:cNvPr>
          <p:cNvCxnSpPr>
            <a:cxnSpLocks/>
          </p:cNvCxnSpPr>
          <p:nvPr/>
        </p:nvCxnSpPr>
        <p:spPr>
          <a:xfrm flipH="1" flipV="1">
            <a:off x="7770814" y="3561555"/>
            <a:ext cx="2199815" cy="204562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4F46E8F5-F665-47F2-B0BE-0BAF3ADA04F1}"/>
              </a:ext>
            </a:extLst>
          </p:cNvPr>
          <p:cNvCxnSpPr/>
          <p:nvPr/>
        </p:nvCxnSpPr>
        <p:spPr>
          <a:xfrm flipH="1" flipV="1">
            <a:off x="10991850" y="5283200"/>
            <a:ext cx="9525" cy="379413"/>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4" name="Text Box 174">
            <a:extLst>
              <a:ext uri="{FF2B5EF4-FFF2-40B4-BE49-F238E27FC236}">
                <a16:creationId xmlns:a16="http://schemas.microsoft.com/office/drawing/2014/main" id="{34E7FB49-2B45-48B5-BB63-DC81F9EB17AD}"/>
              </a:ext>
            </a:extLst>
          </p:cNvPr>
          <p:cNvSpPr txBox="1">
            <a:spLocks noChangeArrowheads="1"/>
          </p:cNvSpPr>
          <p:nvPr/>
        </p:nvSpPr>
        <p:spPr bwMode="auto">
          <a:xfrm>
            <a:off x="10963275" y="5445125"/>
            <a:ext cx="571500" cy="223838"/>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sp>
        <p:nvSpPr>
          <p:cNvPr id="75" name="AutoShape 166">
            <a:extLst>
              <a:ext uri="{FF2B5EF4-FFF2-40B4-BE49-F238E27FC236}">
                <a16:creationId xmlns:a16="http://schemas.microsoft.com/office/drawing/2014/main" id="{A2D9E927-682B-4DAF-B0BD-F9F767FF6DAF}"/>
              </a:ext>
            </a:extLst>
          </p:cNvPr>
          <p:cNvSpPr>
            <a:spLocks noChangeArrowheads="1"/>
          </p:cNvSpPr>
          <p:nvPr/>
        </p:nvSpPr>
        <p:spPr bwMode="auto">
          <a:xfrm>
            <a:off x="10256839" y="4316850"/>
            <a:ext cx="1554162" cy="800100"/>
          </a:xfrm>
          <a:prstGeom prst="flowChartProcess">
            <a:avLst/>
          </a:prstGeom>
          <a:solidFill>
            <a:srgbClr xmlns:mc="http://schemas.openxmlformats.org/markup-compatibility/2006" xmlns:a14="http://schemas.microsoft.com/office/drawing/2010/main" val="FFFFFF" mc:Ignorable="a14" a14:legacySpreadsheetColorIndex="65"/>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300" b="0" i="0" u="none" strike="noStrike" baseline="0" dirty="0">
                <a:solidFill>
                  <a:srgbClr val="000000"/>
                </a:solidFill>
                <a:latin typeface="Century Gothic" charset="0"/>
                <a:ea typeface="Century Gothic" charset="0"/>
                <a:cs typeface="Century Gothic" charset="0"/>
              </a:rPr>
              <a:t>Process Step</a:t>
            </a:r>
          </a:p>
        </p:txBody>
      </p:sp>
      <p:cxnSp>
        <p:nvCxnSpPr>
          <p:cNvPr id="76" name="Straight Arrow Connector 75">
            <a:extLst>
              <a:ext uri="{FF2B5EF4-FFF2-40B4-BE49-F238E27FC236}">
                <a16:creationId xmlns:a16="http://schemas.microsoft.com/office/drawing/2014/main" id="{956E8F75-7B9C-42C7-8BD8-22D84FA76A32}"/>
              </a:ext>
            </a:extLst>
          </p:cNvPr>
          <p:cNvCxnSpPr>
            <a:cxnSpLocks/>
          </p:cNvCxnSpPr>
          <p:nvPr/>
        </p:nvCxnSpPr>
        <p:spPr>
          <a:xfrm flipV="1">
            <a:off x="10963275" y="1886721"/>
            <a:ext cx="0" cy="2285229"/>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77" name="Star: 5 Points 76">
            <a:extLst>
              <a:ext uri="{FF2B5EF4-FFF2-40B4-BE49-F238E27FC236}">
                <a16:creationId xmlns:a16="http://schemas.microsoft.com/office/drawing/2014/main" id="{27C1FFFF-81DD-4F1D-8549-30844BAF2F9D}"/>
              </a:ext>
            </a:extLst>
          </p:cNvPr>
          <p:cNvSpPr/>
          <p:nvPr/>
        </p:nvSpPr>
        <p:spPr>
          <a:xfrm>
            <a:off x="2305050" y="255024"/>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78" name="Callout: Bent Line 77">
            <a:extLst>
              <a:ext uri="{FF2B5EF4-FFF2-40B4-BE49-F238E27FC236}">
                <a16:creationId xmlns:a16="http://schemas.microsoft.com/office/drawing/2014/main" id="{D6CC333D-A8F0-4179-A996-A9679F7E68DE}"/>
              </a:ext>
            </a:extLst>
          </p:cNvPr>
          <p:cNvSpPr/>
          <p:nvPr/>
        </p:nvSpPr>
        <p:spPr>
          <a:xfrm>
            <a:off x="2809875" y="159774"/>
            <a:ext cx="117157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dirty="0">
                <a:solidFill>
                  <a:srgbClr val="24C0B6"/>
                </a:solidFill>
                <a:latin typeface="Century Gothic" panose="020B0502020202020204" pitchFamily="34" charset="0"/>
              </a:rPr>
              <a:t>Milestone</a:t>
            </a:r>
          </a:p>
        </p:txBody>
      </p:sp>
      <p:sp>
        <p:nvSpPr>
          <p:cNvPr id="79" name="Star: 5 Points 78">
            <a:extLst>
              <a:ext uri="{FF2B5EF4-FFF2-40B4-BE49-F238E27FC236}">
                <a16:creationId xmlns:a16="http://schemas.microsoft.com/office/drawing/2014/main" id="{A9632874-E070-4618-86F6-130DE2E858E6}"/>
              </a:ext>
            </a:extLst>
          </p:cNvPr>
          <p:cNvSpPr/>
          <p:nvPr/>
        </p:nvSpPr>
        <p:spPr>
          <a:xfrm>
            <a:off x="4543425" y="245499"/>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0" name="Callout: Bent Line 79">
            <a:extLst>
              <a:ext uri="{FF2B5EF4-FFF2-40B4-BE49-F238E27FC236}">
                <a16:creationId xmlns:a16="http://schemas.microsoft.com/office/drawing/2014/main" id="{33136158-A8B5-4010-B5BB-8575770FB532}"/>
              </a:ext>
            </a:extLst>
          </p:cNvPr>
          <p:cNvSpPr/>
          <p:nvPr/>
        </p:nvSpPr>
        <p:spPr>
          <a:xfrm>
            <a:off x="5048250" y="150249"/>
            <a:ext cx="117157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dirty="0">
                <a:solidFill>
                  <a:srgbClr val="24C0B6"/>
                </a:solidFill>
                <a:latin typeface="Century Gothic" panose="020B0502020202020204" pitchFamily="34" charset="0"/>
              </a:rPr>
              <a:t>Milestone</a:t>
            </a:r>
          </a:p>
        </p:txBody>
      </p:sp>
      <p:cxnSp>
        <p:nvCxnSpPr>
          <p:cNvPr id="81" name="Straight Arrow Connector 80">
            <a:extLst>
              <a:ext uri="{FF2B5EF4-FFF2-40B4-BE49-F238E27FC236}">
                <a16:creationId xmlns:a16="http://schemas.microsoft.com/office/drawing/2014/main" id="{04993124-3173-499C-9877-F89ABFAD496E}"/>
              </a:ext>
            </a:extLst>
          </p:cNvPr>
          <p:cNvCxnSpPr/>
          <p:nvPr/>
        </p:nvCxnSpPr>
        <p:spPr>
          <a:xfrm>
            <a:off x="9866314" y="6341090"/>
            <a:ext cx="276225"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82" name="Star: 5 Points 81">
            <a:extLst>
              <a:ext uri="{FF2B5EF4-FFF2-40B4-BE49-F238E27FC236}">
                <a16:creationId xmlns:a16="http://schemas.microsoft.com/office/drawing/2014/main" id="{27A0A564-4BA9-47F9-8B01-A948D48C3755}"/>
              </a:ext>
            </a:extLst>
          </p:cNvPr>
          <p:cNvSpPr/>
          <p:nvPr/>
        </p:nvSpPr>
        <p:spPr>
          <a:xfrm>
            <a:off x="10067925" y="237332"/>
            <a:ext cx="304800" cy="304800"/>
          </a:xfrm>
          <a:prstGeom prst="star5">
            <a:avLst/>
          </a:prstGeom>
          <a:solidFill>
            <a:srgbClr val="24C0B6"/>
          </a:solidFill>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83" name="Callout: Bent Line 82">
            <a:extLst>
              <a:ext uri="{FF2B5EF4-FFF2-40B4-BE49-F238E27FC236}">
                <a16:creationId xmlns:a16="http://schemas.microsoft.com/office/drawing/2014/main" id="{70423010-403C-4001-872F-E448FDC13E37}"/>
              </a:ext>
            </a:extLst>
          </p:cNvPr>
          <p:cNvSpPr/>
          <p:nvPr/>
        </p:nvSpPr>
        <p:spPr>
          <a:xfrm>
            <a:off x="10582736" y="150249"/>
            <a:ext cx="1266825" cy="295275"/>
          </a:xfrm>
          <a:prstGeom prst="borderCallout2">
            <a:avLst>
              <a:gd name="adj1" fmla="val 18750"/>
              <a:gd name="adj2" fmla="val -8333"/>
              <a:gd name="adj3" fmla="val 18750"/>
              <a:gd name="adj4" fmla="val -16667"/>
              <a:gd name="adj5" fmla="val 64113"/>
              <a:gd name="adj6" fmla="val -30407"/>
            </a:avLst>
          </a:prstGeom>
          <a:solidFill>
            <a:schemeClr val="bg1">
              <a:lumMod val="95000"/>
            </a:schemeClr>
          </a:solidFill>
          <a:ln>
            <a:solidFill>
              <a:srgbClr val="24C0B6"/>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i="1" dirty="0">
                <a:solidFill>
                  <a:srgbClr val="24C0B6"/>
                </a:solidFill>
                <a:latin typeface="Century Gothic" panose="020B0502020202020204" pitchFamily="34" charset="0"/>
              </a:rPr>
              <a:t>Milestone</a:t>
            </a:r>
          </a:p>
        </p:txBody>
      </p:sp>
    </p:spTree>
    <p:extLst>
      <p:ext uri="{BB962C8B-B14F-4D97-AF65-F5344CB8AC3E}">
        <p14:creationId xmlns:p14="http://schemas.microsoft.com/office/powerpoint/2010/main" val="2085728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72</TotalTime>
  <Words>298</Words>
  <Application>Microsoft Macintosh PowerPoint</Application>
  <PresentationFormat>Widescreen</PresentationFormat>
  <Paragraphs>138</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Megan Herchold</cp:lastModifiedBy>
  <cp:revision>6</cp:revision>
  <dcterms:created xsi:type="dcterms:W3CDTF">2024-07-31T18:43:37Z</dcterms:created>
  <dcterms:modified xsi:type="dcterms:W3CDTF">2024-08-27T05:53:29Z</dcterms:modified>
</cp:coreProperties>
</file>