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34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54" r:id="rId17"/>
    <p:sldId id="370" r:id="rId18"/>
    <p:sldId id="356" r:id="rId19"/>
    <p:sldId id="364" r:id="rId20"/>
    <p:sldId id="371" r:id="rId21"/>
    <p:sldId id="360" r:id="rId22"/>
    <p:sldId id="367" r:id="rId23"/>
    <p:sldId id="369" r:id="rId24"/>
    <p:sldId id="362" r:id="rId25"/>
    <p:sldId id="363" r:id="rId26"/>
    <p:sldId id="361" r:id="rId27"/>
    <p:sldId id="372" r:id="rId28"/>
    <p:sldId id="357" r:id="rId29"/>
    <p:sldId id="368"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ED8A77"/>
    <a:srgbClr val="EDE2E9"/>
    <a:srgbClr val="FADAD3"/>
    <a:srgbClr val="F5CABE"/>
    <a:srgbClr val="E57D83"/>
    <a:srgbClr val="E7DFE3"/>
    <a:srgbClr val="DBC8D8"/>
    <a:srgbClr val="C33056"/>
    <a:srgbClr val="EAA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autoAdjust="0"/>
    <p:restoredTop sz="96327"/>
  </p:normalViewPr>
  <p:slideViewPr>
    <p:cSldViewPr snapToGrid="0" snapToObjects="1">
      <p:cViewPr varScale="1">
        <p:scale>
          <a:sx n="77" d="100"/>
          <a:sy n="77" d="100"/>
        </p:scale>
        <p:origin x="2130"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67789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14111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289691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111716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009630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576703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3896592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1549344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96293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184096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496248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1475253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1682514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3131909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549964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25</a:t>
            </a:fld>
            <a:endParaRPr lang="en-US" dirty="0"/>
          </a:p>
        </p:txBody>
      </p:sp>
    </p:spTree>
    <p:extLst>
      <p:ext uri="{BB962C8B-B14F-4D97-AF65-F5344CB8AC3E}">
        <p14:creationId xmlns:p14="http://schemas.microsoft.com/office/powerpoint/2010/main" val="1276395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26</a:t>
            </a:fld>
            <a:endParaRPr lang="en-US" dirty="0"/>
          </a:p>
        </p:txBody>
      </p:sp>
    </p:spTree>
    <p:extLst>
      <p:ext uri="{BB962C8B-B14F-4D97-AF65-F5344CB8AC3E}">
        <p14:creationId xmlns:p14="http://schemas.microsoft.com/office/powerpoint/2010/main" val="2436521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27</a:t>
            </a:fld>
            <a:endParaRPr lang="en-US" dirty="0"/>
          </a:p>
        </p:txBody>
      </p:sp>
    </p:spTree>
    <p:extLst>
      <p:ext uri="{BB962C8B-B14F-4D97-AF65-F5344CB8AC3E}">
        <p14:creationId xmlns:p14="http://schemas.microsoft.com/office/powerpoint/2010/main" val="3635008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28</a:t>
            </a:fld>
            <a:endParaRPr lang="en-US" dirty="0"/>
          </a:p>
        </p:txBody>
      </p:sp>
    </p:spTree>
    <p:extLst>
      <p:ext uri="{BB962C8B-B14F-4D97-AF65-F5344CB8AC3E}">
        <p14:creationId xmlns:p14="http://schemas.microsoft.com/office/powerpoint/2010/main" val="3717733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29</a:t>
            </a:fld>
            <a:endParaRPr lang="en-US" dirty="0"/>
          </a:p>
        </p:txBody>
      </p:sp>
    </p:spTree>
    <p:extLst>
      <p:ext uri="{BB962C8B-B14F-4D97-AF65-F5344CB8AC3E}">
        <p14:creationId xmlns:p14="http://schemas.microsoft.com/office/powerpoint/2010/main" val="513996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30</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94383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25566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08156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513674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37601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94291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94828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9000">
              <a:schemeClr val="bg1"/>
            </a:gs>
            <a:gs pos="58000">
              <a:schemeClr val="bg1">
                <a:lumMod val="95000"/>
              </a:schemeClr>
            </a:gs>
            <a:gs pos="98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182&amp;utm_source=template-powerpoint&amp;utm_medium=content&amp;utm_campaign=Blank+Consulting+Proposal+Presentation+Template-powerpoint-12182&amp;lpa=Blank+Consulting+Proposal+Presentation+Template+powerpoint+12182"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mailto:name@email.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mailto:devongomez@e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6485816"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Consulting Proposal Presentation Sample Template</a:t>
            </a:r>
          </a:p>
        </p:txBody>
      </p:sp>
      <p:pic>
        <p:nvPicPr>
          <p:cNvPr id="5" name="Picture 4">
            <a:extLst>
              <a:ext uri="{FF2B5EF4-FFF2-40B4-BE49-F238E27FC236}">
                <a16:creationId xmlns:a16="http://schemas.microsoft.com/office/drawing/2014/main" id="{620D29DA-9A82-26B3-184F-E1E4F3151BD8}"/>
              </a:ext>
            </a:extLst>
          </p:cNvPr>
          <p:cNvPicPr>
            <a:picLocks noChangeAspect="1"/>
          </p:cNvPicPr>
          <p:nvPr/>
        </p:nvPicPr>
        <p:blipFill>
          <a:blip r:embed="rId4"/>
          <a:srcRect/>
          <a:stretch/>
        </p:blipFill>
        <p:spPr>
          <a:xfrm>
            <a:off x="1292955" y="1688283"/>
            <a:ext cx="5011465" cy="2803676"/>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D80A1CE6-7942-AE44-4ABA-4DD17D1ACCE0}"/>
              </a:ext>
            </a:extLst>
          </p:cNvPr>
          <p:cNvPicPr>
            <a:picLocks noChangeAspect="1"/>
          </p:cNvPicPr>
          <p:nvPr/>
        </p:nvPicPr>
        <p:blipFill>
          <a:blip r:embed="rId5"/>
          <a:srcRect/>
          <a:stretch/>
        </p:blipFill>
        <p:spPr>
          <a:xfrm>
            <a:off x="5888956" y="2160980"/>
            <a:ext cx="5008714" cy="2805052"/>
          </a:xfrm>
          <a:prstGeom prst="rect">
            <a:avLst/>
          </a:prstGeom>
          <a:noFill/>
          <a:ln w="28575">
            <a:noFill/>
          </a:ln>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9635F528-5BEE-5CC3-345A-0E39D6615567}"/>
              </a:ext>
            </a:extLst>
          </p:cNvPr>
          <p:cNvPicPr>
            <a:picLocks noChangeAspect="1"/>
          </p:cNvPicPr>
          <p:nvPr/>
        </p:nvPicPr>
        <p:blipFill>
          <a:blip r:embed="rId6"/>
          <a:srcRect/>
          <a:stretch/>
        </p:blipFill>
        <p:spPr>
          <a:xfrm>
            <a:off x="3606463" y="3563506"/>
            <a:ext cx="4979075" cy="2806077"/>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Target</a:t>
            </a:r>
          </a:p>
        </p:txBody>
      </p:sp>
      <p:sp>
        <p:nvSpPr>
          <p:cNvPr id="12" name="Google Shape;90;p1">
            <a:extLst>
              <a:ext uri="{FF2B5EF4-FFF2-40B4-BE49-F238E27FC236}">
                <a16:creationId xmlns:a16="http://schemas.microsoft.com/office/drawing/2014/main" id="{B9837A68-02C6-D2FC-B98B-19C9E147BCB2}"/>
              </a:ext>
            </a:extLst>
          </p:cNvPr>
          <p:cNvSpPr txBox="1"/>
          <p:nvPr/>
        </p:nvSpPr>
        <p:spPr>
          <a:xfrm>
            <a:off x="1138260" y="2013176"/>
            <a:ext cx="175943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7030A0"/>
                </a:solidFill>
                <a:latin typeface="Century Gothic"/>
                <a:ea typeface="Century Gothic"/>
                <a:cs typeface="Century Gothic"/>
                <a:sym typeface="Century Gothic"/>
              </a:rPr>
              <a:t>XX%</a:t>
            </a:r>
          </a:p>
        </p:txBody>
      </p:sp>
      <p:sp>
        <p:nvSpPr>
          <p:cNvPr id="13" name="Google Shape;90;p1">
            <a:extLst>
              <a:ext uri="{FF2B5EF4-FFF2-40B4-BE49-F238E27FC236}">
                <a16:creationId xmlns:a16="http://schemas.microsoft.com/office/drawing/2014/main" id="{2F602899-823E-6667-8679-F9F63024F5AA}"/>
              </a:ext>
            </a:extLst>
          </p:cNvPr>
          <p:cNvSpPr txBox="1"/>
          <p:nvPr/>
        </p:nvSpPr>
        <p:spPr>
          <a:xfrm>
            <a:off x="3233687" y="2013176"/>
            <a:ext cx="175943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ED8A77"/>
                </a:solidFill>
                <a:latin typeface="Century Gothic"/>
                <a:ea typeface="Century Gothic"/>
                <a:cs typeface="Century Gothic"/>
                <a:sym typeface="Century Gothic"/>
              </a:rPr>
              <a:t>XX%</a:t>
            </a:r>
          </a:p>
        </p:txBody>
      </p:sp>
      <p:cxnSp>
        <p:nvCxnSpPr>
          <p:cNvPr id="2" name="Straight Connector 1">
            <a:extLst>
              <a:ext uri="{FF2B5EF4-FFF2-40B4-BE49-F238E27FC236}">
                <a16:creationId xmlns:a16="http://schemas.microsoft.com/office/drawing/2014/main" id="{9A45E9BF-2B79-0AC0-8DD0-FBCB48458CD6}"/>
              </a:ext>
            </a:extLst>
          </p:cNvPr>
          <p:cNvCxnSpPr>
            <a:cxnSpLocks/>
          </p:cNvCxnSpPr>
          <p:nvPr/>
        </p:nvCxnSpPr>
        <p:spPr>
          <a:xfrm>
            <a:off x="6096000" y="1551888"/>
            <a:ext cx="0" cy="4112932"/>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9C76B61-16E2-97FE-2AC3-6F159A0C24B2}"/>
              </a:ext>
            </a:extLst>
          </p:cNvPr>
          <p:cNvSpPr txBox="1"/>
          <p:nvPr/>
        </p:nvSpPr>
        <p:spPr>
          <a:xfrm>
            <a:off x="1126315" y="2844132"/>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Male</a:t>
            </a:r>
            <a:endParaRPr lang="en-US" dirty="0">
              <a:solidFill>
                <a:srgbClr val="7030A0"/>
              </a:solidFill>
              <a:latin typeface="Century Gothic" panose="020B0502020202020204" pitchFamily="34" charset="0"/>
            </a:endParaRPr>
          </a:p>
        </p:txBody>
      </p:sp>
      <p:sp>
        <p:nvSpPr>
          <p:cNvPr id="7" name="TextBox 6">
            <a:extLst>
              <a:ext uri="{FF2B5EF4-FFF2-40B4-BE49-F238E27FC236}">
                <a16:creationId xmlns:a16="http://schemas.microsoft.com/office/drawing/2014/main" id="{49C21C57-9DBA-103B-4778-7D69941D0108}"/>
              </a:ext>
            </a:extLst>
          </p:cNvPr>
          <p:cNvSpPr txBox="1"/>
          <p:nvPr/>
        </p:nvSpPr>
        <p:spPr>
          <a:xfrm>
            <a:off x="3221742" y="2844132"/>
            <a:ext cx="1771381" cy="369332"/>
          </a:xfrm>
          <a:prstGeom prst="rect">
            <a:avLst/>
          </a:prstGeom>
          <a:noFill/>
        </p:spPr>
        <p:txBody>
          <a:bodyPr wrap="square" rtlCol="0">
            <a:spAutoFit/>
          </a:bodyPr>
          <a:lstStyle/>
          <a:p>
            <a:pPr algn="ctr"/>
            <a:r>
              <a:rPr lang="en-US" b="1" dirty="0">
                <a:solidFill>
                  <a:srgbClr val="ED8A77"/>
                </a:solidFill>
                <a:latin typeface="Century Gothic" panose="020B0502020202020204" pitchFamily="34" charset="0"/>
              </a:rPr>
              <a:t>Female</a:t>
            </a:r>
            <a:endParaRPr lang="en-US" dirty="0">
              <a:solidFill>
                <a:srgbClr val="ED8A77"/>
              </a:solidFill>
              <a:latin typeface="Century Gothic" panose="020B0502020202020204" pitchFamily="34" charset="0"/>
            </a:endParaRPr>
          </a:p>
        </p:txBody>
      </p:sp>
      <p:sp>
        <p:nvSpPr>
          <p:cNvPr id="15" name="TextBox 14">
            <a:extLst>
              <a:ext uri="{FF2B5EF4-FFF2-40B4-BE49-F238E27FC236}">
                <a16:creationId xmlns:a16="http://schemas.microsoft.com/office/drawing/2014/main" id="{51D11466-B87C-A30C-70BB-5E4E7B498DD9}"/>
              </a:ext>
            </a:extLst>
          </p:cNvPr>
          <p:cNvSpPr txBox="1"/>
          <p:nvPr/>
        </p:nvSpPr>
        <p:spPr>
          <a:xfrm>
            <a:off x="2482644" y="1643844"/>
            <a:ext cx="1154151"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Gender</a:t>
            </a:r>
            <a:endParaRPr lang="en-US" dirty="0"/>
          </a:p>
        </p:txBody>
      </p:sp>
      <p:sp>
        <p:nvSpPr>
          <p:cNvPr id="17" name="Rectangle 16">
            <a:extLst>
              <a:ext uri="{FF2B5EF4-FFF2-40B4-BE49-F238E27FC236}">
                <a16:creationId xmlns:a16="http://schemas.microsoft.com/office/drawing/2014/main" id="{4FB47787-AD59-0B31-D516-B20F4F09F811}"/>
              </a:ext>
            </a:extLst>
          </p:cNvPr>
          <p:cNvSpPr/>
          <p:nvPr/>
        </p:nvSpPr>
        <p:spPr>
          <a:xfrm rot="5400000">
            <a:off x="2831119" y="2633991"/>
            <a:ext cx="457200" cy="36576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499BCBD-A5F8-470C-851B-2BFC28C4DCD7}"/>
              </a:ext>
            </a:extLst>
          </p:cNvPr>
          <p:cNvSpPr txBox="1"/>
          <p:nvPr/>
        </p:nvSpPr>
        <p:spPr>
          <a:xfrm>
            <a:off x="2482644" y="3736040"/>
            <a:ext cx="1154151"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Age</a:t>
            </a:r>
            <a:endParaRPr lang="en-US" dirty="0"/>
          </a:p>
        </p:txBody>
      </p:sp>
      <p:sp>
        <p:nvSpPr>
          <p:cNvPr id="19" name="Rectangle 18">
            <a:extLst>
              <a:ext uri="{FF2B5EF4-FFF2-40B4-BE49-F238E27FC236}">
                <a16:creationId xmlns:a16="http://schemas.microsoft.com/office/drawing/2014/main" id="{A069C72B-E783-802B-D87E-42DDE5FBCF32}"/>
              </a:ext>
            </a:extLst>
          </p:cNvPr>
          <p:cNvSpPr/>
          <p:nvPr/>
        </p:nvSpPr>
        <p:spPr>
          <a:xfrm rot="5400000">
            <a:off x="2205257" y="3259853"/>
            <a:ext cx="457200" cy="2405875"/>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8A77"/>
              </a:solidFill>
            </a:endParaRPr>
          </a:p>
        </p:txBody>
      </p:sp>
      <p:sp>
        <p:nvSpPr>
          <p:cNvPr id="20" name="Rectangle 19">
            <a:extLst>
              <a:ext uri="{FF2B5EF4-FFF2-40B4-BE49-F238E27FC236}">
                <a16:creationId xmlns:a16="http://schemas.microsoft.com/office/drawing/2014/main" id="{AC2B6239-4715-80C1-1017-00E7AF8322D9}"/>
              </a:ext>
            </a:extLst>
          </p:cNvPr>
          <p:cNvSpPr/>
          <p:nvPr/>
        </p:nvSpPr>
        <p:spPr>
          <a:xfrm rot="5400000">
            <a:off x="1457376" y="4007736"/>
            <a:ext cx="457200" cy="91011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23" name="TextBox 22">
            <a:extLst>
              <a:ext uri="{FF2B5EF4-FFF2-40B4-BE49-F238E27FC236}">
                <a16:creationId xmlns:a16="http://schemas.microsoft.com/office/drawing/2014/main" id="{DE900EBF-5B2E-A054-3999-DE226CCBB0B5}"/>
              </a:ext>
            </a:extLst>
          </p:cNvPr>
          <p:cNvSpPr txBox="1"/>
          <p:nvPr/>
        </p:nvSpPr>
        <p:spPr>
          <a:xfrm>
            <a:off x="1256418" y="4730801"/>
            <a:ext cx="833104" cy="369332"/>
          </a:xfrm>
          <a:prstGeom prst="rect">
            <a:avLst/>
          </a:prstGeom>
          <a:noFill/>
        </p:spPr>
        <p:txBody>
          <a:bodyPr wrap="square" rtlCol="0">
            <a:spAutoFit/>
          </a:bodyPr>
          <a:lstStyle/>
          <a:p>
            <a:pPr algn="ctr"/>
            <a:r>
              <a:rPr lang="en-US" b="1" dirty="0">
                <a:solidFill>
                  <a:schemeClr val="bg2">
                    <a:lumMod val="75000"/>
                  </a:schemeClr>
                </a:solidFill>
                <a:latin typeface="Century Gothic" panose="020B0502020202020204" pitchFamily="34" charset="0"/>
              </a:rPr>
              <a:t>20-35</a:t>
            </a:r>
            <a:endParaRPr lang="en-US" dirty="0">
              <a:solidFill>
                <a:schemeClr val="bg2">
                  <a:lumMod val="75000"/>
                </a:schemeClr>
              </a:solidFill>
              <a:latin typeface="Century Gothic" panose="020B0502020202020204" pitchFamily="34" charset="0"/>
            </a:endParaRPr>
          </a:p>
        </p:txBody>
      </p:sp>
      <p:sp>
        <p:nvSpPr>
          <p:cNvPr id="24" name="TextBox 23">
            <a:extLst>
              <a:ext uri="{FF2B5EF4-FFF2-40B4-BE49-F238E27FC236}">
                <a16:creationId xmlns:a16="http://schemas.microsoft.com/office/drawing/2014/main" id="{23A06E33-6E94-D84E-F60F-626B3D2B19C7}"/>
              </a:ext>
            </a:extLst>
          </p:cNvPr>
          <p:cNvSpPr txBox="1"/>
          <p:nvPr/>
        </p:nvSpPr>
        <p:spPr>
          <a:xfrm>
            <a:off x="2433857" y="4730801"/>
            <a:ext cx="833104" cy="369332"/>
          </a:xfrm>
          <a:prstGeom prst="rect">
            <a:avLst/>
          </a:prstGeom>
          <a:noFill/>
        </p:spPr>
        <p:txBody>
          <a:bodyPr wrap="square" rtlCol="0">
            <a:spAutoFit/>
          </a:bodyPr>
          <a:lstStyle/>
          <a:p>
            <a:pPr algn="ctr"/>
            <a:r>
              <a:rPr lang="en-US" b="1" dirty="0">
                <a:solidFill>
                  <a:srgbClr val="ED8A77"/>
                </a:solidFill>
                <a:latin typeface="Century Gothic" panose="020B0502020202020204" pitchFamily="34" charset="0"/>
              </a:rPr>
              <a:t>35-45</a:t>
            </a:r>
            <a:endParaRPr lang="en-US" dirty="0">
              <a:solidFill>
                <a:srgbClr val="ED8A77"/>
              </a:solidFill>
              <a:latin typeface="Century Gothic" panose="020B0502020202020204" pitchFamily="34" charset="0"/>
            </a:endParaRPr>
          </a:p>
        </p:txBody>
      </p:sp>
      <p:sp>
        <p:nvSpPr>
          <p:cNvPr id="25" name="TextBox 24">
            <a:extLst>
              <a:ext uri="{FF2B5EF4-FFF2-40B4-BE49-F238E27FC236}">
                <a16:creationId xmlns:a16="http://schemas.microsoft.com/office/drawing/2014/main" id="{A1102A13-5450-21A8-97F1-F51518F7D322}"/>
              </a:ext>
            </a:extLst>
          </p:cNvPr>
          <p:cNvSpPr txBox="1"/>
          <p:nvPr/>
        </p:nvSpPr>
        <p:spPr>
          <a:xfrm>
            <a:off x="3865800" y="4730801"/>
            <a:ext cx="83310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45-50</a:t>
            </a:r>
            <a:endParaRPr lang="en-US" dirty="0">
              <a:solidFill>
                <a:srgbClr val="7030A0"/>
              </a:solidFill>
              <a:latin typeface="Century Gothic" panose="020B0502020202020204" pitchFamily="34" charset="0"/>
            </a:endParaRPr>
          </a:p>
        </p:txBody>
      </p:sp>
      <p:sp>
        <p:nvSpPr>
          <p:cNvPr id="26" name="Rectangle 25">
            <a:extLst>
              <a:ext uri="{FF2B5EF4-FFF2-40B4-BE49-F238E27FC236}">
                <a16:creationId xmlns:a16="http://schemas.microsoft.com/office/drawing/2014/main" id="{7C2EBAFE-EBE3-E8C1-5CBD-0C809B39B1C9}"/>
              </a:ext>
            </a:extLst>
          </p:cNvPr>
          <p:cNvSpPr/>
          <p:nvPr/>
        </p:nvSpPr>
        <p:spPr>
          <a:xfrm rot="5400000">
            <a:off x="5867399" y="533400"/>
            <a:ext cx="457200" cy="12192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8" name="Google Shape;90;p1">
            <a:extLst>
              <a:ext uri="{FF2B5EF4-FFF2-40B4-BE49-F238E27FC236}">
                <a16:creationId xmlns:a16="http://schemas.microsoft.com/office/drawing/2014/main" id="{E2C1768B-30E2-1273-17C7-F23205B1306D}"/>
              </a:ext>
            </a:extLst>
          </p:cNvPr>
          <p:cNvSpPr txBox="1"/>
          <p:nvPr/>
        </p:nvSpPr>
        <p:spPr>
          <a:xfrm>
            <a:off x="7495068" y="2013176"/>
            <a:ext cx="285994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ED8A77"/>
                </a:solidFill>
                <a:latin typeface="Century Gothic"/>
                <a:ea typeface="Century Gothic"/>
                <a:cs typeface="Century Gothic"/>
                <a:sym typeface="Century Gothic"/>
              </a:rPr>
              <a:t>$XX,XXX</a:t>
            </a:r>
          </a:p>
        </p:txBody>
      </p:sp>
      <p:sp>
        <p:nvSpPr>
          <p:cNvPr id="29" name="TextBox 28">
            <a:extLst>
              <a:ext uri="{FF2B5EF4-FFF2-40B4-BE49-F238E27FC236}">
                <a16:creationId xmlns:a16="http://schemas.microsoft.com/office/drawing/2014/main" id="{540CC9F5-0FBC-1DB5-8C9D-D47A0921CDEA}"/>
              </a:ext>
            </a:extLst>
          </p:cNvPr>
          <p:cNvSpPr txBox="1"/>
          <p:nvPr/>
        </p:nvSpPr>
        <p:spPr>
          <a:xfrm>
            <a:off x="7059309" y="1643844"/>
            <a:ext cx="3731462"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Average Spend Per Customer</a:t>
            </a:r>
            <a:endParaRPr lang="en-US" dirty="0"/>
          </a:p>
        </p:txBody>
      </p:sp>
      <p:sp>
        <p:nvSpPr>
          <p:cNvPr id="30" name="TextBox 29">
            <a:extLst>
              <a:ext uri="{FF2B5EF4-FFF2-40B4-BE49-F238E27FC236}">
                <a16:creationId xmlns:a16="http://schemas.microsoft.com/office/drawing/2014/main" id="{AD40A03F-F796-D526-63FA-EE9A654CD197}"/>
              </a:ext>
            </a:extLst>
          </p:cNvPr>
          <p:cNvSpPr txBox="1"/>
          <p:nvPr/>
        </p:nvSpPr>
        <p:spPr>
          <a:xfrm>
            <a:off x="9982449" y="3313843"/>
            <a:ext cx="1326681" cy="369332"/>
          </a:xfrm>
          <a:prstGeom prst="rect">
            <a:avLst/>
          </a:prstGeom>
          <a:noFill/>
        </p:spPr>
        <p:txBody>
          <a:bodyPr wrap="square" rtlCol="0">
            <a:spAutoFit/>
          </a:bodyPr>
          <a:lstStyle/>
          <a:p>
            <a:r>
              <a:rPr lang="en-US" b="1" dirty="0">
                <a:solidFill>
                  <a:srgbClr val="7030A0"/>
                </a:solidFill>
                <a:latin typeface="Century Gothic" panose="020B0502020202020204" pitchFamily="34" charset="0"/>
              </a:rPr>
              <a:t>Category</a:t>
            </a:r>
            <a:endParaRPr lang="en-US" dirty="0">
              <a:solidFill>
                <a:srgbClr val="7030A0"/>
              </a:solidFill>
              <a:latin typeface="Century Gothic" panose="020B0502020202020204" pitchFamily="34" charset="0"/>
            </a:endParaRPr>
          </a:p>
        </p:txBody>
      </p:sp>
      <p:sp>
        <p:nvSpPr>
          <p:cNvPr id="32" name="TextBox 31">
            <a:extLst>
              <a:ext uri="{FF2B5EF4-FFF2-40B4-BE49-F238E27FC236}">
                <a16:creationId xmlns:a16="http://schemas.microsoft.com/office/drawing/2014/main" id="{152E80BE-2B76-5F55-7ADE-20B26AF37D42}"/>
              </a:ext>
            </a:extLst>
          </p:cNvPr>
          <p:cNvSpPr txBox="1"/>
          <p:nvPr/>
        </p:nvSpPr>
        <p:spPr>
          <a:xfrm>
            <a:off x="9982450" y="3987397"/>
            <a:ext cx="1242596" cy="369332"/>
          </a:xfrm>
          <a:prstGeom prst="rect">
            <a:avLst/>
          </a:prstGeom>
          <a:noFill/>
        </p:spPr>
        <p:txBody>
          <a:bodyPr wrap="square" rtlCol="0">
            <a:spAutoFit/>
          </a:bodyPr>
          <a:lstStyle/>
          <a:p>
            <a:r>
              <a:rPr lang="en-US" b="1" dirty="0">
                <a:solidFill>
                  <a:srgbClr val="ED8A77"/>
                </a:solidFill>
                <a:latin typeface="Century Gothic" panose="020B0502020202020204" pitchFamily="34" charset="0"/>
              </a:rPr>
              <a:t>Category</a:t>
            </a:r>
            <a:endParaRPr lang="en-US" dirty="0">
              <a:solidFill>
                <a:srgbClr val="ED8A77"/>
              </a:solidFill>
              <a:latin typeface="Century Gothic" panose="020B0502020202020204" pitchFamily="34" charset="0"/>
            </a:endParaRPr>
          </a:p>
        </p:txBody>
      </p:sp>
      <p:sp>
        <p:nvSpPr>
          <p:cNvPr id="33" name="TextBox 32">
            <a:extLst>
              <a:ext uri="{FF2B5EF4-FFF2-40B4-BE49-F238E27FC236}">
                <a16:creationId xmlns:a16="http://schemas.microsoft.com/office/drawing/2014/main" id="{9865CDA4-4D30-5437-2F41-65A6170D256A}"/>
              </a:ext>
            </a:extLst>
          </p:cNvPr>
          <p:cNvSpPr txBox="1"/>
          <p:nvPr/>
        </p:nvSpPr>
        <p:spPr>
          <a:xfrm>
            <a:off x="9982450" y="4660950"/>
            <a:ext cx="1242593" cy="369332"/>
          </a:xfrm>
          <a:prstGeom prst="rect">
            <a:avLst/>
          </a:prstGeom>
          <a:noFill/>
        </p:spPr>
        <p:txBody>
          <a:bodyPr wrap="square" rtlCol="0">
            <a:spAutoFit/>
          </a:bodyPr>
          <a:lstStyle/>
          <a:p>
            <a:r>
              <a:rPr lang="en-US" b="1" dirty="0">
                <a:solidFill>
                  <a:schemeClr val="bg2">
                    <a:lumMod val="75000"/>
                  </a:schemeClr>
                </a:solidFill>
                <a:latin typeface="Century Gothic" panose="020B0502020202020204" pitchFamily="34" charset="0"/>
              </a:rPr>
              <a:t>Category</a:t>
            </a:r>
            <a:endParaRPr lang="en-US" dirty="0">
              <a:solidFill>
                <a:schemeClr val="bg2">
                  <a:lumMod val="75000"/>
                </a:schemeClr>
              </a:solidFill>
              <a:latin typeface="Century Gothic" panose="020B0502020202020204" pitchFamily="34" charset="0"/>
            </a:endParaRPr>
          </a:p>
        </p:txBody>
      </p:sp>
      <p:sp>
        <p:nvSpPr>
          <p:cNvPr id="34" name="Rectangle 33">
            <a:extLst>
              <a:ext uri="{FF2B5EF4-FFF2-40B4-BE49-F238E27FC236}">
                <a16:creationId xmlns:a16="http://schemas.microsoft.com/office/drawing/2014/main" id="{65568A04-9774-6FBC-1A4F-FF1BB28E4E90}"/>
              </a:ext>
            </a:extLst>
          </p:cNvPr>
          <p:cNvSpPr/>
          <p:nvPr/>
        </p:nvSpPr>
        <p:spPr>
          <a:xfrm rot="5400000">
            <a:off x="8326605" y="2312121"/>
            <a:ext cx="457200" cy="2412941"/>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D445C54-7CFA-01E2-A6F1-71B558BADEC7}"/>
              </a:ext>
            </a:extLst>
          </p:cNvPr>
          <p:cNvSpPr/>
          <p:nvPr/>
        </p:nvSpPr>
        <p:spPr>
          <a:xfrm rot="5400000">
            <a:off x="8326605" y="2975762"/>
            <a:ext cx="457200" cy="2412941"/>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16CD2A1-72F8-59F0-1350-597D0C8F3263}"/>
              </a:ext>
            </a:extLst>
          </p:cNvPr>
          <p:cNvSpPr/>
          <p:nvPr/>
        </p:nvSpPr>
        <p:spPr>
          <a:xfrm rot="5400000">
            <a:off x="8326605" y="3616815"/>
            <a:ext cx="457200" cy="2412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D2A4C7A-5560-093A-64F0-7AED0D445B4A}"/>
              </a:ext>
            </a:extLst>
          </p:cNvPr>
          <p:cNvSpPr/>
          <p:nvPr/>
        </p:nvSpPr>
        <p:spPr>
          <a:xfrm rot="5400000">
            <a:off x="7699957" y="3602410"/>
            <a:ext cx="457200" cy="1159645"/>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1781F99-65D4-A130-506C-A4C65527C808}"/>
              </a:ext>
            </a:extLst>
          </p:cNvPr>
          <p:cNvSpPr/>
          <p:nvPr/>
        </p:nvSpPr>
        <p:spPr>
          <a:xfrm rot="5400000">
            <a:off x="8164912" y="3778508"/>
            <a:ext cx="457200" cy="2089557"/>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5F68846-C9C0-ACE5-143F-A144EEEFA918}"/>
              </a:ext>
            </a:extLst>
          </p:cNvPr>
          <p:cNvSpPr/>
          <p:nvPr/>
        </p:nvSpPr>
        <p:spPr>
          <a:xfrm rot="5400000">
            <a:off x="7922980" y="2715745"/>
            <a:ext cx="457200" cy="160569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44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1F3202-4540-F01D-2501-C502BEDDA5F1}"/>
              </a:ext>
            </a:extLst>
          </p:cNvPr>
          <p:cNvSpPr/>
          <p:nvPr/>
        </p:nvSpPr>
        <p:spPr>
          <a:xfrm>
            <a:off x="0" y="1349298"/>
            <a:ext cx="12192000" cy="5508701"/>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EE88E6-2455-A81C-C25C-D57058465DBF}"/>
              </a:ext>
            </a:extLst>
          </p:cNvPr>
          <p:cNvSpPr txBox="1"/>
          <p:nvPr/>
        </p:nvSpPr>
        <p:spPr>
          <a:xfrm>
            <a:off x="859604" y="3436357"/>
            <a:ext cx="3177284" cy="1107996"/>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chemeClr val="bg1"/>
                </a:solidFill>
                <a:effectLst/>
                <a:latin typeface="Century Gothic" panose="020B0502020202020204" pitchFamily="34" charset="0"/>
              </a:rPr>
              <a:t>Name</a:t>
            </a:r>
          </a:p>
          <a:p>
            <a:pPr algn="ctr" rtl="0" fontAlgn="base">
              <a:spcBef>
                <a:spcPts val="0"/>
              </a:spcBef>
              <a:spcAft>
                <a:spcPts val="0"/>
              </a:spcAft>
            </a:pPr>
            <a:r>
              <a:rPr lang="en-US" sz="1800" b="0" i="0" u="none" strike="noStrike" dirty="0">
                <a:solidFill>
                  <a:schemeClr val="bg1"/>
                </a:solidFill>
                <a:effectLst/>
                <a:latin typeface="Century Gothic" panose="020B0502020202020204" pitchFamily="34" charset="0"/>
              </a:rPr>
              <a:t>Position</a:t>
            </a:r>
          </a:p>
          <a:p>
            <a:pPr algn="ctr" rtl="0" fontAlgn="base">
              <a:spcBef>
                <a:spcPts val="0"/>
              </a:spcBef>
              <a:spcAft>
                <a:spcPts val="0"/>
              </a:spcAft>
            </a:pPr>
            <a:endParaRPr lang="en-US" dirty="0">
              <a:solidFill>
                <a:schemeClr val="bg1"/>
              </a:solidFill>
              <a:latin typeface="Century Gothic" panose="020B0502020202020204" pitchFamily="34" charset="0"/>
            </a:endParaRPr>
          </a:p>
          <a:p>
            <a:pPr algn="ctr" rtl="0" fontAlgn="base">
              <a:spcBef>
                <a:spcPts val="0"/>
              </a:spcBef>
              <a:spcAft>
                <a:spcPts val="0"/>
              </a:spcAft>
            </a:pPr>
            <a:r>
              <a:rPr lang="en-US" sz="1200" i="0" u="none" strike="noStrike" dirty="0">
                <a:solidFill>
                  <a:schemeClr val="bg1"/>
                </a:solidFill>
                <a:effectLst/>
                <a:latin typeface="Century Gothic" panose="020B0502020202020204" pitchFamily="34" charset="0"/>
              </a:rPr>
              <a:t>Sample background text.</a:t>
            </a:r>
          </a:p>
        </p:txBody>
      </p:sp>
      <p:sp>
        <p:nvSpPr>
          <p:cNvPr id="12" name="TextBox 11">
            <a:extLst>
              <a:ext uri="{FF2B5EF4-FFF2-40B4-BE49-F238E27FC236}">
                <a16:creationId xmlns:a16="http://schemas.microsoft.com/office/drawing/2014/main" id="{826E3616-30FF-69DC-8256-A251799F026B}"/>
              </a:ext>
            </a:extLst>
          </p:cNvPr>
          <p:cNvSpPr txBox="1"/>
          <p:nvPr/>
        </p:nvSpPr>
        <p:spPr>
          <a:xfrm>
            <a:off x="4507358" y="3436357"/>
            <a:ext cx="3177284" cy="1107996"/>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chemeClr val="bg1"/>
                </a:solidFill>
                <a:effectLst/>
                <a:latin typeface="Century Gothic" panose="020B0502020202020204" pitchFamily="34" charset="0"/>
              </a:rPr>
              <a:t>Name</a:t>
            </a:r>
          </a:p>
          <a:p>
            <a:pPr algn="ctr" rtl="0" fontAlgn="base">
              <a:spcBef>
                <a:spcPts val="0"/>
              </a:spcBef>
              <a:spcAft>
                <a:spcPts val="0"/>
              </a:spcAft>
            </a:pPr>
            <a:r>
              <a:rPr lang="en-US" sz="1800" b="0" i="0" u="none" strike="noStrike" dirty="0">
                <a:solidFill>
                  <a:schemeClr val="bg1"/>
                </a:solidFill>
                <a:effectLst/>
                <a:latin typeface="Century Gothic" panose="020B0502020202020204" pitchFamily="34" charset="0"/>
              </a:rPr>
              <a:t>Position</a:t>
            </a:r>
          </a:p>
          <a:p>
            <a:pPr algn="ctr" rtl="0" fontAlgn="base">
              <a:spcBef>
                <a:spcPts val="0"/>
              </a:spcBef>
              <a:spcAft>
                <a:spcPts val="0"/>
              </a:spcAft>
            </a:pPr>
            <a:endParaRPr lang="en-US" dirty="0">
              <a:solidFill>
                <a:schemeClr val="bg1"/>
              </a:solidFill>
              <a:latin typeface="Century Gothic" panose="020B0502020202020204" pitchFamily="34" charset="0"/>
            </a:endParaRPr>
          </a:p>
          <a:p>
            <a:pPr algn="ctr" rtl="0" fontAlgn="base">
              <a:spcBef>
                <a:spcPts val="0"/>
              </a:spcBef>
              <a:spcAft>
                <a:spcPts val="0"/>
              </a:spcAft>
            </a:pPr>
            <a:r>
              <a:rPr lang="en-US" sz="1200" i="0" u="none" strike="noStrike" dirty="0">
                <a:solidFill>
                  <a:schemeClr val="bg1"/>
                </a:solidFill>
                <a:effectLst/>
                <a:latin typeface="Century Gothic" panose="020B0502020202020204" pitchFamily="34" charset="0"/>
              </a:rPr>
              <a:t>Sample background text.</a:t>
            </a:r>
          </a:p>
        </p:txBody>
      </p:sp>
      <p:sp>
        <p:nvSpPr>
          <p:cNvPr id="14" name="TextBox 13">
            <a:extLst>
              <a:ext uri="{FF2B5EF4-FFF2-40B4-BE49-F238E27FC236}">
                <a16:creationId xmlns:a16="http://schemas.microsoft.com/office/drawing/2014/main" id="{B0D88CA0-A7FE-3774-7976-51F62DB8A42A}"/>
              </a:ext>
            </a:extLst>
          </p:cNvPr>
          <p:cNvSpPr txBox="1"/>
          <p:nvPr/>
        </p:nvSpPr>
        <p:spPr>
          <a:xfrm>
            <a:off x="8155112" y="3436357"/>
            <a:ext cx="3177284" cy="1107996"/>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chemeClr val="bg1"/>
                </a:solidFill>
                <a:effectLst/>
                <a:latin typeface="Century Gothic" panose="020B0502020202020204" pitchFamily="34" charset="0"/>
              </a:rPr>
              <a:t>Name</a:t>
            </a:r>
          </a:p>
          <a:p>
            <a:pPr algn="ctr" rtl="0" fontAlgn="base">
              <a:spcBef>
                <a:spcPts val="0"/>
              </a:spcBef>
              <a:spcAft>
                <a:spcPts val="0"/>
              </a:spcAft>
            </a:pPr>
            <a:r>
              <a:rPr lang="en-US" sz="1800" b="0" i="0" u="none" strike="noStrike" dirty="0">
                <a:solidFill>
                  <a:schemeClr val="bg1"/>
                </a:solidFill>
                <a:effectLst/>
                <a:latin typeface="Century Gothic" panose="020B0502020202020204" pitchFamily="34" charset="0"/>
              </a:rPr>
              <a:t>Position</a:t>
            </a:r>
          </a:p>
          <a:p>
            <a:pPr algn="ctr" rtl="0" fontAlgn="base">
              <a:spcBef>
                <a:spcPts val="0"/>
              </a:spcBef>
              <a:spcAft>
                <a:spcPts val="0"/>
              </a:spcAft>
            </a:pPr>
            <a:endParaRPr lang="en-US" dirty="0">
              <a:solidFill>
                <a:schemeClr val="bg1"/>
              </a:solidFill>
              <a:latin typeface="Century Gothic" panose="020B0502020202020204" pitchFamily="34" charset="0"/>
            </a:endParaRPr>
          </a:p>
          <a:p>
            <a:pPr algn="ctr" rtl="0" fontAlgn="base">
              <a:spcBef>
                <a:spcPts val="0"/>
              </a:spcBef>
              <a:spcAft>
                <a:spcPts val="0"/>
              </a:spcAft>
            </a:pPr>
            <a:r>
              <a:rPr lang="en-US" sz="1200" i="0" u="none" strike="noStrike" dirty="0">
                <a:solidFill>
                  <a:schemeClr val="bg1"/>
                </a:solidFill>
                <a:effectLst/>
                <a:latin typeface="Century Gothic" panose="020B0502020202020204" pitchFamily="34" charset="0"/>
              </a:rPr>
              <a:t>Sample background text.</a:t>
            </a:r>
          </a:p>
        </p:txBody>
      </p:sp>
      <p:pic>
        <p:nvPicPr>
          <p:cNvPr id="3" name="Picture 2">
            <a:extLst>
              <a:ext uri="{FF2B5EF4-FFF2-40B4-BE49-F238E27FC236}">
                <a16:creationId xmlns:a16="http://schemas.microsoft.com/office/drawing/2014/main" id="{ABBF18CD-933C-BA3D-E404-AF077CA80EDA}"/>
              </a:ext>
            </a:extLst>
          </p:cNvPr>
          <p:cNvPicPr>
            <a:picLocks noChangeAspect="1"/>
          </p:cNvPicPr>
          <p:nvPr/>
        </p:nvPicPr>
        <p:blipFill>
          <a:blip r:embed="rId3"/>
          <a:srcRect/>
          <a:stretch/>
        </p:blipFill>
        <p:spPr>
          <a:xfrm>
            <a:off x="5455920" y="2021516"/>
            <a:ext cx="1280160" cy="1280160"/>
          </a:xfrm>
          <a:prstGeom prst="ellipse">
            <a:avLst/>
          </a:prstGeom>
        </p:spPr>
      </p:pic>
      <p:pic>
        <p:nvPicPr>
          <p:cNvPr id="7" name="Picture 6">
            <a:extLst>
              <a:ext uri="{FF2B5EF4-FFF2-40B4-BE49-F238E27FC236}">
                <a16:creationId xmlns:a16="http://schemas.microsoft.com/office/drawing/2014/main" id="{F1BDA9A7-6B70-3D1A-094B-94A67EEF0874}"/>
              </a:ext>
            </a:extLst>
          </p:cNvPr>
          <p:cNvPicPr>
            <a:picLocks noChangeAspect="1"/>
          </p:cNvPicPr>
          <p:nvPr/>
        </p:nvPicPr>
        <p:blipFill>
          <a:blip r:embed="rId4"/>
          <a:srcRect/>
          <a:stretch/>
        </p:blipFill>
        <p:spPr>
          <a:xfrm>
            <a:off x="9103674" y="2021516"/>
            <a:ext cx="1280160" cy="1280160"/>
          </a:xfrm>
          <a:prstGeom prst="ellipse">
            <a:avLst/>
          </a:prstGeom>
        </p:spPr>
      </p:pic>
      <p:pic>
        <p:nvPicPr>
          <p:cNvPr id="11" name="Picture 10">
            <a:extLst>
              <a:ext uri="{FF2B5EF4-FFF2-40B4-BE49-F238E27FC236}">
                <a16:creationId xmlns:a16="http://schemas.microsoft.com/office/drawing/2014/main" id="{71AF59C8-EA2D-637F-E7B2-745DD9482E73}"/>
              </a:ext>
            </a:extLst>
          </p:cNvPr>
          <p:cNvPicPr>
            <a:picLocks noChangeAspect="1"/>
          </p:cNvPicPr>
          <p:nvPr/>
        </p:nvPicPr>
        <p:blipFill>
          <a:blip r:embed="rId5"/>
          <a:srcRect/>
          <a:stretch/>
        </p:blipFill>
        <p:spPr>
          <a:xfrm>
            <a:off x="1808166" y="2021516"/>
            <a:ext cx="1280160" cy="1280160"/>
          </a:xfrm>
          <a:prstGeom prst="ellipse">
            <a:avLst/>
          </a:prstGeom>
        </p:spPr>
      </p:pic>
      <p:sp>
        <p:nvSpPr>
          <p:cNvPr id="2" name="Google Shape;90;p1">
            <a:extLst>
              <a:ext uri="{FF2B5EF4-FFF2-40B4-BE49-F238E27FC236}">
                <a16:creationId xmlns:a16="http://schemas.microsoft.com/office/drawing/2014/main" id="{CED8BFCA-BE95-3CE8-5890-399521B6503D}"/>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Consultants</a:t>
            </a:r>
          </a:p>
        </p:txBody>
      </p:sp>
      <p:sp>
        <p:nvSpPr>
          <p:cNvPr id="4" name="Rectangle 3">
            <a:extLst>
              <a:ext uri="{FF2B5EF4-FFF2-40B4-BE49-F238E27FC236}">
                <a16:creationId xmlns:a16="http://schemas.microsoft.com/office/drawing/2014/main" id="{DA2508BC-90C5-6023-A9A1-398EAF0F753D}"/>
              </a:ext>
            </a:extLst>
          </p:cNvPr>
          <p:cNvSpPr/>
          <p:nvPr/>
        </p:nvSpPr>
        <p:spPr>
          <a:xfrm rot="5400000">
            <a:off x="5867399" y="533400"/>
            <a:ext cx="457200" cy="12192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500085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Testimonials</a:t>
            </a:r>
          </a:p>
        </p:txBody>
      </p:sp>
      <p:sp>
        <p:nvSpPr>
          <p:cNvPr id="2" name="Rectangle 1">
            <a:extLst>
              <a:ext uri="{FF2B5EF4-FFF2-40B4-BE49-F238E27FC236}">
                <a16:creationId xmlns:a16="http://schemas.microsoft.com/office/drawing/2014/main" id="{53D923B4-EF1C-4BA6-3979-E4D0FA05D431}"/>
              </a:ext>
            </a:extLst>
          </p:cNvPr>
          <p:cNvSpPr/>
          <p:nvPr/>
        </p:nvSpPr>
        <p:spPr>
          <a:xfrm>
            <a:off x="2579887" y="1400228"/>
            <a:ext cx="7991365" cy="1492062"/>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640080" tIns="182880" rIns="182880" bIns="182880" rtlCol="0" anchor="ctr" anchorCtr="0"/>
          <a:lstStyle/>
          <a:p>
            <a:pPr rtl="0" fontAlgn="base">
              <a:spcBef>
                <a:spcPts val="0"/>
              </a:spcBef>
              <a:spcAft>
                <a:spcPts val="0"/>
              </a:spcAft>
            </a:pPr>
            <a:r>
              <a:rPr lang="en-US" sz="1200" b="0" i="1" u="none" strike="noStrike" dirty="0">
                <a:solidFill>
                  <a:schemeClr val="tx1">
                    <a:lumMod val="65000"/>
                    <a:lumOff val="35000"/>
                  </a:schemeClr>
                </a:solidFill>
                <a:effectLst/>
                <a:latin typeface="Century Gothic" panose="020B0502020202020204" pitchFamily="34" charset="0"/>
              </a:rPr>
              <a:t>Sample quote text.</a:t>
            </a:r>
          </a:p>
          <a:p>
            <a:pPr rtl="0" fontAlgn="base">
              <a:spcBef>
                <a:spcPts val="0"/>
              </a:spcBef>
              <a:spcAft>
                <a:spcPts val="0"/>
              </a:spcAft>
            </a:pPr>
            <a:endParaRPr lang="en-US" sz="1200" dirty="0">
              <a:solidFill>
                <a:schemeClr val="tx1">
                  <a:lumMod val="65000"/>
                  <a:lumOff val="35000"/>
                </a:schemeClr>
              </a:solidFill>
              <a:latin typeface="Century Gothic" panose="020B0502020202020204" pitchFamily="34" charset="0"/>
            </a:endParaRPr>
          </a:p>
          <a:p>
            <a:pPr rtl="0" fontAlgn="base">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Name</a:t>
            </a:r>
          </a:p>
          <a:p>
            <a:pPr fontAlgn="base"/>
            <a:r>
              <a:rPr lang="en-US" sz="1200" b="0" i="0" u="none" strike="noStrike" dirty="0">
                <a:solidFill>
                  <a:schemeClr val="tx1">
                    <a:lumMod val="65000"/>
                    <a:lumOff val="35000"/>
                  </a:schemeClr>
                </a:solidFill>
                <a:effectLst/>
                <a:latin typeface="Century Gothic" panose="020B0502020202020204" pitchFamily="34" charset="0"/>
              </a:rPr>
              <a:t>Position Title</a:t>
            </a:r>
            <a:endParaRPr lang="en-US" sz="1200" b="1" i="0" u="none" strike="noStrike" dirty="0">
              <a:solidFill>
                <a:schemeClr val="tx1">
                  <a:lumMod val="65000"/>
                  <a:lumOff val="35000"/>
                </a:schemeClr>
              </a:solidFill>
              <a:effectLst/>
              <a:latin typeface="Century Gothic" panose="020B0502020202020204" pitchFamily="34" charset="0"/>
            </a:endParaRPr>
          </a:p>
        </p:txBody>
      </p:sp>
      <p:sp>
        <p:nvSpPr>
          <p:cNvPr id="6" name="Rectangle 5">
            <a:extLst>
              <a:ext uri="{FF2B5EF4-FFF2-40B4-BE49-F238E27FC236}">
                <a16:creationId xmlns:a16="http://schemas.microsoft.com/office/drawing/2014/main" id="{DD41E43D-D800-66F9-36EB-E1AD20F5772D}"/>
              </a:ext>
            </a:extLst>
          </p:cNvPr>
          <p:cNvSpPr/>
          <p:nvPr/>
        </p:nvSpPr>
        <p:spPr>
          <a:xfrm>
            <a:off x="2579887" y="3184196"/>
            <a:ext cx="7991365" cy="1405521"/>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640080" tIns="182880" rIns="182880" bIns="182880" rtlCol="0" anchor="ctr" anchorCtr="0"/>
          <a:lstStyle/>
          <a:p>
            <a:pPr rtl="0" fontAlgn="base">
              <a:spcBef>
                <a:spcPts val="0"/>
              </a:spcBef>
              <a:spcAft>
                <a:spcPts val="0"/>
              </a:spcAft>
            </a:pPr>
            <a:r>
              <a:rPr lang="en-US" sz="1200" b="0" i="1" u="none" strike="noStrike" dirty="0">
                <a:solidFill>
                  <a:schemeClr val="tx1">
                    <a:lumMod val="65000"/>
                    <a:lumOff val="35000"/>
                  </a:schemeClr>
                </a:solidFill>
                <a:effectLst/>
                <a:latin typeface="Century Gothic" panose="020B0502020202020204" pitchFamily="34" charset="0"/>
              </a:rPr>
              <a:t>Sample quote text.</a:t>
            </a:r>
          </a:p>
          <a:p>
            <a:pPr rtl="0" fontAlgn="base">
              <a:spcBef>
                <a:spcPts val="0"/>
              </a:spcBef>
              <a:spcAft>
                <a:spcPts val="0"/>
              </a:spcAft>
            </a:pPr>
            <a:endParaRPr lang="en-US" sz="1200" dirty="0">
              <a:solidFill>
                <a:schemeClr val="tx1">
                  <a:lumMod val="65000"/>
                  <a:lumOff val="35000"/>
                </a:schemeClr>
              </a:solidFill>
              <a:latin typeface="Century Gothic" panose="020B0502020202020204" pitchFamily="34" charset="0"/>
            </a:endParaRPr>
          </a:p>
          <a:p>
            <a:pPr rtl="0" fontAlgn="base">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Name</a:t>
            </a:r>
          </a:p>
          <a:p>
            <a:pPr fontAlgn="base"/>
            <a:r>
              <a:rPr lang="en-US" sz="1200" b="0" i="0" u="none" strike="noStrike" dirty="0">
                <a:solidFill>
                  <a:schemeClr val="tx1">
                    <a:lumMod val="65000"/>
                    <a:lumOff val="35000"/>
                  </a:schemeClr>
                </a:solidFill>
                <a:effectLst/>
                <a:latin typeface="Century Gothic" panose="020B0502020202020204" pitchFamily="34" charset="0"/>
              </a:rPr>
              <a:t>Position Title</a:t>
            </a:r>
            <a:endParaRPr lang="en-US" sz="1200" b="1" i="0" u="none" strike="noStrike" dirty="0">
              <a:solidFill>
                <a:schemeClr val="tx1">
                  <a:lumMod val="65000"/>
                  <a:lumOff val="35000"/>
                </a:schemeClr>
              </a:solidFill>
              <a:effectLst/>
              <a:latin typeface="Century Gothic" panose="020B0502020202020204" pitchFamily="34" charset="0"/>
            </a:endParaRPr>
          </a:p>
        </p:txBody>
      </p:sp>
      <p:pic>
        <p:nvPicPr>
          <p:cNvPr id="5" name="Picture 4">
            <a:extLst>
              <a:ext uri="{FF2B5EF4-FFF2-40B4-BE49-F238E27FC236}">
                <a16:creationId xmlns:a16="http://schemas.microsoft.com/office/drawing/2014/main" id="{BE7CBD20-1BE7-30BB-878D-4CB93E5D6094}"/>
              </a:ext>
            </a:extLst>
          </p:cNvPr>
          <p:cNvPicPr>
            <a:picLocks noChangeAspect="1"/>
          </p:cNvPicPr>
          <p:nvPr/>
        </p:nvPicPr>
        <p:blipFill>
          <a:blip r:embed="rId3"/>
          <a:srcRect/>
          <a:stretch/>
        </p:blipFill>
        <p:spPr>
          <a:xfrm>
            <a:off x="1656674" y="3251411"/>
            <a:ext cx="1280160" cy="1280160"/>
          </a:xfrm>
          <a:prstGeom prst="ellipse">
            <a:avLst/>
          </a:prstGeom>
          <a:ln w="38100">
            <a:solidFill>
              <a:schemeClr val="bg1"/>
            </a:solidFill>
          </a:ln>
        </p:spPr>
      </p:pic>
      <p:pic>
        <p:nvPicPr>
          <p:cNvPr id="13" name="Picture 12">
            <a:extLst>
              <a:ext uri="{FF2B5EF4-FFF2-40B4-BE49-F238E27FC236}">
                <a16:creationId xmlns:a16="http://schemas.microsoft.com/office/drawing/2014/main" id="{63DA7F32-8D2E-21EA-60BB-888CA665B374}"/>
              </a:ext>
            </a:extLst>
          </p:cNvPr>
          <p:cNvPicPr>
            <a:picLocks noChangeAspect="1"/>
          </p:cNvPicPr>
          <p:nvPr/>
        </p:nvPicPr>
        <p:blipFill>
          <a:blip r:embed="rId4"/>
          <a:srcRect/>
          <a:stretch/>
        </p:blipFill>
        <p:spPr>
          <a:xfrm>
            <a:off x="1656674" y="1506179"/>
            <a:ext cx="1280160" cy="1280160"/>
          </a:xfrm>
          <a:prstGeom prst="ellipse">
            <a:avLst/>
          </a:prstGeom>
          <a:ln w="38100">
            <a:solidFill>
              <a:schemeClr val="bg1"/>
            </a:solidFill>
          </a:ln>
        </p:spPr>
      </p:pic>
      <p:sp>
        <p:nvSpPr>
          <p:cNvPr id="3" name="Rectangle 2">
            <a:extLst>
              <a:ext uri="{FF2B5EF4-FFF2-40B4-BE49-F238E27FC236}">
                <a16:creationId xmlns:a16="http://schemas.microsoft.com/office/drawing/2014/main" id="{78F0E445-A3CC-5D9F-1F06-4A642AD23F70}"/>
              </a:ext>
            </a:extLst>
          </p:cNvPr>
          <p:cNvSpPr/>
          <p:nvPr/>
        </p:nvSpPr>
        <p:spPr>
          <a:xfrm>
            <a:off x="0" y="5150734"/>
            <a:ext cx="12192000" cy="170726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38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7D1717-3DC8-FAAB-CC9A-2FFF615FB5F1}"/>
              </a:ext>
            </a:extLst>
          </p:cNvPr>
          <p:cNvSpPr/>
          <p:nvPr/>
        </p:nvSpPr>
        <p:spPr>
          <a:xfrm>
            <a:off x="0" y="2230370"/>
            <a:ext cx="12192000" cy="462763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Awards</a:t>
            </a:r>
          </a:p>
        </p:txBody>
      </p:sp>
      <p:sp>
        <p:nvSpPr>
          <p:cNvPr id="3" name="Rectangle 2">
            <a:extLst>
              <a:ext uri="{FF2B5EF4-FFF2-40B4-BE49-F238E27FC236}">
                <a16:creationId xmlns:a16="http://schemas.microsoft.com/office/drawing/2014/main" id="{283E5705-D633-11D1-55A7-E3F918D63344}"/>
              </a:ext>
            </a:extLst>
          </p:cNvPr>
          <p:cNvSpPr/>
          <p:nvPr/>
        </p:nvSpPr>
        <p:spPr>
          <a:xfrm>
            <a:off x="2681250" y="2652463"/>
            <a:ext cx="2103120" cy="2752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Sample Text</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E73FE6AE-6C70-BB35-F0F1-1102181C8C09}"/>
              </a:ext>
            </a:extLst>
          </p:cNvPr>
          <p:cNvSpPr/>
          <p:nvPr/>
        </p:nvSpPr>
        <p:spPr>
          <a:xfrm>
            <a:off x="5044440" y="2652463"/>
            <a:ext cx="2103120" cy="2752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Sample Text</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62751255-F422-A209-1990-3B8EFE975ED7}"/>
              </a:ext>
            </a:extLst>
          </p:cNvPr>
          <p:cNvSpPr/>
          <p:nvPr/>
        </p:nvSpPr>
        <p:spPr>
          <a:xfrm>
            <a:off x="7407630" y="2652463"/>
            <a:ext cx="2103120" cy="2752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Sample Text</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2" name="Oval 1">
            <a:extLst>
              <a:ext uri="{FF2B5EF4-FFF2-40B4-BE49-F238E27FC236}">
                <a16:creationId xmlns:a16="http://schemas.microsoft.com/office/drawing/2014/main" id="{78054200-BCD5-92AF-2F23-087D5FACDC70}"/>
              </a:ext>
            </a:extLst>
          </p:cNvPr>
          <p:cNvSpPr/>
          <p:nvPr/>
        </p:nvSpPr>
        <p:spPr>
          <a:xfrm>
            <a:off x="3372397" y="186753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DF55411-1B1B-BF3E-E599-4EED80EC243A}"/>
              </a:ext>
            </a:extLst>
          </p:cNvPr>
          <p:cNvSpPr/>
          <p:nvPr/>
        </p:nvSpPr>
        <p:spPr>
          <a:xfrm>
            <a:off x="5735587" y="186753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25E842-9987-49A8-B73F-B0FB9C7FFC09}"/>
              </a:ext>
            </a:extLst>
          </p:cNvPr>
          <p:cNvSpPr/>
          <p:nvPr/>
        </p:nvSpPr>
        <p:spPr>
          <a:xfrm>
            <a:off x="8098777" y="186753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white line with a check mark in a circle&#10;&#10;Description automatically generated">
            <a:extLst>
              <a:ext uri="{FF2B5EF4-FFF2-40B4-BE49-F238E27FC236}">
                <a16:creationId xmlns:a16="http://schemas.microsoft.com/office/drawing/2014/main" id="{53926F6B-D89C-ED9F-0826-0B2A2F84392E}"/>
              </a:ext>
            </a:extLst>
          </p:cNvPr>
          <p:cNvPicPr>
            <a:picLocks noChangeAspect="1"/>
          </p:cNvPicPr>
          <p:nvPr/>
        </p:nvPicPr>
        <p:blipFill>
          <a:blip r:embed="rId3"/>
          <a:stretch>
            <a:fillRect/>
          </a:stretch>
        </p:blipFill>
        <p:spPr>
          <a:xfrm>
            <a:off x="8207730" y="1968127"/>
            <a:ext cx="502920" cy="502920"/>
          </a:xfrm>
          <a:prstGeom prst="rect">
            <a:avLst/>
          </a:prstGeom>
        </p:spPr>
      </p:pic>
      <p:pic>
        <p:nvPicPr>
          <p:cNvPr id="14" name="Picture 13" descr="A star with a white border&#10;&#10;Description automatically generated">
            <a:extLst>
              <a:ext uri="{FF2B5EF4-FFF2-40B4-BE49-F238E27FC236}">
                <a16:creationId xmlns:a16="http://schemas.microsoft.com/office/drawing/2014/main" id="{A9D0AB7E-CE7E-5219-1C2B-60CFFB3BB4BC}"/>
              </a:ext>
            </a:extLst>
          </p:cNvPr>
          <p:cNvPicPr>
            <a:picLocks noChangeAspect="1"/>
          </p:cNvPicPr>
          <p:nvPr/>
        </p:nvPicPr>
        <p:blipFill>
          <a:blip r:embed="rId4"/>
          <a:stretch>
            <a:fillRect/>
          </a:stretch>
        </p:blipFill>
        <p:spPr>
          <a:xfrm>
            <a:off x="5867400" y="1979114"/>
            <a:ext cx="457200" cy="457200"/>
          </a:xfrm>
          <a:prstGeom prst="rect">
            <a:avLst/>
          </a:prstGeom>
        </p:spPr>
      </p:pic>
      <p:pic>
        <p:nvPicPr>
          <p:cNvPr id="19" name="Picture 18" descr="A black and white trophy&#10;&#10;Description automatically generated">
            <a:extLst>
              <a:ext uri="{FF2B5EF4-FFF2-40B4-BE49-F238E27FC236}">
                <a16:creationId xmlns:a16="http://schemas.microsoft.com/office/drawing/2014/main" id="{90FE5D7A-4F17-0A88-C0B1-36D3D44992C1}"/>
              </a:ext>
            </a:extLst>
          </p:cNvPr>
          <p:cNvPicPr>
            <a:picLocks noChangeAspect="1"/>
          </p:cNvPicPr>
          <p:nvPr/>
        </p:nvPicPr>
        <p:blipFill>
          <a:blip r:embed="rId5"/>
          <a:stretch>
            <a:fillRect/>
          </a:stretch>
        </p:blipFill>
        <p:spPr>
          <a:xfrm>
            <a:off x="3504210" y="2013847"/>
            <a:ext cx="457200" cy="457200"/>
          </a:xfrm>
          <a:prstGeom prst="rect">
            <a:avLst/>
          </a:prstGeom>
        </p:spPr>
      </p:pic>
      <p:sp>
        <p:nvSpPr>
          <p:cNvPr id="20" name="Rectangle 19">
            <a:extLst>
              <a:ext uri="{FF2B5EF4-FFF2-40B4-BE49-F238E27FC236}">
                <a16:creationId xmlns:a16="http://schemas.microsoft.com/office/drawing/2014/main" id="{BE712460-2803-8C1B-40F2-1FDEA50B95FC}"/>
              </a:ext>
            </a:extLst>
          </p:cNvPr>
          <p:cNvSpPr/>
          <p:nvPr/>
        </p:nvSpPr>
        <p:spPr>
          <a:xfrm rot="5400000">
            <a:off x="5867399" y="533400"/>
            <a:ext cx="457200" cy="12192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483604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EA4815-E14A-3A3A-E30F-1527C2EE5C83}"/>
              </a:ext>
            </a:extLst>
          </p:cNvPr>
          <p:cNvSpPr/>
          <p:nvPr/>
        </p:nvSpPr>
        <p:spPr>
          <a:xfrm>
            <a:off x="991181" y="1206834"/>
            <a:ext cx="2570942" cy="1143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Goal Sample </a:t>
            </a:r>
            <a:r>
              <a:rPr lang="en-US" sz="1600" b="1" dirty="0">
                <a:solidFill>
                  <a:schemeClr val="bg1"/>
                </a:solidFill>
                <a:latin typeface="Century Gothic" panose="020B0502020202020204" pitchFamily="34" charset="0"/>
              </a:rPr>
              <a:t>T</a:t>
            </a:r>
            <a:r>
              <a:rPr lang="en-US" sz="1600" b="1" i="0" u="none" strike="noStrike" dirty="0">
                <a:solidFill>
                  <a:schemeClr val="bg1"/>
                </a:solidFill>
                <a:effectLst/>
                <a:latin typeface="Century Gothic" panose="020B0502020202020204" pitchFamily="34" charset="0"/>
              </a:rPr>
              <a:t>ext</a:t>
            </a:r>
            <a:endParaRPr lang="en-US" sz="16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E27C893D-B893-7191-C032-5D90049962A3}"/>
              </a:ext>
            </a:extLst>
          </p:cNvPr>
          <p:cNvSpPr/>
          <p:nvPr/>
        </p:nvSpPr>
        <p:spPr>
          <a:xfrm>
            <a:off x="3780262" y="1206834"/>
            <a:ext cx="7970537" cy="1143000"/>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Sample text</a:t>
            </a:r>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Goals</a:t>
            </a:r>
          </a:p>
        </p:txBody>
      </p:sp>
      <p:sp>
        <p:nvSpPr>
          <p:cNvPr id="10" name="Oval 9">
            <a:extLst>
              <a:ext uri="{FF2B5EF4-FFF2-40B4-BE49-F238E27FC236}">
                <a16:creationId xmlns:a16="http://schemas.microsoft.com/office/drawing/2014/main" id="{3F0DD2A0-CE03-368F-4051-5DEDDEB0F610}"/>
              </a:ext>
            </a:extLst>
          </p:cNvPr>
          <p:cNvSpPr/>
          <p:nvPr/>
        </p:nvSpPr>
        <p:spPr>
          <a:xfrm>
            <a:off x="441200" y="1402746"/>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0FE51FA5-EF0E-3E2F-EC8A-81EF7397642F}"/>
              </a:ext>
            </a:extLst>
          </p:cNvPr>
          <p:cNvSpPr txBox="1"/>
          <p:nvPr/>
        </p:nvSpPr>
        <p:spPr>
          <a:xfrm>
            <a:off x="549981" y="1445361"/>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13" name="Rectangle 12">
            <a:extLst>
              <a:ext uri="{FF2B5EF4-FFF2-40B4-BE49-F238E27FC236}">
                <a16:creationId xmlns:a16="http://schemas.microsoft.com/office/drawing/2014/main" id="{891A5A50-6995-4C4F-EEC7-E705F9E67F9C}"/>
              </a:ext>
            </a:extLst>
          </p:cNvPr>
          <p:cNvSpPr/>
          <p:nvPr/>
        </p:nvSpPr>
        <p:spPr>
          <a:xfrm>
            <a:off x="991181" y="2567283"/>
            <a:ext cx="2570942" cy="1143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Goal Sample </a:t>
            </a:r>
            <a:r>
              <a:rPr lang="en-US" sz="1600" b="1" dirty="0">
                <a:solidFill>
                  <a:schemeClr val="bg1"/>
                </a:solidFill>
                <a:latin typeface="Century Gothic" panose="020B0502020202020204" pitchFamily="34" charset="0"/>
              </a:rPr>
              <a:t>T</a:t>
            </a:r>
            <a:r>
              <a:rPr lang="en-US" sz="1600" b="1" i="0" u="none" strike="noStrike" dirty="0">
                <a:solidFill>
                  <a:schemeClr val="bg1"/>
                </a:solidFill>
                <a:effectLst/>
                <a:latin typeface="Century Gothic" panose="020B0502020202020204" pitchFamily="34" charset="0"/>
              </a:rPr>
              <a:t>ext</a:t>
            </a:r>
            <a:endParaRPr lang="en-US" sz="1600" dirty="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DFF7A7D8-02F3-207B-FFEB-7D69E05F7BAA}"/>
              </a:ext>
            </a:extLst>
          </p:cNvPr>
          <p:cNvSpPr/>
          <p:nvPr/>
        </p:nvSpPr>
        <p:spPr>
          <a:xfrm>
            <a:off x="3780262" y="2567283"/>
            <a:ext cx="7970537" cy="1143000"/>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Sample text</a:t>
            </a:r>
          </a:p>
        </p:txBody>
      </p:sp>
      <p:sp>
        <p:nvSpPr>
          <p:cNvPr id="16" name="Oval 15">
            <a:extLst>
              <a:ext uri="{FF2B5EF4-FFF2-40B4-BE49-F238E27FC236}">
                <a16:creationId xmlns:a16="http://schemas.microsoft.com/office/drawing/2014/main" id="{2EBC63D7-F647-E3B9-2570-6B8782A9A468}"/>
              </a:ext>
            </a:extLst>
          </p:cNvPr>
          <p:cNvSpPr/>
          <p:nvPr/>
        </p:nvSpPr>
        <p:spPr>
          <a:xfrm>
            <a:off x="441200" y="2763195"/>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90;p1">
            <a:extLst>
              <a:ext uri="{FF2B5EF4-FFF2-40B4-BE49-F238E27FC236}">
                <a16:creationId xmlns:a16="http://schemas.microsoft.com/office/drawing/2014/main" id="{EBBA3387-9082-EAF8-90AE-64782E490637}"/>
              </a:ext>
            </a:extLst>
          </p:cNvPr>
          <p:cNvSpPr txBox="1"/>
          <p:nvPr/>
        </p:nvSpPr>
        <p:spPr>
          <a:xfrm>
            <a:off x="549981" y="280581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18" name="Rectangle 17">
            <a:extLst>
              <a:ext uri="{FF2B5EF4-FFF2-40B4-BE49-F238E27FC236}">
                <a16:creationId xmlns:a16="http://schemas.microsoft.com/office/drawing/2014/main" id="{7B043310-0C8E-B929-F9EC-AEDA029F9638}"/>
              </a:ext>
            </a:extLst>
          </p:cNvPr>
          <p:cNvSpPr/>
          <p:nvPr/>
        </p:nvSpPr>
        <p:spPr>
          <a:xfrm>
            <a:off x="991181" y="3927732"/>
            <a:ext cx="2570942" cy="1143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Goal Sample </a:t>
            </a:r>
            <a:r>
              <a:rPr lang="en-US" sz="1600" b="1" dirty="0">
                <a:solidFill>
                  <a:schemeClr val="bg1"/>
                </a:solidFill>
                <a:latin typeface="Century Gothic" panose="020B0502020202020204" pitchFamily="34" charset="0"/>
              </a:rPr>
              <a:t>T</a:t>
            </a:r>
            <a:r>
              <a:rPr lang="en-US" sz="1600" b="1" i="0" u="none" strike="noStrike" dirty="0">
                <a:solidFill>
                  <a:schemeClr val="bg1"/>
                </a:solidFill>
                <a:effectLst/>
                <a:latin typeface="Century Gothic" panose="020B0502020202020204" pitchFamily="34" charset="0"/>
              </a:rPr>
              <a:t>ext</a:t>
            </a:r>
            <a:endParaRPr lang="en-US" sz="1600" dirty="0">
              <a:solidFill>
                <a:schemeClr val="bg1"/>
              </a:solidFill>
              <a:latin typeface="Century Gothic" panose="020B0502020202020204" pitchFamily="34" charset="0"/>
            </a:endParaRPr>
          </a:p>
        </p:txBody>
      </p:sp>
      <p:sp>
        <p:nvSpPr>
          <p:cNvPr id="19" name="Rectangle 18">
            <a:extLst>
              <a:ext uri="{FF2B5EF4-FFF2-40B4-BE49-F238E27FC236}">
                <a16:creationId xmlns:a16="http://schemas.microsoft.com/office/drawing/2014/main" id="{DA6F17D3-6085-5093-B990-FEA14A51407A}"/>
              </a:ext>
            </a:extLst>
          </p:cNvPr>
          <p:cNvSpPr/>
          <p:nvPr/>
        </p:nvSpPr>
        <p:spPr>
          <a:xfrm>
            <a:off x="3780262" y="3927732"/>
            <a:ext cx="7970537" cy="1143000"/>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Sample text</a:t>
            </a:r>
          </a:p>
        </p:txBody>
      </p:sp>
      <p:sp>
        <p:nvSpPr>
          <p:cNvPr id="20" name="Oval 19">
            <a:extLst>
              <a:ext uri="{FF2B5EF4-FFF2-40B4-BE49-F238E27FC236}">
                <a16:creationId xmlns:a16="http://schemas.microsoft.com/office/drawing/2014/main" id="{EDCDEC47-B22C-23EE-D836-64048A8035BD}"/>
              </a:ext>
            </a:extLst>
          </p:cNvPr>
          <p:cNvSpPr/>
          <p:nvPr/>
        </p:nvSpPr>
        <p:spPr>
          <a:xfrm>
            <a:off x="441200" y="4123644"/>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90;p1">
            <a:extLst>
              <a:ext uri="{FF2B5EF4-FFF2-40B4-BE49-F238E27FC236}">
                <a16:creationId xmlns:a16="http://schemas.microsoft.com/office/drawing/2014/main" id="{9AA85E2A-B987-F954-B4FF-BFDCD20F1223}"/>
              </a:ext>
            </a:extLst>
          </p:cNvPr>
          <p:cNvSpPr txBox="1"/>
          <p:nvPr/>
        </p:nvSpPr>
        <p:spPr>
          <a:xfrm>
            <a:off x="549981" y="4166259"/>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22" name="Rectangle 21">
            <a:extLst>
              <a:ext uri="{FF2B5EF4-FFF2-40B4-BE49-F238E27FC236}">
                <a16:creationId xmlns:a16="http://schemas.microsoft.com/office/drawing/2014/main" id="{8FFA276D-BAA8-4709-3AF9-359BEDC59E01}"/>
              </a:ext>
            </a:extLst>
          </p:cNvPr>
          <p:cNvSpPr/>
          <p:nvPr/>
        </p:nvSpPr>
        <p:spPr>
          <a:xfrm>
            <a:off x="991181" y="5288181"/>
            <a:ext cx="2570942" cy="1143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Goal Sample </a:t>
            </a:r>
            <a:r>
              <a:rPr lang="en-US" sz="1600" b="1" dirty="0">
                <a:solidFill>
                  <a:schemeClr val="bg1"/>
                </a:solidFill>
                <a:latin typeface="Century Gothic" panose="020B0502020202020204" pitchFamily="34" charset="0"/>
              </a:rPr>
              <a:t>T</a:t>
            </a:r>
            <a:r>
              <a:rPr lang="en-US" sz="1600" b="1" i="0" u="none" strike="noStrike" dirty="0">
                <a:solidFill>
                  <a:schemeClr val="bg1"/>
                </a:solidFill>
                <a:effectLst/>
                <a:latin typeface="Century Gothic" panose="020B0502020202020204" pitchFamily="34" charset="0"/>
              </a:rPr>
              <a:t>ext</a:t>
            </a:r>
            <a:endParaRPr lang="en-US" sz="1600" dirty="0">
              <a:solidFill>
                <a:schemeClr val="bg1"/>
              </a:solidFill>
              <a:latin typeface="Century Gothic" panose="020B0502020202020204" pitchFamily="34" charset="0"/>
            </a:endParaRPr>
          </a:p>
        </p:txBody>
      </p:sp>
      <p:sp>
        <p:nvSpPr>
          <p:cNvPr id="23" name="Rectangle 22">
            <a:extLst>
              <a:ext uri="{FF2B5EF4-FFF2-40B4-BE49-F238E27FC236}">
                <a16:creationId xmlns:a16="http://schemas.microsoft.com/office/drawing/2014/main" id="{269496DD-848C-C37F-EA51-32F6C2C6E586}"/>
              </a:ext>
            </a:extLst>
          </p:cNvPr>
          <p:cNvSpPr/>
          <p:nvPr/>
        </p:nvSpPr>
        <p:spPr>
          <a:xfrm>
            <a:off x="3780262" y="5288181"/>
            <a:ext cx="7970537" cy="1143000"/>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Sample text</a:t>
            </a:r>
          </a:p>
        </p:txBody>
      </p:sp>
      <p:sp>
        <p:nvSpPr>
          <p:cNvPr id="24" name="Oval 23">
            <a:extLst>
              <a:ext uri="{FF2B5EF4-FFF2-40B4-BE49-F238E27FC236}">
                <a16:creationId xmlns:a16="http://schemas.microsoft.com/office/drawing/2014/main" id="{E473056C-6A7A-AC4C-8BB1-68264C8E8C3D}"/>
              </a:ext>
            </a:extLst>
          </p:cNvPr>
          <p:cNvSpPr/>
          <p:nvPr/>
        </p:nvSpPr>
        <p:spPr>
          <a:xfrm>
            <a:off x="441200" y="5484093"/>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978CA2E7-6C7C-92FF-72EB-7882443F527B}"/>
              </a:ext>
            </a:extLst>
          </p:cNvPr>
          <p:cNvSpPr txBox="1"/>
          <p:nvPr/>
        </p:nvSpPr>
        <p:spPr>
          <a:xfrm>
            <a:off x="549981" y="552670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406097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Brain inside a lightbulb concept">
            <a:extLst>
              <a:ext uri="{FF2B5EF4-FFF2-40B4-BE49-F238E27FC236}">
                <a16:creationId xmlns:a16="http://schemas.microsoft.com/office/drawing/2014/main" id="{4428467F-A16F-1A2D-D173-E19A663343AA}"/>
              </a:ext>
            </a:extLst>
          </p:cNvPr>
          <p:cNvPicPr>
            <a:picLocks noChangeAspect="1"/>
          </p:cNvPicPr>
          <p:nvPr/>
        </p:nvPicPr>
        <p:blipFill>
          <a:blip r:embed="rId3">
            <a:alphaModFix/>
          </a:blip>
          <a:srcRect l="4124" t="11292" r="4124" b="11292"/>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611F3202-4540-F01D-2501-C502BEDDA5F1}"/>
              </a:ext>
            </a:extLst>
          </p:cNvPr>
          <p:cNvSpPr/>
          <p:nvPr/>
        </p:nvSpPr>
        <p:spPr>
          <a:xfrm>
            <a:off x="0" y="0"/>
            <a:ext cx="6096000" cy="6858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AB961904-167C-455A-3B62-4B846BBD1E68}"/>
              </a:ext>
            </a:extLst>
          </p:cNvPr>
          <p:cNvSpPr txBox="1"/>
          <p:nvPr/>
        </p:nvSpPr>
        <p:spPr>
          <a:xfrm>
            <a:off x="852735" y="1982005"/>
            <a:ext cx="4375661" cy="101562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000" b="1" i="0" u="none" strike="noStrike" cap="none" dirty="0">
                <a:solidFill>
                  <a:schemeClr val="bg1"/>
                </a:solidFill>
                <a:latin typeface="Century Gothic"/>
                <a:ea typeface="Century Gothic"/>
                <a:cs typeface="Century Gothic"/>
                <a:sym typeface="Century Gothic"/>
              </a:rPr>
              <a:t>Thank You</a:t>
            </a:r>
            <a:endParaRPr lang="en-US" sz="6000" u="none" strike="noStrike" cap="none" dirty="0">
              <a:solidFill>
                <a:schemeClr val="bg1"/>
              </a:solidFill>
              <a:latin typeface="Century Gothic" panose="020B0502020202020204" pitchFamily="34" charset="0"/>
              <a:ea typeface="Century Gothic"/>
              <a:cs typeface="Century Gothic"/>
              <a:sym typeface="Century Gothic"/>
            </a:endParaRPr>
          </a:p>
        </p:txBody>
      </p:sp>
      <p:sp>
        <p:nvSpPr>
          <p:cNvPr id="3" name="TextBox 2">
            <a:extLst>
              <a:ext uri="{FF2B5EF4-FFF2-40B4-BE49-F238E27FC236}">
                <a16:creationId xmlns:a16="http://schemas.microsoft.com/office/drawing/2014/main" id="{995A2C9D-C6E3-6D48-F379-0BFFEA1DE590}"/>
              </a:ext>
            </a:extLst>
          </p:cNvPr>
          <p:cNvSpPr txBox="1"/>
          <p:nvPr/>
        </p:nvSpPr>
        <p:spPr>
          <a:xfrm>
            <a:off x="852735" y="3429000"/>
            <a:ext cx="3517446" cy="1128514"/>
          </a:xfrm>
          <a:prstGeom prst="rect">
            <a:avLst/>
          </a:prstGeom>
          <a:noFill/>
        </p:spPr>
        <p:txBody>
          <a:bodyPr wrap="square">
            <a:spAutoFit/>
          </a:bodyPr>
          <a:lstStyle/>
          <a:p>
            <a:pPr rtl="0">
              <a:spcBef>
                <a:spcPts val="0"/>
              </a:spcBef>
              <a:spcAft>
                <a:spcPts val="800"/>
              </a:spcAft>
            </a:pPr>
            <a:r>
              <a:rPr lang="en-US" u="sng" dirty="0">
                <a:solidFill>
                  <a:schemeClr val="bg1"/>
                </a:solidFill>
                <a:latin typeface="Century Gothic" panose="020B0502020202020204" pitchFamily="34" charset="0"/>
                <a:hlinkClick r:id="rId4">
                  <a:extLst>
                    <a:ext uri="{A12FA001-AC4F-418D-AE19-62706E023703}">
                      <ahyp:hlinkClr xmlns:ahyp="http://schemas.microsoft.com/office/drawing/2018/hyperlinkcolor" val="tx"/>
                    </a:ext>
                  </a:extLst>
                </a:hlinkClick>
              </a:rPr>
              <a:t>name</a:t>
            </a:r>
            <a:r>
              <a:rPr lang="en-US" sz="1800" b="0" i="0" u="sng" strike="noStrike" dirty="0">
                <a:solidFill>
                  <a:schemeClr val="bg1"/>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@email.com</a:t>
            </a:r>
            <a:endParaRPr lang="en-US" b="0" u="sng" dirty="0">
              <a:solidFill>
                <a:schemeClr val="bg1"/>
              </a:solidFill>
              <a:effectLst/>
              <a:latin typeface="Century Gothic" panose="020B0502020202020204" pitchFamily="34" charset="0"/>
            </a:endParaRPr>
          </a:p>
          <a:p>
            <a:pPr rtl="0">
              <a:spcBef>
                <a:spcPts val="0"/>
              </a:spcBef>
              <a:spcAft>
                <a:spcPts val="800"/>
              </a:spcAft>
            </a:pPr>
            <a:r>
              <a:rPr lang="en-US" sz="1800" b="0" i="0" u="none" strike="noStrike" dirty="0">
                <a:solidFill>
                  <a:schemeClr val="bg1"/>
                </a:solidFill>
                <a:effectLst/>
                <a:latin typeface="Century Gothic" panose="020B0502020202020204" pitchFamily="34" charset="0"/>
              </a:rPr>
              <a:t>(123) 456-7890</a:t>
            </a:r>
            <a:endParaRPr lang="en-US" b="0" dirty="0">
              <a:solidFill>
                <a:schemeClr val="bg1"/>
              </a:solidFill>
              <a:effectLst/>
              <a:latin typeface="Century Gothic" panose="020B0502020202020204" pitchFamily="34" charset="0"/>
            </a:endParaRPr>
          </a:p>
          <a:p>
            <a:pPr rtl="0">
              <a:spcBef>
                <a:spcPts val="0"/>
              </a:spcBef>
              <a:spcAft>
                <a:spcPts val="800"/>
              </a:spcAft>
            </a:pPr>
            <a:r>
              <a:rPr lang="en-US" sz="1800" b="0" i="0" u="none" strike="noStrike" dirty="0" err="1">
                <a:solidFill>
                  <a:schemeClr val="bg1"/>
                </a:solidFill>
                <a:effectLst/>
                <a:latin typeface="Century Gothic" panose="020B0502020202020204" pitchFamily="34" charset="0"/>
              </a:rPr>
              <a:t>website.com</a:t>
            </a:r>
            <a:endParaRPr lang="en-US" dirty="0">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88D2BCD9-A3B0-19F9-D729-268371A1AC23}"/>
              </a:ext>
            </a:extLst>
          </p:cNvPr>
          <p:cNvSpPr/>
          <p:nvPr/>
        </p:nvSpPr>
        <p:spPr>
          <a:xfrm>
            <a:off x="6095998" y="0"/>
            <a:ext cx="457200" cy="6858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70000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Brain inside a lightbulb concept">
            <a:extLst>
              <a:ext uri="{FF2B5EF4-FFF2-40B4-BE49-F238E27FC236}">
                <a16:creationId xmlns:a16="http://schemas.microsoft.com/office/drawing/2014/main" id="{7E3422B0-CDD5-BEFD-9710-2046B9C865B0}"/>
              </a:ext>
            </a:extLst>
          </p:cNvPr>
          <p:cNvPicPr>
            <a:picLocks noChangeAspect="1"/>
          </p:cNvPicPr>
          <p:nvPr/>
        </p:nvPicPr>
        <p:blipFill>
          <a:blip r:embed="rId3">
            <a:alphaModFix/>
          </a:blip>
          <a:srcRect l="4124" t="11292" r="4124" b="11292"/>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611F3202-4540-F01D-2501-C502BEDDA5F1}"/>
              </a:ext>
            </a:extLst>
          </p:cNvPr>
          <p:cNvSpPr/>
          <p:nvPr/>
        </p:nvSpPr>
        <p:spPr>
          <a:xfrm>
            <a:off x="0" y="0"/>
            <a:ext cx="6096000" cy="6858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1" name="Google Shape;90;p1">
            <a:extLst>
              <a:ext uri="{FF2B5EF4-FFF2-40B4-BE49-F238E27FC236}">
                <a16:creationId xmlns:a16="http://schemas.microsoft.com/office/drawing/2014/main" id="{AB961904-167C-455A-3B62-4B846BBD1E68}"/>
              </a:ext>
            </a:extLst>
          </p:cNvPr>
          <p:cNvSpPr txBox="1"/>
          <p:nvPr/>
        </p:nvSpPr>
        <p:spPr>
          <a:xfrm>
            <a:off x="829385" y="1659305"/>
            <a:ext cx="4375661"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dirty="0">
                <a:solidFill>
                  <a:schemeClr val="bg1"/>
                </a:solidFill>
                <a:latin typeface="Century Gothic"/>
                <a:ea typeface="Century Gothic"/>
                <a:cs typeface="Century Gothic"/>
                <a:sym typeface="Century Gothic"/>
              </a:rPr>
              <a:t>Innovare Consulting</a:t>
            </a:r>
          </a:p>
          <a:p>
            <a:pPr marL="0" marR="0" lvl="0" indent="0" algn="l" rtl="0">
              <a:spcBef>
                <a:spcPts val="0"/>
              </a:spcBef>
              <a:spcAft>
                <a:spcPts val="0"/>
              </a:spcAft>
              <a:buNone/>
            </a:pPr>
            <a:endParaRPr lang="en-US" sz="3200" b="1" dirty="0">
              <a:solidFill>
                <a:schemeClr val="bg1"/>
              </a:solidFill>
              <a:latin typeface="Century Gothic"/>
              <a:ea typeface="Century Gothic"/>
              <a:cs typeface="Century Gothic"/>
              <a:sym typeface="Century Gothic"/>
            </a:endParaRPr>
          </a:p>
          <a:p>
            <a:pPr marL="0" marR="0" lvl="0" indent="0" algn="l" rtl="0">
              <a:spcBef>
                <a:spcPts val="0"/>
              </a:spcBef>
              <a:spcAft>
                <a:spcPts val="0"/>
              </a:spcAft>
              <a:buNone/>
            </a:pPr>
            <a:r>
              <a:rPr lang="en-US" sz="2400" u="none" strike="noStrike" cap="none" dirty="0">
                <a:solidFill>
                  <a:schemeClr val="bg1"/>
                </a:solidFill>
                <a:latin typeface="Century Gothic" panose="020B0502020202020204" pitchFamily="34" charset="0"/>
                <a:ea typeface="Century Gothic"/>
                <a:cs typeface="Century Gothic"/>
                <a:sym typeface="Century Gothic"/>
              </a:rPr>
              <a:t>Presented by Devon Gomez</a:t>
            </a:r>
          </a:p>
          <a:p>
            <a:pPr marL="0" marR="0" lvl="0" indent="0" algn="l" rtl="0">
              <a:spcBef>
                <a:spcPts val="0"/>
              </a:spcBef>
              <a:spcAft>
                <a:spcPts val="0"/>
              </a:spcAft>
              <a:buNone/>
            </a:pPr>
            <a:r>
              <a:rPr lang="en-US" sz="2400" dirty="0">
                <a:solidFill>
                  <a:schemeClr val="bg1"/>
                </a:solidFill>
                <a:latin typeface="Century Gothic" panose="020B0502020202020204" pitchFamily="34" charset="0"/>
                <a:ea typeface="Century Gothic"/>
                <a:cs typeface="Century Gothic"/>
                <a:sym typeface="Century Gothic"/>
              </a:rPr>
              <a:t>XX.XX.XXXX</a:t>
            </a:r>
            <a:endParaRPr lang="en-US" sz="2400" u="none" strike="noStrike" cap="none" dirty="0">
              <a:solidFill>
                <a:schemeClr val="bg1"/>
              </a:solidFill>
              <a:latin typeface="Century Gothic" panose="020B0502020202020204" pitchFamily="34" charset="0"/>
              <a:ea typeface="Century Gothic"/>
              <a:cs typeface="Century Gothic"/>
              <a:sym typeface="Century Gothic"/>
            </a:endParaRPr>
          </a:p>
        </p:txBody>
      </p:sp>
      <p:sp>
        <p:nvSpPr>
          <p:cNvPr id="15" name="Rectangle 14">
            <a:extLst>
              <a:ext uri="{FF2B5EF4-FFF2-40B4-BE49-F238E27FC236}">
                <a16:creationId xmlns:a16="http://schemas.microsoft.com/office/drawing/2014/main" id="{69C8DF13-DD6F-C583-B89E-83FAFFE6C3EE}"/>
              </a:ext>
            </a:extLst>
          </p:cNvPr>
          <p:cNvSpPr/>
          <p:nvPr/>
        </p:nvSpPr>
        <p:spPr>
          <a:xfrm>
            <a:off x="6095998" y="0"/>
            <a:ext cx="457200" cy="6858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3611836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Brain inside a lightbulb concept">
            <a:extLst>
              <a:ext uri="{FF2B5EF4-FFF2-40B4-BE49-F238E27FC236}">
                <a16:creationId xmlns:a16="http://schemas.microsoft.com/office/drawing/2014/main" id="{23FEEA26-91D4-40FA-6D47-AF9939D563D9}"/>
              </a:ext>
            </a:extLst>
          </p:cNvPr>
          <p:cNvPicPr>
            <a:picLocks noChangeAspect="1"/>
          </p:cNvPicPr>
          <p:nvPr/>
        </p:nvPicPr>
        <p:blipFill>
          <a:blip r:embed="rId3">
            <a:alphaModFix/>
          </a:blip>
          <a:srcRect l="161" t="11292" r="8087" b="11292"/>
          <a:stretch/>
        </p:blipFill>
        <p:spPr>
          <a:xfrm>
            <a:off x="0" y="0"/>
            <a:ext cx="12192000" cy="6858000"/>
          </a:xfrm>
          <a:prstGeom prst="rect">
            <a:avLst/>
          </a:prstGeom>
        </p:spPr>
      </p:pic>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Table of Contents</a:t>
            </a:r>
          </a:p>
        </p:txBody>
      </p:sp>
      <p:sp>
        <p:nvSpPr>
          <p:cNvPr id="4" name="Google Shape;90;p1">
            <a:extLst>
              <a:ext uri="{FF2B5EF4-FFF2-40B4-BE49-F238E27FC236}">
                <a16:creationId xmlns:a16="http://schemas.microsoft.com/office/drawing/2014/main" id="{B51D70CF-E367-5C30-4B7B-3B77C879648B}"/>
              </a:ext>
            </a:extLst>
          </p:cNvPr>
          <p:cNvSpPr txBox="1"/>
          <p:nvPr/>
        </p:nvSpPr>
        <p:spPr>
          <a:xfrm>
            <a:off x="1078540" y="156695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01</a:t>
            </a:r>
          </a:p>
        </p:txBody>
      </p:sp>
      <p:sp>
        <p:nvSpPr>
          <p:cNvPr id="6" name="Google Shape;90;p1">
            <a:extLst>
              <a:ext uri="{FF2B5EF4-FFF2-40B4-BE49-F238E27FC236}">
                <a16:creationId xmlns:a16="http://schemas.microsoft.com/office/drawing/2014/main" id="{BD842F74-7DA2-458B-6C06-45DC54B1A263}"/>
              </a:ext>
            </a:extLst>
          </p:cNvPr>
          <p:cNvSpPr txBox="1"/>
          <p:nvPr/>
        </p:nvSpPr>
        <p:spPr>
          <a:xfrm>
            <a:off x="3441596" y="156695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02</a:t>
            </a:r>
          </a:p>
        </p:txBody>
      </p:sp>
      <p:sp>
        <p:nvSpPr>
          <p:cNvPr id="8" name="Google Shape;90;p1">
            <a:extLst>
              <a:ext uri="{FF2B5EF4-FFF2-40B4-BE49-F238E27FC236}">
                <a16:creationId xmlns:a16="http://schemas.microsoft.com/office/drawing/2014/main" id="{FECA8DE7-ACD9-207D-EE85-A3D6854FB5A2}"/>
              </a:ext>
            </a:extLst>
          </p:cNvPr>
          <p:cNvSpPr txBox="1"/>
          <p:nvPr/>
        </p:nvSpPr>
        <p:spPr>
          <a:xfrm>
            <a:off x="5822819" y="156695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03</a:t>
            </a:r>
          </a:p>
        </p:txBody>
      </p:sp>
      <p:sp>
        <p:nvSpPr>
          <p:cNvPr id="16" name="Rectangle 15">
            <a:extLst>
              <a:ext uri="{FF2B5EF4-FFF2-40B4-BE49-F238E27FC236}">
                <a16:creationId xmlns:a16="http://schemas.microsoft.com/office/drawing/2014/main" id="{46902568-0D8C-F11E-DB84-582927DDCDF9}"/>
              </a:ext>
            </a:extLst>
          </p:cNvPr>
          <p:cNvSpPr/>
          <p:nvPr/>
        </p:nvSpPr>
        <p:spPr>
          <a:xfrm>
            <a:off x="1255421" y="260662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18" name="Rectangle 17">
            <a:extLst>
              <a:ext uri="{FF2B5EF4-FFF2-40B4-BE49-F238E27FC236}">
                <a16:creationId xmlns:a16="http://schemas.microsoft.com/office/drawing/2014/main" id="{7E0AFAFA-2745-7309-29F0-2ED47AA08889}"/>
              </a:ext>
            </a:extLst>
          </p:cNvPr>
          <p:cNvSpPr/>
          <p:nvPr/>
        </p:nvSpPr>
        <p:spPr>
          <a:xfrm>
            <a:off x="3627560" y="260662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19" name="Rectangle 18">
            <a:extLst>
              <a:ext uri="{FF2B5EF4-FFF2-40B4-BE49-F238E27FC236}">
                <a16:creationId xmlns:a16="http://schemas.microsoft.com/office/drawing/2014/main" id="{E56409B8-4BC7-41F7-B16E-29B7E7C808BE}"/>
              </a:ext>
            </a:extLst>
          </p:cNvPr>
          <p:cNvSpPr/>
          <p:nvPr/>
        </p:nvSpPr>
        <p:spPr>
          <a:xfrm>
            <a:off x="6012952" y="260662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2" name="Google Shape;90;p1">
            <a:extLst>
              <a:ext uri="{FF2B5EF4-FFF2-40B4-BE49-F238E27FC236}">
                <a16:creationId xmlns:a16="http://schemas.microsoft.com/office/drawing/2014/main" id="{193E9D1E-A3F9-3F39-07F0-D44480606E3A}"/>
              </a:ext>
            </a:extLst>
          </p:cNvPr>
          <p:cNvSpPr txBox="1"/>
          <p:nvPr/>
        </p:nvSpPr>
        <p:spPr>
          <a:xfrm>
            <a:off x="1078540" y="372087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04</a:t>
            </a:r>
          </a:p>
        </p:txBody>
      </p:sp>
      <p:sp>
        <p:nvSpPr>
          <p:cNvPr id="23" name="Google Shape;90;p1">
            <a:extLst>
              <a:ext uri="{FF2B5EF4-FFF2-40B4-BE49-F238E27FC236}">
                <a16:creationId xmlns:a16="http://schemas.microsoft.com/office/drawing/2014/main" id="{D2D49C0F-531F-5EA2-47DA-3A1DDCD7936D}"/>
              </a:ext>
            </a:extLst>
          </p:cNvPr>
          <p:cNvSpPr txBox="1"/>
          <p:nvPr/>
        </p:nvSpPr>
        <p:spPr>
          <a:xfrm>
            <a:off x="3441596" y="372087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05</a:t>
            </a:r>
          </a:p>
        </p:txBody>
      </p:sp>
      <p:sp>
        <p:nvSpPr>
          <p:cNvPr id="24" name="Google Shape;90;p1">
            <a:extLst>
              <a:ext uri="{FF2B5EF4-FFF2-40B4-BE49-F238E27FC236}">
                <a16:creationId xmlns:a16="http://schemas.microsoft.com/office/drawing/2014/main" id="{1D1AEF9F-384B-2CB7-7A7C-CC16BEC4FE79}"/>
              </a:ext>
            </a:extLst>
          </p:cNvPr>
          <p:cNvSpPr txBox="1"/>
          <p:nvPr/>
        </p:nvSpPr>
        <p:spPr>
          <a:xfrm>
            <a:off x="5822819" y="372087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06</a:t>
            </a:r>
          </a:p>
        </p:txBody>
      </p:sp>
      <p:sp>
        <p:nvSpPr>
          <p:cNvPr id="25" name="Rectangle 24">
            <a:extLst>
              <a:ext uri="{FF2B5EF4-FFF2-40B4-BE49-F238E27FC236}">
                <a16:creationId xmlns:a16="http://schemas.microsoft.com/office/drawing/2014/main" id="{FCEA5BAF-D00B-474F-F7F3-1401DF59984A}"/>
              </a:ext>
            </a:extLst>
          </p:cNvPr>
          <p:cNvSpPr/>
          <p:nvPr/>
        </p:nvSpPr>
        <p:spPr>
          <a:xfrm>
            <a:off x="1255421" y="476054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6" name="Rectangle 25">
            <a:extLst>
              <a:ext uri="{FF2B5EF4-FFF2-40B4-BE49-F238E27FC236}">
                <a16:creationId xmlns:a16="http://schemas.microsoft.com/office/drawing/2014/main" id="{324EEE50-C5C6-D993-9564-AB7B371E8BB8}"/>
              </a:ext>
            </a:extLst>
          </p:cNvPr>
          <p:cNvSpPr/>
          <p:nvPr/>
        </p:nvSpPr>
        <p:spPr>
          <a:xfrm>
            <a:off x="3627560" y="476054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7" name="Rectangle 26">
            <a:extLst>
              <a:ext uri="{FF2B5EF4-FFF2-40B4-BE49-F238E27FC236}">
                <a16:creationId xmlns:a16="http://schemas.microsoft.com/office/drawing/2014/main" id="{B05D96A0-A595-538C-C72B-EFC19223572C}"/>
              </a:ext>
            </a:extLst>
          </p:cNvPr>
          <p:cNvSpPr/>
          <p:nvPr/>
        </p:nvSpPr>
        <p:spPr>
          <a:xfrm>
            <a:off x="6012952" y="476054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8" name="Rectangle 27">
            <a:extLst>
              <a:ext uri="{FF2B5EF4-FFF2-40B4-BE49-F238E27FC236}">
                <a16:creationId xmlns:a16="http://schemas.microsoft.com/office/drawing/2014/main" id="{320EF90B-AC8D-4563-4AD1-838143B74763}"/>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3232087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Company</a:t>
            </a:r>
          </a:p>
        </p:txBody>
      </p:sp>
      <p:sp>
        <p:nvSpPr>
          <p:cNvPr id="19" name="Rectangle 18">
            <a:extLst>
              <a:ext uri="{FF2B5EF4-FFF2-40B4-BE49-F238E27FC236}">
                <a16:creationId xmlns:a16="http://schemas.microsoft.com/office/drawing/2014/main" id="{D08F8C2A-F212-48AE-857E-3DE068989C6F}"/>
              </a:ext>
            </a:extLst>
          </p:cNvPr>
          <p:cNvSpPr/>
          <p:nvPr/>
        </p:nvSpPr>
        <p:spPr>
          <a:xfrm>
            <a:off x="0" y="3155795"/>
            <a:ext cx="12192000" cy="370220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DEA4815-E14A-3A3A-E30F-1527C2EE5C83}"/>
              </a:ext>
            </a:extLst>
          </p:cNvPr>
          <p:cNvSpPr/>
          <p:nvPr/>
        </p:nvSpPr>
        <p:spPr>
          <a:xfrm>
            <a:off x="941384" y="1769065"/>
            <a:ext cx="10309232" cy="2780634"/>
          </a:xfrm>
          <a:prstGeom prst="rect">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nchorCtr="0"/>
          <a:lstStyle/>
          <a:p>
            <a:pPr algn="ctr" rtl="0">
              <a:spcBef>
                <a:spcPts val="0"/>
              </a:spcBef>
              <a:spcAft>
                <a:spcPts val="0"/>
              </a:spcAft>
            </a:pPr>
            <a:r>
              <a:rPr lang="en-US" b="0" dirty="0">
                <a:solidFill>
                  <a:schemeClr val="bg1"/>
                </a:solidFill>
                <a:effectLst/>
                <a:latin typeface="Century Gothic" panose="020B0502020202020204" pitchFamily="34" charset="0"/>
              </a:rPr>
              <a:t>Innovare Consulting is your partner in innovation and strategic growth. As a forward-thinking consulting firm, we specialize in delivering tailored solutions to help businesses navigate complex challenges and seize new opportunities.</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a:spcBef>
                <a:spcPts val="0"/>
              </a:spcBef>
              <a:spcAft>
                <a:spcPts val="0"/>
              </a:spcAft>
            </a:pPr>
            <a:r>
              <a:rPr lang="en-US" b="0" dirty="0">
                <a:solidFill>
                  <a:schemeClr val="bg1"/>
                </a:solidFill>
                <a:effectLst/>
                <a:latin typeface="Century Gothic" panose="020B0502020202020204" pitchFamily="34" charset="0"/>
              </a:rPr>
              <a:t>Founded by a team of industry veterans with expertise across technology, marketing, and operations, Innovare Consulting is dedicated to driving tangible results for our clients. We offer customized strategies to boost market presence, optimize performance, and foster sustainable growth.</a:t>
            </a:r>
          </a:p>
          <a:p>
            <a:pPr algn="ctr"/>
            <a:endParaRPr lang="en-US" dirty="0">
              <a:solidFill>
                <a:schemeClr val="bg1"/>
              </a:solidFill>
              <a:latin typeface="Century Gothic" panose="020B0502020202020204" pitchFamily="34" charset="0"/>
            </a:endParaRPr>
          </a:p>
        </p:txBody>
      </p:sp>
      <p:sp>
        <p:nvSpPr>
          <p:cNvPr id="20" name="Rectangle 19">
            <a:extLst>
              <a:ext uri="{FF2B5EF4-FFF2-40B4-BE49-F238E27FC236}">
                <a16:creationId xmlns:a16="http://schemas.microsoft.com/office/drawing/2014/main" id="{7982D18B-6013-29E2-596F-1694C858C622}"/>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54323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7D1717-3DC8-FAAB-CC9A-2FFF615FB5F1}"/>
              </a:ext>
            </a:extLst>
          </p:cNvPr>
          <p:cNvSpPr/>
          <p:nvPr/>
        </p:nvSpPr>
        <p:spPr>
          <a:xfrm>
            <a:off x="0" y="3933864"/>
            <a:ext cx="12192000" cy="292413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Understanding the Problem</a:t>
            </a:r>
          </a:p>
        </p:txBody>
      </p:sp>
      <p:sp>
        <p:nvSpPr>
          <p:cNvPr id="3" name="Rectangle 2">
            <a:extLst>
              <a:ext uri="{FF2B5EF4-FFF2-40B4-BE49-F238E27FC236}">
                <a16:creationId xmlns:a16="http://schemas.microsoft.com/office/drawing/2014/main" id="{283E5705-D633-11D1-55A7-E3F918D63344}"/>
              </a:ext>
            </a:extLst>
          </p:cNvPr>
          <p:cNvSpPr/>
          <p:nvPr/>
        </p:nvSpPr>
        <p:spPr>
          <a:xfrm>
            <a:off x="2681250" y="2582687"/>
            <a:ext cx="2103120" cy="2702354"/>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Online Presence</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Minimal online footprint results in low brand visibility and engagement</a:t>
            </a:r>
            <a:endParaRPr lang="en-US" dirty="0">
              <a:solidFill>
                <a:schemeClr val="tx1">
                  <a:lumMod val="65000"/>
                  <a:lumOff val="3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E73FE6AE-6C70-BB35-F0F1-1102181C8C09}"/>
              </a:ext>
            </a:extLst>
          </p:cNvPr>
          <p:cNvSpPr/>
          <p:nvPr/>
        </p:nvSpPr>
        <p:spPr>
          <a:xfrm>
            <a:off x="5044440" y="2582687"/>
            <a:ext cx="2103120" cy="2702354"/>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Content Strategy</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Absence of a structured content plan and SEO means missed opportunities to capture audience interest</a:t>
            </a:r>
            <a:endParaRPr lang="en-US" dirty="0">
              <a:solidFill>
                <a:schemeClr val="tx1">
                  <a:lumMod val="65000"/>
                  <a:lumOff val="3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62751255-F422-A209-1990-3B8EFE975ED7}"/>
              </a:ext>
            </a:extLst>
          </p:cNvPr>
          <p:cNvSpPr/>
          <p:nvPr/>
        </p:nvSpPr>
        <p:spPr>
          <a:xfrm>
            <a:off x="7407630" y="2582687"/>
            <a:ext cx="2103120" cy="2702354"/>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Customer Engagement </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Customer interactions are inconsistent and poorly managed, leading to reduced satisfaction and loyalty</a:t>
            </a:r>
            <a:endParaRPr lang="en-US" sz="1200" dirty="0">
              <a:solidFill>
                <a:schemeClr val="tx1">
                  <a:lumMod val="65000"/>
                  <a:lumOff val="35000"/>
                </a:schemeClr>
              </a:solidFill>
              <a:latin typeface="Century Gothic" panose="020B0502020202020204" pitchFamily="34" charset="0"/>
            </a:endParaRPr>
          </a:p>
        </p:txBody>
      </p:sp>
      <p:sp>
        <p:nvSpPr>
          <p:cNvPr id="2" name="Oval 1">
            <a:extLst>
              <a:ext uri="{FF2B5EF4-FFF2-40B4-BE49-F238E27FC236}">
                <a16:creationId xmlns:a16="http://schemas.microsoft.com/office/drawing/2014/main" id="{78054200-BCD5-92AF-2F23-087D5FACDC70}"/>
              </a:ext>
            </a:extLst>
          </p:cNvPr>
          <p:cNvSpPr/>
          <p:nvPr/>
        </p:nvSpPr>
        <p:spPr>
          <a:xfrm>
            <a:off x="3372397" y="166285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DF55411-1B1B-BF3E-E599-4EED80EC243A}"/>
              </a:ext>
            </a:extLst>
          </p:cNvPr>
          <p:cNvSpPr/>
          <p:nvPr/>
        </p:nvSpPr>
        <p:spPr>
          <a:xfrm>
            <a:off x="5735587" y="1662853"/>
            <a:ext cx="731520" cy="731520"/>
          </a:xfrm>
          <a:prstGeom prst="ellipse">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25E842-9987-49A8-B73F-B0FB9C7FFC09}"/>
              </a:ext>
            </a:extLst>
          </p:cNvPr>
          <p:cNvSpPr/>
          <p:nvPr/>
        </p:nvSpPr>
        <p:spPr>
          <a:xfrm>
            <a:off x="8098777" y="166285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group of people with a circle&#10;&#10;Description automatically generated">
            <a:extLst>
              <a:ext uri="{FF2B5EF4-FFF2-40B4-BE49-F238E27FC236}">
                <a16:creationId xmlns:a16="http://schemas.microsoft.com/office/drawing/2014/main" id="{6F95C5B0-A3AA-B4AE-AD59-B8A4C14AA989}"/>
              </a:ext>
            </a:extLst>
          </p:cNvPr>
          <p:cNvPicPr>
            <a:picLocks noChangeAspect="1"/>
          </p:cNvPicPr>
          <p:nvPr/>
        </p:nvPicPr>
        <p:blipFill>
          <a:blip r:embed="rId3"/>
          <a:stretch>
            <a:fillRect/>
          </a:stretch>
        </p:blipFill>
        <p:spPr>
          <a:xfrm>
            <a:off x="8210905" y="1756778"/>
            <a:ext cx="502920" cy="502920"/>
          </a:xfrm>
          <a:prstGeom prst="rect">
            <a:avLst/>
          </a:prstGeom>
        </p:spPr>
      </p:pic>
      <p:pic>
        <p:nvPicPr>
          <p:cNvPr id="8" name="Picture 7" descr="A black and white logo&#10;&#10;Description automatically generated">
            <a:extLst>
              <a:ext uri="{FF2B5EF4-FFF2-40B4-BE49-F238E27FC236}">
                <a16:creationId xmlns:a16="http://schemas.microsoft.com/office/drawing/2014/main" id="{87942BDD-BA06-9D6A-F6D2-8A3144442122}"/>
              </a:ext>
            </a:extLst>
          </p:cNvPr>
          <p:cNvPicPr>
            <a:picLocks noChangeAspect="1"/>
          </p:cNvPicPr>
          <p:nvPr/>
        </p:nvPicPr>
        <p:blipFill>
          <a:blip r:embed="rId4"/>
          <a:stretch>
            <a:fillRect/>
          </a:stretch>
        </p:blipFill>
        <p:spPr>
          <a:xfrm>
            <a:off x="5835954" y="1775298"/>
            <a:ext cx="475488" cy="475488"/>
          </a:xfrm>
          <a:prstGeom prst="rect">
            <a:avLst/>
          </a:prstGeom>
        </p:spPr>
      </p:pic>
      <p:pic>
        <p:nvPicPr>
          <p:cNvPr id="10" name="Picture 9" descr="A black and white cell phone&#10;&#10;Description automatically generated">
            <a:extLst>
              <a:ext uri="{FF2B5EF4-FFF2-40B4-BE49-F238E27FC236}">
                <a16:creationId xmlns:a16="http://schemas.microsoft.com/office/drawing/2014/main" id="{C92A8300-F2CB-D362-BCF5-86AA5983E90B}"/>
              </a:ext>
            </a:extLst>
          </p:cNvPr>
          <p:cNvPicPr>
            <a:picLocks noChangeAspect="1"/>
          </p:cNvPicPr>
          <p:nvPr/>
        </p:nvPicPr>
        <p:blipFill>
          <a:blip r:embed="rId5"/>
          <a:stretch>
            <a:fillRect/>
          </a:stretch>
        </p:blipFill>
        <p:spPr>
          <a:xfrm>
            <a:off x="3495066" y="1779954"/>
            <a:ext cx="475488" cy="475488"/>
          </a:xfrm>
          <a:prstGeom prst="rect">
            <a:avLst/>
          </a:prstGeom>
        </p:spPr>
      </p:pic>
    </p:spTree>
    <p:extLst>
      <p:ext uri="{BB962C8B-B14F-4D97-AF65-F5344CB8AC3E}">
        <p14:creationId xmlns:p14="http://schemas.microsoft.com/office/powerpoint/2010/main" val="13128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Brain inside a lightbulb concept">
            <a:extLst>
              <a:ext uri="{FF2B5EF4-FFF2-40B4-BE49-F238E27FC236}">
                <a16:creationId xmlns:a16="http://schemas.microsoft.com/office/drawing/2014/main" id="{7E3422B0-CDD5-BEFD-9710-2046B9C865B0}"/>
              </a:ext>
            </a:extLst>
          </p:cNvPr>
          <p:cNvPicPr>
            <a:picLocks noChangeAspect="1"/>
          </p:cNvPicPr>
          <p:nvPr/>
        </p:nvPicPr>
        <p:blipFill>
          <a:blip r:embed="rId3">
            <a:alphaModFix/>
          </a:blip>
          <a:srcRect l="4124" t="11292" r="4124" b="11292"/>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611F3202-4540-F01D-2501-C502BEDDA5F1}"/>
              </a:ext>
            </a:extLst>
          </p:cNvPr>
          <p:cNvSpPr/>
          <p:nvPr/>
        </p:nvSpPr>
        <p:spPr>
          <a:xfrm>
            <a:off x="0" y="0"/>
            <a:ext cx="6096000" cy="6858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1" name="Google Shape;90;p1">
            <a:extLst>
              <a:ext uri="{FF2B5EF4-FFF2-40B4-BE49-F238E27FC236}">
                <a16:creationId xmlns:a16="http://schemas.microsoft.com/office/drawing/2014/main" id="{AB961904-167C-455A-3B62-4B846BBD1E68}"/>
              </a:ext>
            </a:extLst>
          </p:cNvPr>
          <p:cNvSpPr txBox="1"/>
          <p:nvPr/>
        </p:nvSpPr>
        <p:spPr>
          <a:xfrm>
            <a:off x="829385" y="1659305"/>
            <a:ext cx="4375661"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dirty="0">
                <a:solidFill>
                  <a:schemeClr val="bg1"/>
                </a:solidFill>
                <a:latin typeface="Century Gothic"/>
                <a:ea typeface="Century Gothic"/>
                <a:cs typeface="Century Gothic"/>
                <a:sym typeface="Century Gothic"/>
              </a:rPr>
              <a:t>Title of Presentation</a:t>
            </a:r>
          </a:p>
          <a:p>
            <a:pPr marL="0" marR="0" lvl="0" indent="0" algn="l" rtl="0">
              <a:spcBef>
                <a:spcPts val="0"/>
              </a:spcBef>
              <a:spcAft>
                <a:spcPts val="0"/>
              </a:spcAft>
              <a:buNone/>
            </a:pPr>
            <a:endParaRPr lang="en-US" sz="3200" b="1" dirty="0">
              <a:solidFill>
                <a:schemeClr val="bg1"/>
              </a:solidFill>
              <a:latin typeface="Century Gothic"/>
              <a:ea typeface="Century Gothic"/>
              <a:cs typeface="Century Gothic"/>
              <a:sym typeface="Century Gothic"/>
            </a:endParaRPr>
          </a:p>
          <a:p>
            <a:pPr marL="0" marR="0" lvl="0" indent="0" algn="l" rtl="0">
              <a:spcBef>
                <a:spcPts val="0"/>
              </a:spcBef>
              <a:spcAft>
                <a:spcPts val="0"/>
              </a:spcAft>
              <a:buNone/>
            </a:pPr>
            <a:r>
              <a:rPr lang="en-US" sz="2400" u="none" strike="noStrike" cap="none" dirty="0">
                <a:solidFill>
                  <a:schemeClr val="bg1"/>
                </a:solidFill>
                <a:latin typeface="Century Gothic" panose="020B0502020202020204" pitchFamily="34" charset="0"/>
                <a:ea typeface="Century Gothic"/>
                <a:cs typeface="Century Gothic"/>
                <a:sym typeface="Century Gothic"/>
              </a:rPr>
              <a:t>Presented by Name</a:t>
            </a:r>
          </a:p>
          <a:p>
            <a:pPr marL="0" marR="0" lvl="0" indent="0" algn="l" rtl="0">
              <a:spcBef>
                <a:spcPts val="0"/>
              </a:spcBef>
              <a:spcAft>
                <a:spcPts val="0"/>
              </a:spcAft>
              <a:buNone/>
            </a:pPr>
            <a:r>
              <a:rPr lang="en-US" sz="2400" dirty="0">
                <a:solidFill>
                  <a:schemeClr val="bg1"/>
                </a:solidFill>
                <a:latin typeface="Century Gothic" panose="020B0502020202020204" pitchFamily="34" charset="0"/>
                <a:ea typeface="Century Gothic"/>
                <a:cs typeface="Century Gothic"/>
                <a:sym typeface="Century Gothic"/>
              </a:rPr>
              <a:t>XX.XX.XXXX</a:t>
            </a:r>
            <a:endParaRPr lang="en-US" sz="2400" u="none" strike="noStrike" cap="none" dirty="0">
              <a:solidFill>
                <a:schemeClr val="bg1"/>
              </a:solidFill>
              <a:latin typeface="Century Gothic" panose="020B0502020202020204" pitchFamily="34" charset="0"/>
              <a:ea typeface="Century Gothic"/>
              <a:cs typeface="Century Gothic"/>
              <a:sym typeface="Century Gothic"/>
            </a:endParaRPr>
          </a:p>
        </p:txBody>
      </p:sp>
      <p:sp>
        <p:nvSpPr>
          <p:cNvPr id="15" name="Rectangle 14">
            <a:extLst>
              <a:ext uri="{FF2B5EF4-FFF2-40B4-BE49-F238E27FC236}">
                <a16:creationId xmlns:a16="http://schemas.microsoft.com/office/drawing/2014/main" id="{69C8DF13-DD6F-C583-B89E-83FAFFE6C3EE}"/>
              </a:ext>
            </a:extLst>
          </p:cNvPr>
          <p:cNvSpPr/>
          <p:nvPr/>
        </p:nvSpPr>
        <p:spPr>
          <a:xfrm>
            <a:off x="6095998" y="0"/>
            <a:ext cx="457200" cy="6858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435742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7D1717-3DC8-FAAB-CC9A-2FFF615FB5F1}"/>
              </a:ext>
            </a:extLst>
          </p:cNvPr>
          <p:cNvSpPr/>
          <p:nvPr/>
        </p:nvSpPr>
        <p:spPr>
          <a:xfrm>
            <a:off x="0" y="3933864"/>
            <a:ext cx="12192000" cy="2924136"/>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Solutions</a:t>
            </a:r>
          </a:p>
        </p:txBody>
      </p:sp>
      <p:sp>
        <p:nvSpPr>
          <p:cNvPr id="3" name="Rectangle 2">
            <a:extLst>
              <a:ext uri="{FF2B5EF4-FFF2-40B4-BE49-F238E27FC236}">
                <a16:creationId xmlns:a16="http://schemas.microsoft.com/office/drawing/2014/main" id="{283E5705-D633-11D1-55A7-E3F918D63344}"/>
              </a:ext>
            </a:extLst>
          </p:cNvPr>
          <p:cNvSpPr/>
          <p:nvPr/>
        </p:nvSpPr>
        <p:spPr>
          <a:xfrm>
            <a:off x="2681250" y="2370812"/>
            <a:ext cx="2103120" cy="3416669"/>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Enhance Digital Presence</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Develop and implement a comprehensive digital marketing strategy to increase brand visibility and engagement</a:t>
            </a:r>
            <a:endParaRPr lang="en-US" dirty="0">
              <a:solidFill>
                <a:schemeClr val="tx1">
                  <a:lumMod val="65000"/>
                  <a:lumOff val="3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E73FE6AE-6C70-BB35-F0F1-1102181C8C09}"/>
              </a:ext>
            </a:extLst>
          </p:cNvPr>
          <p:cNvSpPr/>
          <p:nvPr/>
        </p:nvSpPr>
        <p:spPr>
          <a:xfrm>
            <a:off x="5044440" y="2370812"/>
            <a:ext cx="2103120" cy="3416669"/>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Revamp Content Strategy</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Create a structured content marketing plan with high-quality, SEO-optimized content that addresses industry trends</a:t>
            </a:r>
            <a:endParaRPr lang="en-US" dirty="0">
              <a:solidFill>
                <a:schemeClr val="tx1">
                  <a:lumMod val="65000"/>
                  <a:lumOff val="3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62751255-F422-A209-1990-3B8EFE975ED7}"/>
              </a:ext>
            </a:extLst>
          </p:cNvPr>
          <p:cNvSpPr/>
          <p:nvPr/>
        </p:nvSpPr>
        <p:spPr>
          <a:xfrm>
            <a:off x="7407630" y="2370812"/>
            <a:ext cx="2103120" cy="3416669"/>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Streamline Customer Engagement</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Implement a unified customer relationship management (CRM) system to improve communication, manage interactions, and enhance customer experience</a:t>
            </a:r>
            <a:endParaRPr lang="en-US" sz="1200" dirty="0">
              <a:solidFill>
                <a:schemeClr val="tx1">
                  <a:lumMod val="65000"/>
                  <a:lumOff val="35000"/>
                </a:schemeClr>
              </a:solidFill>
              <a:latin typeface="Century Gothic" panose="020B0502020202020204" pitchFamily="34" charset="0"/>
            </a:endParaRPr>
          </a:p>
        </p:txBody>
      </p:sp>
      <p:sp>
        <p:nvSpPr>
          <p:cNvPr id="2" name="Oval 1">
            <a:extLst>
              <a:ext uri="{FF2B5EF4-FFF2-40B4-BE49-F238E27FC236}">
                <a16:creationId xmlns:a16="http://schemas.microsoft.com/office/drawing/2014/main" id="{78054200-BCD5-92AF-2F23-087D5FACDC70}"/>
              </a:ext>
            </a:extLst>
          </p:cNvPr>
          <p:cNvSpPr/>
          <p:nvPr/>
        </p:nvSpPr>
        <p:spPr>
          <a:xfrm>
            <a:off x="3372397" y="1450979"/>
            <a:ext cx="731520" cy="731520"/>
          </a:xfrm>
          <a:prstGeom prst="ellipse">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DF55411-1B1B-BF3E-E599-4EED80EC243A}"/>
              </a:ext>
            </a:extLst>
          </p:cNvPr>
          <p:cNvSpPr/>
          <p:nvPr/>
        </p:nvSpPr>
        <p:spPr>
          <a:xfrm>
            <a:off x="5735587" y="145097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25E842-9987-49A8-B73F-B0FB9C7FFC09}"/>
              </a:ext>
            </a:extLst>
          </p:cNvPr>
          <p:cNvSpPr/>
          <p:nvPr/>
        </p:nvSpPr>
        <p:spPr>
          <a:xfrm>
            <a:off x="8098777" y="1450979"/>
            <a:ext cx="731520" cy="731520"/>
          </a:xfrm>
          <a:prstGeom prst="ellipse">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group of people with a circle&#10;&#10;Description automatically generated">
            <a:extLst>
              <a:ext uri="{FF2B5EF4-FFF2-40B4-BE49-F238E27FC236}">
                <a16:creationId xmlns:a16="http://schemas.microsoft.com/office/drawing/2014/main" id="{6F95C5B0-A3AA-B4AE-AD59-B8A4C14AA989}"/>
              </a:ext>
            </a:extLst>
          </p:cNvPr>
          <p:cNvPicPr>
            <a:picLocks noChangeAspect="1"/>
          </p:cNvPicPr>
          <p:nvPr/>
        </p:nvPicPr>
        <p:blipFill>
          <a:blip r:embed="rId3"/>
          <a:stretch>
            <a:fillRect/>
          </a:stretch>
        </p:blipFill>
        <p:spPr>
          <a:xfrm>
            <a:off x="8210905" y="1544904"/>
            <a:ext cx="502920" cy="502920"/>
          </a:xfrm>
          <a:prstGeom prst="rect">
            <a:avLst/>
          </a:prstGeom>
        </p:spPr>
      </p:pic>
      <p:pic>
        <p:nvPicPr>
          <p:cNvPr id="8" name="Picture 7" descr="A black and white logo&#10;&#10;Description automatically generated">
            <a:extLst>
              <a:ext uri="{FF2B5EF4-FFF2-40B4-BE49-F238E27FC236}">
                <a16:creationId xmlns:a16="http://schemas.microsoft.com/office/drawing/2014/main" id="{87942BDD-BA06-9D6A-F6D2-8A3144442122}"/>
              </a:ext>
            </a:extLst>
          </p:cNvPr>
          <p:cNvPicPr>
            <a:picLocks noChangeAspect="1"/>
          </p:cNvPicPr>
          <p:nvPr/>
        </p:nvPicPr>
        <p:blipFill>
          <a:blip r:embed="rId4"/>
          <a:stretch>
            <a:fillRect/>
          </a:stretch>
        </p:blipFill>
        <p:spPr>
          <a:xfrm>
            <a:off x="5835954" y="1563424"/>
            <a:ext cx="475488" cy="475488"/>
          </a:xfrm>
          <a:prstGeom prst="rect">
            <a:avLst/>
          </a:prstGeom>
        </p:spPr>
      </p:pic>
      <p:pic>
        <p:nvPicPr>
          <p:cNvPr id="10" name="Picture 9" descr="A black and white cell phone&#10;&#10;Description automatically generated">
            <a:extLst>
              <a:ext uri="{FF2B5EF4-FFF2-40B4-BE49-F238E27FC236}">
                <a16:creationId xmlns:a16="http://schemas.microsoft.com/office/drawing/2014/main" id="{C92A8300-F2CB-D362-BCF5-86AA5983E90B}"/>
              </a:ext>
            </a:extLst>
          </p:cNvPr>
          <p:cNvPicPr>
            <a:picLocks noChangeAspect="1"/>
          </p:cNvPicPr>
          <p:nvPr/>
        </p:nvPicPr>
        <p:blipFill>
          <a:blip r:embed="rId5"/>
          <a:stretch>
            <a:fillRect/>
          </a:stretch>
        </p:blipFill>
        <p:spPr>
          <a:xfrm>
            <a:off x="3495066" y="1568080"/>
            <a:ext cx="475488" cy="475488"/>
          </a:xfrm>
          <a:prstGeom prst="rect">
            <a:avLst/>
          </a:prstGeom>
        </p:spPr>
      </p:pic>
    </p:spTree>
    <p:extLst>
      <p:ext uri="{BB962C8B-B14F-4D97-AF65-F5344CB8AC3E}">
        <p14:creationId xmlns:p14="http://schemas.microsoft.com/office/powerpoint/2010/main" val="3644167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Main Competitors</a:t>
            </a:r>
          </a:p>
        </p:txBody>
      </p:sp>
      <p:sp>
        <p:nvSpPr>
          <p:cNvPr id="14" name="Oval 13">
            <a:extLst>
              <a:ext uri="{FF2B5EF4-FFF2-40B4-BE49-F238E27FC236}">
                <a16:creationId xmlns:a16="http://schemas.microsoft.com/office/drawing/2014/main" id="{65C10407-AFDE-A948-8A53-524AA2880DED}"/>
              </a:ext>
            </a:extLst>
          </p:cNvPr>
          <p:cNvSpPr/>
          <p:nvPr/>
        </p:nvSpPr>
        <p:spPr>
          <a:xfrm>
            <a:off x="2230922" y="204712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descr="A black and white gear&#10;&#10;Description automatically generated">
            <a:extLst>
              <a:ext uri="{FF2B5EF4-FFF2-40B4-BE49-F238E27FC236}">
                <a16:creationId xmlns:a16="http://schemas.microsoft.com/office/drawing/2014/main" id="{BCCA48C4-2EEE-D489-309C-0B6487E9326A}"/>
              </a:ext>
            </a:extLst>
          </p:cNvPr>
          <p:cNvPicPr>
            <a:picLocks noChangeAspect="1"/>
          </p:cNvPicPr>
          <p:nvPr/>
        </p:nvPicPr>
        <p:blipFill>
          <a:blip r:embed="rId3"/>
          <a:stretch>
            <a:fillRect/>
          </a:stretch>
        </p:blipFill>
        <p:spPr>
          <a:xfrm>
            <a:off x="2345221" y="2163448"/>
            <a:ext cx="502920" cy="502920"/>
          </a:xfrm>
          <a:prstGeom prst="rect">
            <a:avLst/>
          </a:prstGeom>
        </p:spPr>
      </p:pic>
      <p:sp>
        <p:nvSpPr>
          <p:cNvPr id="48" name="Oval 47">
            <a:extLst>
              <a:ext uri="{FF2B5EF4-FFF2-40B4-BE49-F238E27FC236}">
                <a16:creationId xmlns:a16="http://schemas.microsoft.com/office/drawing/2014/main" id="{9F0721FF-7F2A-F2FF-1DBF-87F0F5A75C7B}"/>
              </a:ext>
            </a:extLst>
          </p:cNvPr>
          <p:cNvSpPr/>
          <p:nvPr/>
        </p:nvSpPr>
        <p:spPr>
          <a:xfrm>
            <a:off x="2230922" y="294960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A graph of progress bar&#10;&#10;Description automatically generated with medium confidence">
            <a:extLst>
              <a:ext uri="{FF2B5EF4-FFF2-40B4-BE49-F238E27FC236}">
                <a16:creationId xmlns:a16="http://schemas.microsoft.com/office/drawing/2014/main" id="{CF1115BA-7DF8-FFBC-E8B9-4F8C737D9B61}"/>
              </a:ext>
            </a:extLst>
          </p:cNvPr>
          <p:cNvPicPr>
            <a:picLocks noChangeAspect="1"/>
          </p:cNvPicPr>
          <p:nvPr/>
        </p:nvPicPr>
        <p:blipFill>
          <a:blip r:embed="rId4"/>
          <a:stretch>
            <a:fillRect/>
          </a:stretch>
        </p:blipFill>
        <p:spPr>
          <a:xfrm>
            <a:off x="2355129" y="3063903"/>
            <a:ext cx="457200" cy="457200"/>
          </a:xfrm>
          <a:prstGeom prst="rect">
            <a:avLst/>
          </a:prstGeom>
        </p:spPr>
      </p:pic>
      <p:cxnSp>
        <p:nvCxnSpPr>
          <p:cNvPr id="4" name="Straight Connector 3">
            <a:extLst>
              <a:ext uri="{FF2B5EF4-FFF2-40B4-BE49-F238E27FC236}">
                <a16:creationId xmlns:a16="http://schemas.microsoft.com/office/drawing/2014/main" id="{72B58684-7D17-A8B2-414E-688181316830}"/>
              </a:ext>
            </a:extLst>
          </p:cNvPr>
          <p:cNvCxnSpPr>
            <a:cxnSpLocks/>
          </p:cNvCxnSpPr>
          <p:nvPr/>
        </p:nvCxnSpPr>
        <p:spPr>
          <a:xfrm>
            <a:off x="2159876" y="1947756"/>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E2FD3B-3E86-7955-94C7-AF4CF824D027}"/>
              </a:ext>
            </a:extLst>
          </p:cNvPr>
          <p:cNvCxnSpPr>
            <a:cxnSpLocks/>
          </p:cNvCxnSpPr>
          <p:nvPr/>
        </p:nvCxnSpPr>
        <p:spPr>
          <a:xfrm>
            <a:off x="2159876" y="2856360"/>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AE3936F-00FE-FE9D-027E-52FF3E59CB5E}"/>
              </a:ext>
            </a:extLst>
          </p:cNvPr>
          <p:cNvCxnSpPr>
            <a:cxnSpLocks/>
          </p:cNvCxnSpPr>
          <p:nvPr/>
        </p:nvCxnSpPr>
        <p:spPr>
          <a:xfrm>
            <a:off x="2159876" y="3764964"/>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D30A338-7232-DAF9-C7F4-DB633B2F080C}"/>
              </a:ext>
            </a:extLst>
          </p:cNvPr>
          <p:cNvCxnSpPr>
            <a:cxnSpLocks/>
          </p:cNvCxnSpPr>
          <p:nvPr/>
        </p:nvCxnSpPr>
        <p:spPr>
          <a:xfrm>
            <a:off x="2159876" y="4673568"/>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2D5769-9031-33BB-2C12-7B46B09F44CD}"/>
              </a:ext>
            </a:extLst>
          </p:cNvPr>
          <p:cNvCxnSpPr>
            <a:cxnSpLocks/>
          </p:cNvCxnSpPr>
          <p:nvPr/>
        </p:nvCxnSpPr>
        <p:spPr>
          <a:xfrm>
            <a:off x="2159876" y="558217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132599-F5A2-AC96-1428-4A20349C634E}"/>
              </a:ext>
            </a:extLst>
          </p:cNvPr>
          <p:cNvSpPr txBox="1"/>
          <p:nvPr/>
        </p:nvSpPr>
        <p:spPr>
          <a:xfrm>
            <a:off x="3569635" y="1495466"/>
            <a:ext cx="184744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Competitor 1</a:t>
            </a:r>
            <a:endParaRPr lang="en-US" dirty="0">
              <a:solidFill>
                <a:srgbClr val="7030A0"/>
              </a:solidFill>
              <a:latin typeface="Century Gothic" panose="020B0502020202020204" pitchFamily="34" charset="0"/>
            </a:endParaRPr>
          </a:p>
        </p:txBody>
      </p:sp>
      <p:sp>
        <p:nvSpPr>
          <p:cNvPr id="12" name="TextBox 11">
            <a:extLst>
              <a:ext uri="{FF2B5EF4-FFF2-40B4-BE49-F238E27FC236}">
                <a16:creationId xmlns:a16="http://schemas.microsoft.com/office/drawing/2014/main" id="{CA480128-8812-A2C5-383C-6FE75D404AB0}"/>
              </a:ext>
            </a:extLst>
          </p:cNvPr>
          <p:cNvSpPr txBox="1"/>
          <p:nvPr/>
        </p:nvSpPr>
        <p:spPr>
          <a:xfrm>
            <a:off x="5798461" y="1495466"/>
            <a:ext cx="184744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Competitor 2</a:t>
            </a:r>
            <a:endParaRPr lang="en-US" dirty="0">
              <a:solidFill>
                <a:srgbClr val="7030A0"/>
              </a:solidFill>
              <a:latin typeface="Century Gothic" panose="020B0502020202020204" pitchFamily="34" charset="0"/>
            </a:endParaRPr>
          </a:p>
        </p:txBody>
      </p:sp>
      <p:sp>
        <p:nvSpPr>
          <p:cNvPr id="13" name="TextBox 12">
            <a:extLst>
              <a:ext uri="{FF2B5EF4-FFF2-40B4-BE49-F238E27FC236}">
                <a16:creationId xmlns:a16="http://schemas.microsoft.com/office/drawing/2014/main" id="{B264099D-F873-DFDF-0E67-ED2FE3E9F1FB}"/>
              </a:ext>
            </a:extLst>
          </p:cNvPr>
          <p:cNvSpPr txBox="1"/>
          <p:nvPr/>
        </p:nvSpPr>
        <p:spPr>
          <a:xfrm>
            <a:off x="8027288" y="1495466"/>
            <a:ext cx="184744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Competitor 3</a:t>
            </a:r>
            <a:endParaRPr lang="en-US" dirty="0">
              <a:solidFill>
                <a:srgbClr val="7030A0"/>
              </a:solidFill>
              <a:latin typeface="Century Gothic" panose="020B0502020202020204" pitchFamily="34" charset="0"/>
            </a:endParaRPr>
          </a:p>
        </p:txBody>
      </p:sp>
      <p:sp>
        <p:nvSpPr>
          <p:cNvPr id="21" name="Oval 20">
            <a:extLst>
              <a:ext uri="{FF2B5EF4-FFF2-40B4-BE49-F238E27FC236}">
                <a16:creationId xmlns:a16="http://schemas.microsoft.com/office/drawing/2014/main" id="{D6DCC512-E9EA-0F45-44C3-E3BBF84D0362}"/>
              </a:ext>
            </a:extLst>
          </p:cNvPr>
          <p:cNvSpPr/>
          <p:nvPr/>
        </p:nvSpPr>
        <p:spPr>
          <a:xfrm>
            <a:off x="2230922" y="4763972"/>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ack and white logo&#10;&#10;Description automatically generated">
            <a:extLst>
              <a:ext uri="{FF2B5EF4-FFF2-40B4-BE49-F238E27FC236}">
                <a16:creationId xmlns:a16="http://schemas.microsoft.com/office/drawing/2014/main" id="{BC42CD78-4FC7-E731-11F3-E59542423C76}"/>
              </a:ext>
            </a:extLst>
          </p:cNvPr>
          <p:cNvPicPr>
            <a:picLocks noChangeAspect="1"/>
          </p:cNvPicPr>
          <p:nvPr/>
        </p:nvPicPr>
        <p:blipFill>
          <a:blip r:embed="rId5"/>
          <a:stretch>
            <a:fillRect/>
          </a:stretch>
        </p:blipFill>
        <p:spPr>
          <a:xfrm>
            <a:off x="2346879" y="4883292"/>
            <a:ext cx="475488" cy="475488"/>
          </a:xfrm>
          <a:prstGeom prst="rect">
            <a:avLst/>
          </a:prstGeom>
        </p:spPr>
      </p:pic>
      <p:sp>
        <p:nvSpPr>
          <p:cNvPr id="26" name="Oval 25">
            <a:extLst>
              <a:ext uri="{FF2B5EF4-FFF2-40B4-BE49-F238E27FC236}">
                <a16:creationId xmlns:a16="http://schemas.microsoft.com/office/drawing/2014/main" id="{3142ED1D-787B-9932-7AF9-36C4AEEB615D}"/>
              </a:ext>
            </a:extLst>
          </p:cNvPr>
          <p:cNvSpPr/>
          <p:nvPr/>
        </p:nvSpPr>
        <p:spPr>
          <a:xfrm>
            <a:off x="2230921" y="3853504"/>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9852C34-64C4-FC9B-C231-09E2977D362A}"/>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pic>
        <p:nvPicPr>
          <p:cNvPr id="35" name="Graphic 34" descr="Checkmark with solid fill">
            <a:extLst>
              <a:ext uri="{FF2B5EF4-FFF2-40B4-BE49-F238E27FC236}">
                <a16:creationId xmlns:a16="http://schemas.microsoft.com/office/drawing/2014/main" id="{FC0EB9E3-012C-A429-C490-3B6482F946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2651" y="2139046"/>
            <a:ext cx="594316" cy="594316"/>
          </a:xfrm>
          <a:prstGeom prst="rect">
            <a:avLst/>
          </a:prstGeom>
        </p:spPr>
      </p:pic>
      <p:pic>
        <p:nvPicPr>
          <p:cNvPr id="39" name="Graphic 38" descr="Add with solid fill">
            <a:extLst>
              <a:ext uri="{FF2B5EF4-FFF2-40B4-BE49-F238E27FC236}">
                <a16:creationId xmlns:a16="http://schemas.microsoft.com/office/drawing/2014/main" id="{35CF3025-1BBC-314D-5280-051F33BE5A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4127555" y="3023109"/>
            <a:ext cx="584507" cy="584507"/>
          </a:xfrm>
          <a:prstGeom prst="rect">
            <a:avLst/>
          </a:prstGeom>
        </p:spPr>
      </p:pic>
      <p:pic>
        <p:nvPicPr>
          <p:cNvPr id="42" name="Graphic 41" descr="Checkmark with solid fill">
            <a:extLst>
              <a:ext uri="{FF2B5EF4-FFF2-40B4-BE49-F238E27FC236}">
                <a16:creationId xmlns:a16="http://schemas.microsoft.com/office/drawing/2014/main" id="{4BDA9CC9-0A02-A47E-CC5C-E847F1EC99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2651" y="3923242"/>
            <a:ext cx="594316" cy="594316"/>
          </a:xfrm>
          <a:prstGeom prst="rect">
            <a:avLst/>
          </a:prstGeom>
        </p:spPr>
      </p:pic>
      <p:pic>
        <p:nvPicPr>
          <p:cNvPr id="43" name="Graphic 42" descr="Add with solid fill">
            <a:extLst>
              <a:ext uri="{FF2B5EF4-FFF2-40B4-BE49-F238E27FC236}">
                <a16:creationId xmlns:a16="http://schemas.microsoft.com/office/drawing/2014/main" id="{E6E5004F-ADCD-BE81-E774-6D6D58A28B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4127556" y="4840759"/>
            <a:ext cx="584507" cy="584507"/>
          </a:xfrm>
          <a:prstGeom prst="rect">
            <a:avLst/>
          </a:prstGeom>
        </p:spPr>
      </p:pic>
      <p:pic>
        <p:nvPicPr>
          <p:cNvPr id="46" name="Graphic 45" descr="Add with solid fill">
            <a:extLst>
              <a:ext uri="{FF2B5EF4-FFF2-40B4-BE49-F238E27FC236}">
                <a16:creationId xmlns:a16="http://schemas.microsoft.com/office/drawing/2014/main" id="{B878D176-3DBA-4111-FA31-9B49D66C6F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6429930" y="2164466"/>
            <a:ext cx="584507" cy="584507"/>
          </a:xfrm>
          <a:prstGeom prst="rect">
            <a:avLst/>
          </a:prstGeom>
        </p:spPr>
      </p:pic>
      <p:pic>
        <p:nvPicPr>
          <p:cNvPr id="49" name="Graphic 48" descr="Add with solid fill">
            <a:extLst>
              <a:ext uri="{FF2B5EF4-FFF2-40B4-BE49-F238E27FC236}">
                <a16:creationId xmlns:a16="http://schemas.microsoft.com/office/drawing/2014/main" id="{2F29EEFF-E06A-42AF-7D2C-C2494040E4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6429931" y="3000807"/>
            <a:ext cx="584507" cy="584507"/>
          </a:xfrm>
          <a:prstGeom prst="rect">
            <a:avLst/>
          </a:prstGeom>
        </p:spPr>
      </p:pic>
      <p:pic>
        <p:nvPicPr>
          <p:cNvPr id="52" name="Graphic 51" descr="Checkmark with solid fill">
            <a:extLst>
              <a:ext uri="{FF2B5EF4-FFF2-40B4-BE49-F238E27FC236}">
                <a16:creationId xmlns:a16="http://schemas.microsoft.com/office/drawing/2014/main" id="{9B3629A1-D5BE-70DB-E936-72222F2FFC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0953" y="3923242"/>
            <a:ext cx="594316" cy="594316"/>
          </a:xfrm>
          <a:prstGeom prst="rect">
            <a:avLst/>
          </a:prstGeom>
        </p:spPr>
      </p:pic>
      <p:pic>
        <p:nvPicPr>
          <p:cNvPr id="55" name="Graphic 54" descr="Checkmark with solid fill">
            <a:extLst>
              <a:ext uri="{FF2B5EF4-FFF2-40B4-BE49-F238E27FC236}">
                <a16:creationId xmlns:a16="http://schemas.microsoft.com/office/drawing/2014/main" id="{0A676334-7CBC-1828-F60A-4F982C9DF0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0953" y="4826491"/>
            <a:ext cx="594316" cy="594316"/>
          </a:xfrm>
          <a:prstGeom prst="rect">
            <a:avLst/>
          </a:prstGeom>
        </p:spPr>
      </p:pic>
      <p:pic>
        <p:nvPicPr>
          <p:cNvPr id="56" name="Graphic 55" descr="Checkmark with solid fill">
            <a:extLst>
              <a:ext uri="{FF2B5EF4-FFF2-40B4-BE49-F238E27FC236}">
                <a16:creationId xmlns:a16="http://schemas.microsoft.com/office/drawing/2014/main" id="{8BF4D8AB-AD8A-EC78-F514-9877E5D71A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3923242"/>
            <a:ext cx="594316" cy="594316"/>
          </a:xfrm>
          <a:prstGeom prst="rect">
            <a:avLst/>
          </a:prstGeom>
        </p:spPr>
      </p:pic>
      <p:pic>
        <p:nvPicPr>
          <p:cNvPr id="57" name="Graphic 56" descr="Checkmark with solid fill">
            <a:extLst>
              <a:ext uri="{FF2B5EF4-FFF2-40B4-BE49-F238E27FC236}">
                <a16:creationId xmlns:a16="http://schemas.microsoft.com/office/drawing/2014/main" id="{AC3C2E56-0D86-C6B4-9AE8-DA80D9929D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4826491"/>
            <a:ext cx="594316" cy="594316"/>
          </a:xfrm>
          <a:prstGeom prst="rect">
            <a:avLst/>
          </a:prstGeom>
        </p:spPr>
      </p:pic>
      <p:pic>
        <p:nvPicPr>
          <p:cNvPr id="59" name="Graphic 58" descr="Checkmark with solid fill">
            <a:extLst>
              <a:ext uri="{FF2B5EF4-FFF2-40B4-BE49-F238E27FC236}">
                <a16:creationId xmlns:a16="http://schemas.microsoft.com/office/drawing/2014/main" id="{E01E9159-3C6D-7CD8-6E75-21D155E220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2161349"/>
            <a:ext cx="594316" cy="594316"/>
          </a:xfrm>
          <a:prstGeom prst="rect">
            <a:avLst/>
          </a:prstGeom>
        </p:spPr>
      </p:pic>
      <p:pic>
        <p:nvPicPr>
          <p:cNvPr id="61" name="Graphic 60" descr="Checkmark with solid fill">
            <a:extLst>
              <a:ext uri="{FF2B5EF4-FFF2-40B4-BE49-F238E27FC236}">
                <a16:creationId xmlns:a16="http://schemas.microsoft.com/office/drawing/2014/main" id="{7D7EF0FC-5B68-6025-F0BC-D92C35C9FF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2997690"/>
            <a:ext cx="594316" cy="594316"/>
          </a:xfrm>
          <a:prstGeom prst="rect">
            <a:avLst/>
          </a:prstGeom>
        </p:spPr>
      </p:pic>
      <p:pic>
        <p:nvPicPr>
          <p:cNvPr id="63" name="Picture 62" descr="A black and white logo&#10;&#10;Description automatically generated">
            <a:extLst>
              <a:ext uri="{FF2B5EF4-FFF2-40B4-BE49-F238E27FC236}">
                <a16:creationId xmlns:a16="http://schemas.microsoft.com/office/drawing/2014/main" id="{C632F057-BEB1-8143-0387-39DD693A4DC8}"/>
              </a:ext>
            </a:extLst>
          </p:cNvPr>
          <p:cNvPicPr>
            <a:picLocks noChangeAspect="1"/>
          </p:cNvPicPr>
          <p:nvPr/>
        </p:nvPicPr>
        <p:blipFill>
          <a:blip r:embed="rId10"/>
          <a:stretch>
            <a:fillRect/>
          </a:stretch>
        </p:blipFill>
        <p:spPr>
          <a:xfrm>
            <a:off x="2350850" y="4008352"/>
            <a:ext cx="457200" cy="457200"/>
          </a:xfrm>
          <a:prstGeom prst="rect">
            <a:avLst/>
          </a:prstGeom>
        </p:spPr>
      </p:pic>
    </p:spTree>
    <p:extLst>
      <p:ext uri="{BB962C8B-B14F-4D97-AF65-F5344CB8AC3E}">
        <p14:creationId xmlns:p14="http://schemas.microsoft.com/office/powerpoint/2010/main" val="1878279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Process</a:t>
            </a:r>
          </a:p>
        </p:txBody>
      </p:sp>
      <p:sp>
        <p:nvSpPr>
          <p:cNvPr id="7" name="Chevron 6">
            <a:extLst>
              <a:ext uri="{FF2B5EF4-FFF2-40B4-BE49-F238E27FC236}">
                <a16:creationId xmlns:a16="http://schemas.microsoft.com/office/drawing/2014/main" id="{B5773AA6-FDD1-F2FF-3E1F-1E6D86BD0102}"/>
              </a:ext>
            </a:extLst>
          </p:cNvPr>
          <p:cNvSpPr/>
          <p:nvPr/>
        </p:nvSpPr>
        <p:spPr>
          <a:xfrm>
            <a:off x="918014" y="2060497"/>
            <a:ext cx="2734983" cy="1026582"/>
          </a:xfrm>
          <a:prstGeom prst="chevron">
            <a:avLst>
              <a:gd name="adj" fmla="val 27269"/>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8" name="Chevron 7">
            <a:extLst>
              <a:ext uri="{FF2B5EF4-FFF2-40B4-BE49-F238E27FC236}">
                <a16:creationId xmlns:a16="http://schemas.microsoft.com/office/drawing/2014/main" id="{14F07402-AAFB-2F90-4ACF-29178C62770D}"/>
              </a:ext>
            </a:extLst>
          </p:cNvPr>
          <p:cNvSpPr/>
          <p:nvPr/>
        </p:nvSpPr>
        <p:spPr>
          <a:xfrm>
            <a:off x="3459650" y="2060497"/>
            <a:ext cx="2734981" cy="1026582"/>
          </a:xfrm>
          <a:prstGeom prst="chevron">
            <a:avLst>
              <a:gd name="adj" fmla="val 27748"/>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10" name="Chevron 9">
            <a:extLst>
              <a:ext uri="{FF2B5EF4-FFF2-40B4-BE49-F238E27FC236}">
                <a16:creationId xmlns:a16="http://schemas.microsoft.com/office/drawing/2014/main" id="{FD1150FD-6E85-5868-585F-AD84C9F7CEC4}"/>
              </a:ext>
            </a:extLst>
          </p:cNvPr>
          <p:cNvSpPr/>
          <p:nvPr/>
        </p:nvSpPr>
        <p:spPr>
          <a:xfrm>
            <a:off x="6001284" y="2060497"/>
            <a:ext cx="2734980" cy="1026582"/>
          </a:xfrm>
          <a:prstGeom prst="chevron">
            <a:avLst>
              <a:gd name="adj" fmla="val 27508"/>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12" name="Chevron 11">
            <a:extLst>
              <a:ext uri="{FF2B5EF4-FFF2-40B4-BE49-F238E27FC236}">
                <a16:creationId xmlns:a16="http://schemas.microsoft.com/office/drawing/2014/main" id="{1E0B628F-111C-926F-810B-980440F0B665}"/>
              </a:ext>
            </a:extLst>
          </p:cNvPr>
          <p:cNvSpPr/>
          <p:nvPr/>
        </p:nvSpPr>
        <p:spPr>
          <a:xfrm>
            <a:off x="8542916" y="2060497"/>
            <a:ext cx="2734981" cy="1026582"/>
          </a:xfrm>
          <a:prstGeom prst="chevron">
            <a:avLst>
              <a:gd name="adj" fmla="val 27029"/>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32" name="Oval 31">
            <a:extLst>
              <a:ext uri="{FF2B5EF4-FFF2-40B4-BE49-F238E27FC236}">
                <a16:creationId xmlns:a16="http://schemas.microsoft.com/office/drawing/2014/main" id="{8B7AF16B-CB54-70F5-D0C7-48DD1FC9242B}"/>
              </a:ext>
            </a:extLst>
          </p:cNvPr>
          <p:cNvSpPr/>
          <p:nvPr/>
        </p:nvSpPr>
        <p:spPr>
          <a:xfrm>
            <a:off x="1904720" y="1470165"/>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A2DF492F-774D-8472-35BD-FB115DBF25BB}"/>
              </a:ext>
            </a:extLst>
          </p:cNvPr>
          <p:cNvSpPr txBox="1"/>
          <p:nvPr/>
        </p:nvSpPr>
        <p:spPr>
          <a:xfrm>
            <a:off x="201350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33" name="Oval 32">
            <a:extLst>
              <a:ext uri="{FF2B5EF4-FFF2-40B4-BE49-F238E27FC236}">
                <a16:creationId xmlns:a16="http://schemas.microsoft.com/office/drawing/2014/main" id="{FF1BBA8B-5FE2-23DA-2650-1EB165522669}"/>
              </a:ext>
            </a:extLst>
          </p:cNvPr>
          <p:cNvSpPr/>
          <p:nvPr/>
        </p:nvSpPr>
        <p:spPr>
          <a:xfrm>
            <a:off x="4475200" y="1470165"/>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90;p1">
            <a:extLst>
              <a:ext uri="{FF2B5EF4-FFF2-40B4-BE49-F238E27FC236}">
                <a16:creationId xmlns:a16="http://schemas.microsoft.com/office/drawing/2014/main" id="{DF77CC21-1E46-A4B6-23C5-82800DCCC258}"/>
              </a:ext>
            </a:extLst>
          </p:cNvPr>
          <p:cNvSpPr txBox="1"/>
          <p:nvPr/>
        </p:nvSpPr>
        <p:spPr>
          <a:xfrm>
            <a:off x="458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35" name="Oval 34">
            <a:extLst>
              <a:ext uri="{FF2B5EF4-FFF2-40B4-BE49-F238E27FC236}">
                <a16:creationId xmlns:a16="http://schemas.microsoft.com/office/drawing/2014/main" id="{51372025-1B9F-04DB-CD38-46438B771C18}"/>
              </a:ext>
            </a:extLst>
          </p:cNvPr>
          <p:cNvSpPr/>
          <p:nvPr/>
        </p:nvSpPr>
        <p:spPr>
          <a:xfrm>
            <a:off x="7015200" y="1470165"/>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90;p1">
            <a:extLst>
              <a:ext uri="{FF2B5EF4-FFF2-40B4-BE49-F238E27FC236}">
                <a16:creationId xmlns:a16="http://schemas.microsoft.com/office/drawing/2014/main" id="{3AB6CFE5-7702-1805-6D8C-FEE23A688470}"/>
              </a:ext>
            </a:extLst>
          </p:cNvPr>
          <p:cNvSpPr txBox="1"/>
          <p:nvPr/>
        </p:nvSpPr>
        <p:spPr>
          <a:xfrm>
            <a:off x="712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38" name="Oval 37">
            <a:extLst>
              <a:ext uri="{FF2B5EF4-FFF2-40B4-BE49-F238E27FC236}">
                <a16:creationId xmlns:a16="http://schemas.microsoft.com/office/drawing/2014/main" id="{78BE938D-37E8-ADB3-F23D-C89B599AA9CA}"/>
              </a:ext>
            </a:extLst>
          </p:cNvPr>
          <p:cNvSpPr/>
          <p:nvPr/>
        </p:nvSpPr>
        <p:spPr>
          <a:xfrm>
            <a:off x="9555200" y="1470165"/>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90;p1">
            <a:extLst>
              <a:ext uri="{FF2B5EF4-FFF2-40B4-BE49-F238E27FC236}">
                <a16:creationId xmlns:a16="http://schemas.microsoft.com/office/drawing/2014/main" id="{25641CBE-A4AC-5C9F-3C82-47BCD4358FF9}"/>
              </a:ext>
            </a:extLst>
          </p:cNvPr>
          <p:cNvSpPr txBox="1"/>
          <p:nvPr/>
        </p:nvSpPr>
        <p:spPr>
          <a:xfrm>
            <a:off x="966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
        <p:nvSpPr>
          <p:cNvPr id="5" name="Rectangle 4">
            <a:extLst>
              <a:ext uri="{FF2B5EF4-FFF2-40B4-BE49-F238E27FC236}">
                <a16:creationId xmlns:a16="http://schemas.microsoft.com/office/drawing/2014/main" id="{620681F5-CDED-552E-29F9-A8747ECA6063}"/>
              </a:ext>
            </a:extLst>
          </p:cNvPr>
          <p:cNvSpPr/>
          <p:nvPr/>
        </p:nvSpPr>
        <p:spPr>
          <a:xfrm>
            <a:off x="0" y="3933864"/>
            <a:ext cx="12192000" cy="292413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36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Market Research</a:t>
            </a:r>
          </a:p>
        </p:txBody>
      </p:sp>
      <p:grpSp>
        <p:nvGrpSpPr>
          <p:cNvPr id="19" name="Group 18">
            <a:extLst>
              <a:ext uri="{FF2B5EF4-FFF2-40B4-BE49-F238E27FC236}">
                <a16:creationId xmlns:a16="http://schemas.microsoft.com/office/drawing/2014/main" id="{AC271FEE-AAAA-9687-E7A5-C991CF282BEB}"/>
              </a:ext>
            </a:extLst>
          </p:cNvPr>
          <p:cNvGrpSpPr/>
          <p:nvPr/>
        </p:nvGrpSpPr>
        <p:grpSpPr>
          <a:xfrm>
            <a:off x="2159876" y="1923010"/>
            <a:ext cx="7872249" cy="2995448"/>
            <a:chOff x="2417379" y="2501462"/>
            <a:chExt cx="7872249" cy="2995448"/>
          </a:xfrm>
        </p:grpSpPr>
        <p:cxnSp>
          <p:nvCxnSpPr>
            <p:cNvPr id="6" name="Straight Connector 5">
              <a:extLst>
                <a:ext uri="{FF2B5EF4-FFF2-40B4-BE49-F238E27FC236}">
                  <a16:creationId xmlns:a16="http://schemas.microsoft.com/office/drawing/2014/main" id="{92C60C87-4928-0D12-4E96-AC999DB02EFC}"/>
                </a:ext>
              </a:extLst>
            </p:cNvPr>
            <p:cNvCxnSpPr/>
            <p:nvPr/>
          </p:nvCxnSpPr>
          <p:spPr>
            <a:xfrm>
              <a:off x="2417379" y="250146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2FC4F1-0DE6-CA79-A305-07D4C50D4576}"/>
                </a:ext>
              </a:extLst>
            </p:cNvPr>
            <p:cNvCxnSpPr/>
            <p:nvPr/>
          </p:nvCxnSpPr>
          <p:spPr>
            <a:xfrm>
              <a:off x="2417379" y="310055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A96D85-8520-2258-10D6-B0C0C1288106}"/>
                </a:ext>
              </a:extLst>
            </p:cNvPr>
            <p:cNvCxnSpPr/>
            <p:nvPr/>
          </p:nvCxnSpPr>
          <p:spPr>
            <a:xfrm>
              <a:off x="2417379" y="369964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782339-C2AB-4BFE-7C46-868FC76D227B}"/>
                </a:ext>
              </a:extLst>
            </p:cNvPr>
            <p:cNvCxnSpPr/>
            <p:nvPr/>
          </p:nvCxnSpPr>
          <p:spPr>
            <a:xfrm>
              <a:off x="2417379" y="429873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0DCC90-11F2-87CF-B338-2E5AAAD3C2CE}"/>
                </a:ext>
              </a:extLst>
            </p:cNvPr>
            <p:cNvCxnSpPr/>
            <p:nvPr/>
          </p:nvCxnSpPr>
          <p:spPr>
            <a:xfrm>
              <a:off x="2417379" y="489782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67F744-6C6D-F60C-EC03-4BE1ABB95BBB}"/>
                </a:ext>
              </a:extLst>
            </p:cNvPr>
            <p:cNvCxnSpPr/>
            <p:nvPr/>
          </p:nvCxnSpPr>
          <p:spPr>
            <a:xfrm>
              <a:off x="2417379" y="5496910"/>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759D9700-5487-0C82-2FA4-4CA547F205BB}"/>
              </a:ext>
            </a:extLst>
          </p:cNvPr>
          <p:cNvSpPr txBox="1"/>
          <p:nvPr/>
        </p:nvSpPr>
        <p:spPr>
          <a:xfrm>
            <a:off x="2601115" y="5148214"/>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Category 1</a:t>
            </a:r>
            <a:endParaRPr lang="en-US" dirty="0">
              <a:solidFill>
                <a:srgbClr val="7030A0"/>
              </a:solidFill>
              <a:latin typeface="Century Gothic" panose="020B0502020202020204" pitchFamily="34" charset="0"/>
            </a:endParaRPr>
          </a:p>
        </p:txBody>
      </p:sp>
      <p:sp>
        <p:nvSpPr>
          <p:cNvPr id="21" name="Rectangle 20">
            <a:extLst>
              <a:ext uri="{FF2B5EF4-FFF2-40B4-BE49-F238E27FC236}">
                <a16:creationId xmlns:a16="http://schemas.microsoft.com/office/drawing/2014/main" id="{3F634158-E554-7AC8-AF72-EA960FDF8A9D}"/>
              </a:ext>
            </a:extLst>
          </p:cNvPr>
          <p:cNvSpPr/>
          <p:nvPr/>
        </p:nvSpPr>
        <p:spPr>
          <a:xfrm>
            <a:off x="2680138" y="2402660"/>
            <a:ext cx="457200" cy="25119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CDB39F-01D1-7B8F-7829-D009C3FFD11A}"/>
              </a:ext>
            </a:extLst>
          </p:cNvPr>
          <p:cNvSpPr/>
          <p:nvPr/>
        </p:nvSpPr>
        <p:spPr>
          <a:xfrm>
            <a:off x="3258206" y="3347120"/>
            <a:ext cx="457200" cy="1567512"/>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CD40EFB-6B81-FB43-174B-5825A5EBBC85}"/>
              </a:ext>
            </a:extLst>
          </p:cNvPr>
          <p:cNvSpPr/>
          <p:nvPr/>
        </p:nvSpPr>
        <p:spPr>
          <a:xfrm>
            <a:off x="3836275" y="2843496"/>
            <a:ext cx="457200" cy="2071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C3D17EB-282E-8F3B-DA24-266D5ADE945F}"/>
              </a:ext>
            </a:extLst>
          </p:cNvPr>
          <p:cNvSpPr txBox="1"/>
          <p:nvPr/>
        </p:nvSpPr>
        <p:spPr>
          <a:xfrm>
            <a:off x="1534414" y="473379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5" name="TextBox 24">
            <a:extLst>
              <a:ext uri="{FF2B5EF4-FFF2-40B4-BE49-F238E27FC236}">
                <a16:creationId xmlns:a16="http://schemas.microsoft.com/office/drawing/2014/main" id="{16C92E11-03E6-DAD0-8E4D-D8644873114B}"/>
              </a:ext>
            </a:extLst>
          </p:cNvPr>
          <p:cNvSpPr txBox="1"/>
          <p:nvPr/>
        </p:nvSpPr>
        <p:spPr>
          <a:xfrm>
            <a:off x="1534414" y="4144110"/>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6" name="TextBox 25">
            <a:extLst>
              <a:ext uri="{FF2B5EF4-FFF2-40B4-BE49-F238E27FC236}">
                <a16:creationId xmlns:a16="http://schemas.microsoft.com/office/drawing/2014/main" id="{032F0544-1D83-FB04-CE54-CF81CEDEE369}"/>
              </a:ext>
            </a:extLst>
          </p:cNvPr>
          <p:cNvSpPr txBox="1"/>
          <p:nvPr/>
        </p:nvSpPr>
        <p:spPr>
          <a:xfrm>
            <a:off x="1534414" y="1738342"/>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7" name="TextBox 26">
            <a:extLst>
              <a:ext uri="{FF2B5EF4-FFF2-40B4-BE49-F238E27FC236}">
                <a16:creationId xmlns:a16="http://schemas.microsoft.com/office/drawing/2014/main" id="{E53009F8-D6B7-B032-CC1F-A585506AA63E}"/>
              </a:ext>
            </a:extLst>
          </p:cNvPr>
          <p:cNvSpPr txBox="1"/>
          <p:nvPr/>
        </p:nvSpPr>
        <p:spPr>
          <a:xfrm>
            <a:off x="1534414" y="233743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9" name="TextBox 28">
            <a:extLst>
              <a:ext uri="{FF2B5EF4-FFF2-40B4-BE49-F238E27FC236}">
                <a16:creationId xmlns:a16="http://schemas.microsoft.com/office/drawing/2014/main" id="{C696A1FA-0C07-4F1B-0F5F-75ABFF645822}"/>
              </a:ext>
            </a:extLst>
          </p:cNvPr>
          <p:cNvSpPr txBox="1"/>
          <p:nvPr/>
        </p:nvSpPr>
        <p:spPr>
          <a:xfrm>
            <a:off x="1534414" y="293652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30" name="TextBox 29">
            <a:extLst>
              <a:ext uri="{FF2B5EF4-FFF2-40B4-BE49-F238E27FC236}">
                <a16:creationId xmlns:a16="http://schemas.microsoft.com/office/drawing/2014/main" id="{509B5F73-1158-E469-69D6-3871A36ADE9B}"/>
              </a:ext>
            </a:extLst>
          </p:cNvPr>
          <p:cNvSpPr txBox="1"/>
          <p:nvPr/>
        </p:nvSpPr>
        <p:spPr>
          <a:xfrm>
            <a:off x="1534414" y="353561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31" name="TextBox 30">
            <a:extLst>
              <a:ext uri="{FF2B5EF4-FFF2-40B4-BE49-F238E27FC236}">
                <a16:creationId xmlns:a16="http://schemas.microsoft.com/office/drawing/2014/main" id="{F645CBBB-BB3F-1D84-6C0A-C0F700723454}"/>
              </a:ext>
            </a:extLst>
          </p:cNvPr>
          <p:cNvSpPr txBox="1"/>
          <p:nvPr/>
        </p:nvSpPr>
        <p:spPr>
          <a:xfrm>
            <a:off x="5260234" y="5148214"/>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Category 2</a:t>
            </a:r>
            <a:endParaRPr lang="en-US" dirty="0">
              <a:solidFill>
                <a:srgbClr val="7030A0"/>
              </a:solidFill>
              <a:latin typeface="Century Gothic" panose="020B0502020202020204" pitchFamily="34" charset="0"/>
            </a:endParaRPr>
          </a:p>
        </p:txBody>
      </p:sp>
      <p:sp>
        <p:nvSpPr>
          <p:cNvPr id="37" name="Rectangle 36">
            <a:extLst>
              <a:ext uri="{FF2B5EF4-FFF2-40B4-BE49-F238E27FC236}">
                <a16:creationId xmlns:a16="http://schemas.microsoft.com/office/drawing/2014/main" id="{42F1DBAA-B79B-A2AA-C565-C0784ABB262F}"/>
              </a:ext>
            </a:extLst>
          </p:cNvPr>
          <p:cNvSpPr/>
          <p:nvPr/>
        </p:nvSpPr>
        <p:spPr>
          <a:xfrm>
            <a:off x="5339257" y="2402660"/>
            <a:ext cx="457200" cy="25119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991C2B5-8D4F-F26F-C81E-9956C7644D80}"/>
              </a:ext>
            </a:extLst>
          </p:cNvPr>
          <p:cNvSpPr/>
          <p:nvPr/>
        </p:nvSpPr>
        <p:spPr>
          <a:xfrm>
            <a:off x="5917325" y="3347120"/>
            <a:ext cx="457200" cy="1567512"/>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8BFDB33-5B3E-53AA-843C-D72B80958450}"/>
              </a:ext>
            </a:extLst>
          </p:cNvPr>
          <p:cNvSpPr/>
          <p:nvPr/>
        </p:nvSpPr>
        <p:spPr>
          <a:xfrm>
            <a:off x="6495394" y="2843496"/>
            <a:ext cx="457200" cy="2071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8A8CB25A-6DE7-4355-A724-42B16932DE4C}"/>
              </a:ext>
            </a:extLst>
          </p:cNvPr>
          <p:cNvSpPr txBox="1"/>
          <p:nvPr/>
        </p:nvSpPr>
        <p:spPr>
          <a:xfrm>
            <a:off x="7898328" y="5148214"/>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Category 3</a:t>
            </a:r>
            <a:endParaRPr lang="en-US" dirty="0">
              <a:solidFill>
                <a:srgbClr val="7030A0"/>
              </a:solidFill>
              <a:latin typeface="Century Gothic" panose="020B0502020202020204" pitchFamily="34" charset="0"/>
            </a:endParaRPr>
          </a:p>
        </p:txBody>
      </p:sp>
      <p:sp>
        <p:nvSpPr>
          <p:cNvPr id="53" name="Rectangle 52">
            <a:extLst>
              <a:ext uri="{FF2B5EF4-FFF2-40B4-BE49-F238E27FC236}">
                <a16:creationId xmlns:a16="http://schemas.microsoft.com/office/drawing/2014/main" id="{46FA2EB1-755C-2F28-451F-055F43C2F57F}"/>
              </a:ext>
            </a:extLst>
          </p:cNvPr>
          <p:cNvSpPr/>
          <p:nvPr/>
        </p:nvSpPr>
        <p:spPr>
          <a:xfrm>
            <a:off x="7977351" y="2402660"/>
            <a:ext cx="457200" cy="25119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244EDB4-CC88-36B2-3C41-589B2805F6CC}"/>
              </a:ext>
            </a:extLst>
          </p:cNvPr>
          <p:cNvSpPr/>
          <p:nvPr/>
        </p:nvSpPr>
        <p:spPr>
          <a:xfrm>
            <a:off x="8555419" y="3347120"/>
            <a:ext cx="457200" cy="1567512"/>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2936099-7B87-FEBB-CD93-52A11BC872B9}"/>
              </a:ext>
            </a:extLst>
          </p:cNvPr>
          <p:cNvSpPr/>
          <p:nvPr/>
        </p:nvSpPr>
        <p:spPr>
          <a:xfrm>
            <a:off x="9133488" y="2843496"/>
            <a:ext cx="457200" cy="2071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57C71B2-9D0F-9F40-6D5F-788188B772D7}"/>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958755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Target</a:t>
            </a:r>
          </a:p>
        </p:txBody>
      </p:sp>
      <p:sp>
        <p:nvSpPr>
          <p:cNvPr id="12" name="Google Shape;90;p1">
            <a:extLst>
              <a:ext uri="{FF2B5EF4-FFF2-40B4-BE49-F238E27FC236}">
                <a16:creationId xmlns:a16="http://schemas.microsoft.com/office/drawing/2014/main" id="{B9837A68-02C6-D2FC-B98B-19C9E147BCB2}"/>
              </a:ext>
            </a:extLst>
          </p:cNvPr>
          <p:cNvSpPr txBox="1"/>
          <p:nvPr/>
        </p:nvSpPr>
        <p:spPr>
          <a:xfrm>
            <a:off x="1138260" y="2013176"/>
            <a:ext cx="175943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7030A0"/>
                </a:solidFill>
                <a:latin typeface="Century Gothic"/>
                <a:ea typeface="Century Gothic"/>
                <a:cs typeface="Century Gothic"/>
                <a:sym typeface="Century Gothic"/>
              </a:rPr>
              <a:t>XX%</a:t>
            </a:r>
          </a:p>
        </p:txBody>
      </p:sp>
      <p:sp>
        <p:nvSpPr>
          <p:cNvPr id="13" name="Google Shape;90;p1">
            <a:extLst>
              <a:ext uri="{FF2B5EF4-FFF2-40B4-BE49-F238E27FC236}">
                <a16:creationId xmlns:a16="http://schemas.microsoft.com/office/drawing/2014/main" id="{2F602899-823E-6667-8679-F9F63024F5AA}"/>
              </a:ext>
            </a:extLst>
          </p:cNvPr>
          <p:cNvSpPr txBox="1"/>
          <p:nvPr/>
        </p:nvSpPr>
        <p:spPr>
          <a:xfrm>
            <a:off x="3233687" y="2013176"/>
            <a:ext cx="175943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ED8A77"/>
                </a:solidFill>
                <a:latin typeface="Century Gothic"/>
                <a:ea typeface="Century Gothic"/>
                <a:cs typeface="Century Gothic"/>
                <a:sym typeface="Century Gothic"/>
              </a:rPr>
              <a:t>XX%</a:t>
            </a:r>
          </a:p>
        </p:txBody>
      </p:sp>
      <p:cxnSp>
        <p:nvCxnSpPr>
          <p:cNvPr id="2" name="Straight Connector 1">
            <a:extLst>
              <a:ext uri="{FF2B5EF4-FFF2-40B4-BE49-F238E27FC236}">
                <a16:creationId xmlns:a16="http://schemas.microsoft.com/office/drawing/2014/main" id="{9A45E9BF-2B79-0AC0-8DD0-FBCB48458CD6}"/>
              </a:ext>
            </a:extLst>
          </p:cNvPr>
          <p:cNvCxnSpPr>
            <a:cxnSpLocks/>
          </p:cNvCxnSpPr>
          <p:nvPr/>
        </p:nvCxnSpPr>
        <p:spPr>
          <a:xfrm>
            <a:off x="6096000" y="1551888"/>
            <a:ext cx="0" cy="4112932"/>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9C76B61-16E2-97FE-2AC3-6F159A0C24B2}"/>
              </a:ext>
            </a:extLst>
          </p:cNvPr>
          <p:cNvSpPr txBox="1"/>
          <p:nvPr/>
        </p:nvSpPr>
        <p:spPr>
          <a:xfrm>
            <a:off x="1126315" y="2844132"/>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Male</a:t>
            </a:r>
            <a:endParaRPr lang="en-US" dirty="0">
              <a:solidFill>
                <a:srgbClr val="7030A0"/>
              </a:solidFill>
              <a:latin typeface="Century Gothic" panose="020B0502020202020204" pitchFamily="34" charset="0"/>
            </a:endParaRPr>
          </a:p>
        </p:txBody>
      </p:sp>
      <p:sp>
        <p:nvSpPr>
          <p:cNvPr id="7" name="TextBox 6">
            <a:extLst>
              <a:ext uri="{FF2B5EF4-FFF2-40B4-BE49-F238E27FC236}">
                <a16:creationId xmlns:a16="http://schemas.microsoft.com/office/drawing/2014/main" id="{49C21C57-9DBA-103B-4778-7D69941D0108}"/>
              </a:ext>
            </a:extLst>
          </p:cNvPr>
          <p:cNvSpPr txBox="1"/>
          <p:nvPr/>
        </p:nvSpPr>
        <p:spPr>
          <a:xfrm>
            <a:off x="3221742" y="2844132"/>
            <a:ext cx="1771381" cy="369332"/>
          </a:xfrm>
          <a:prstGeom prst="rect">
            <a:avLst/>
          </a:prstGeom>
          <a:noFill/>
        </p:spPr>
        <p:txBody>
          <a:bodyPr wrap="square" rtlCol="0">
            <a:spAutoFit/>
          </a:bodyPr>
          <a:lstStyle/>
          <a:p>
            <a:pPr algn="ctr"/>
            <a:r>
              <a:rPr lang="en-US" b="1" dirty="0">
                <a:solidFill>
                  <a:srgbClr val="ED8A77"/>
                </a:solidFill>
                <a:latin typeface="Century Gothic" panose="020B0502020202020204" pitchFamily="34" charset="0"/>
              </a:rPr>
              <a:t>Female</a:t>
            </a:r>
            <a:endParaRPr lang="en-US" dirty="0">
              <a:solidFill>
                <a:srgbClr val="ED8A77"/>
              </a:solidFill>
              <a:latin typeface="Century Gothic" panose="020B0502020202020204" pitchFamily="34" charset="0"/>
            </a:endParaRPr>
          </a:p>
        </p:txBody>
      </p:sp>
      <p:sp>
        <p:nvSpPr>
          <p:cNvPr id="15" name="TextBox 14">
            <a:extLst>
              <a:ext uri="{FF2B5EF4-FFF2-40B4-BE49-F238E27FC236}">
                <a16:creationId xmlns:a16="http://schemas.microsoft.com/office/drawing/2014/main" id="{51D11466-B87C-A30C-70BB-5E4E7B498DD9}"/>
              </a:ext>
            </a:extLst>
          </p:cNvPr>
          <p:cNvSpPr txBox="1"/>
          <p:nvPr/>
        </p:nvSpPr>
        <p:spPr>
          <a:xfrm>
            <a:off x="2482644" y="1643844"/>
            <a:ext cx="1154151"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Gender</a:t>
            </a:r>
            <a:endParaRPr lang="en-US" dirty="0"/>
          </a:p>
        </p:txBody>
      </p:sp>
      <p:sp>
        <p:nvSpPr>
          <p:cNvPr id="17" name="Rectangle 16">
            <a:extLst>
              <a:ext uri="{FF2B5EF4-FFF2-40B4-BE49-F238E27FC236}">
                <a16:creationId xmlns:a16="http://schemas.microsoft.com/office/drawing/2014/main" id="{4FB47787-AD59-0B31-D516-B20F4F09F811}"/>
              </a:ext>
            </a:extLst>
          </p:cNvPr>
          <p:cNvSpPr/>
          <p:nvPr/>
        </p:nvSpPr>
        <p:spPr>
          <a:xfrm rot="5400000">
            <a:off x="2831119" y="2633991"/>
            <a:ext cx="457200" cy="36576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499BCBD-A5F8-470C-851B-2BFC28C4DCD7}"/>
              </a:ext>
            </a:extLst>
          </p:cNvPr>
          <p:cNvSpPr txBox="1"/>
          <p:nvPr/>
        </p:nvSpPr>
        <p:spPr>
          <a:xfrm>
            <a:off x="2482644" y="3736040"/>
            <a:ext cx="1154151"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Age</a:t>
            </a:r>
            <a:endParaRPr lang="en-US" dirty="0"/>
          </a:p>
        </p:txBody>
      </p:sp>
      <p:sp>
        <p:nvSpPr>
          <p:cNvPr id="19" name="Rectangle 18">
            <a:extLst>
              <a:ext uri="{FF2B5EF4-FFF2-40B4-BE49-F238E27FC236}">
                <a16:creationId xmlns:a16="http://schemas.microsoft.com/office/drawing/2014/main" id="{A069C72B-E783-802B-D87E-42DDE5FBCF32}"/>
              </a:ext>
            </a:extLst>
          </p:cNvPr>
          <p:cNvSpPr/>
          <p:nvPr/>
        </p:nvSpPr>
        <p:spPr>
          <a:xfrm rot="5400000">
            <a:off x="2205257" y="3259853"/>
            <a:ext cx="457200" cy="2405875"/>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8A77"/>
              </a:solidFill>
            </a:endParaRPr>
          </a:p>
        </p:txBody>
      </p:sp>
      <p:sp>
        <p:nvSpPr>
          <p:cNvPr id="20" name="Rectangle 19">
            <a:extLst>
              <a:ext uri="{FF2B5EF4-FFF2-40B4-BE49-F238E27FC236}">
                <a16:creationId xmlns:a16="http://schemas.microsoft.com/office/drawing/2014/main" id="{AC2B6239-4715-80C1-1017-00E7AF8322D9}"/>
              </a:ext>
            </a:extLst>
          </p:cNvPr>
          <p:cNvSpPr/>
          <p:nvPr/>
        </p:nvSpPr>
        <p:spPr>
          <a:xfrm rot="5400000">
            <a:off x="1457376" y="4007736"/>
            <a:ext cx="457200" cy="91011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23" name="TextBox 22">
            <a:extLst>
              <a:ext uri="{FF2B5EF4-FFF2-40B4-BE49-F238E27FC236}">
                <a16:creationId xmlns:a16="http://schemas.microsoft.com/office/drawing/2014/main" id="{DE900EBF-5B2E-A054-3999-DE226CCBB0B5}"/>
              </a:ext>
            </a:extLst>
          </p:cNvPr>
          <p:cNvSpPr txBox="1"/>
          <p:nvPr/>
        </p:nvSpPr>
        <p:spPr>
          <a:xfrm>
            <a:off x="1256418" y="4730801"/>
            <a:ext cx="833104" cy="369332"/>
          </a:xfrm>
          <a:prstGeom prst="rect">
            <a:avLst/>
          </a:prstGeom>
          <a:noFill/>
        </p:spPr>
        <p:txBody>
          <a:bodyPr wrap="square" rtlCol="0">
            <a:spAutoFit/>
          </a:bodyPr>
          <a:lstStyle/>
          <a:p>
            <a:pPr algn="ctr"/>
            <a:r>
              <a:rPr lang="en-US" b="1" dirty="0">
                <a:solidFill>
                  <a:schemeClr val="bg2">
                    <a:lumMod val="75000"/>
                  </a:schemeClr>
                </a:solidFill>
                <a:latin typeface="Century Gothic" panose="020B0502020202020204" pitchFamily="34" charset="0"/>
              </a:rPr>
              <a:t>20–35</a:t>
            </a:r>
            <a:endParaRPr lang="en-US" dirty="0">
              <a:solidFill>
                <a:schemeClr val="bg2">
                  <a:lumMod val="75000"/>
                </a:schemeClr>
              </a:solidFill>
              <a:latin typeface="Century Gothic" panose="020B0502020202020204" pitchFamily="34" charset="0"/>
            </a:endParaRPr>
          </a:p>
        </p:txBody>
      </p:sp>
      <p:sp>
        <p:nvSpPr>
          <p:cNvPr id="24" name="TextBox 23">
            <a:extLst>
              <a:ext uri="{FF2B5EF4-FFF2-40B4-BE49-F238E27FC236}">
                <a16:creationId xmlns:a16="http://schemas.microsoft.com/office/drawing/2014/main" id="{23A06E33-6E94-D84E-F60F-626B3D2B19C7}"/>
              </a:ext>
            </a:extLst>
          </p:cNvPr>
          <p:cNvSpPr txBox="1"/>
          <p:nvPr/>
        </p:nvSpPr>
        <p:spPr>
          <a:xfrm>
            <a:off x="2433857" y="4730801"/>
            <a:ext cx="833104" cy="369332"/>
          </a:xfrm>
          <a:prstGeom prst="rect">
            <a:avLst/>
          </a:prstGeom>
          <a:noFill/>
        </p:spPr>
        <p:txBody>
          <a:bodyPr wrap="square" rtlCol="0">
            <a:spAutoFit/>
          </a:bodyPr>
          <a:lstStyle/>
          <a:p>
            <a:pPr algn="ctr"/>
            <a:r>
              <a:rPr lang="en-US" b="1" dirty="0">
                <a:solidFill>
                  <a:srgbClr val="ED8A77"/>
                </a:solidFill>
                <a:latin typeface="Century Gothic" panose="020B0502020202020204" pitchFamily="34" charset="0"/>
              </a:rPr>
              <a:t>35–45</a:t>
            </a:r>
            <a:endParaRPr lang="en-US" dirty="0">
              <a:solidFill>
                <a:srgbClr val="ED8A77"/>
              </a:solidFill>
              <a:latin typeface="Century Gothic" panose="020B0502020202020204" pitchFamily="34" charset="0"/>
            </a:endParaRPr>
          </a:p>
        </p:txBody>
      </p:sp>
      <p:sp>
        <p:nvSpPr>
          <p:cNvPr id="25" name="TextBox 24">
            <a:extLst>
              <a:ext uri="{FF2B5EF4-FFF2-40B4-BE49-F238E27FC236}">
                <a16:creationId xmlns:a16="http://schemas.microsoft.com/office/drawing/2014/main" id="{A1102A13-5450-21A8-97F1-F51518F7D322}"/>
              </a:ext>
            </a:extLst>
          </p:cNvPr>
          <p:cNvSpPr txBox="1"/>
          <p:nvPr/>
        </p:nvSpPr>
        <p:spPr>
          <a:xfrm>
            <a:off x="3865800" y="4730801"/>
            <a:ext cx="83310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45–50</a:t>
            </a:r>
            <a:endParaRPr lang="en-US" dirty="0">
              <a:solidFill>
                <a:srgbClr val="7030A0"/>
              </a:solidFill>
              <a:latin typeface="Century Gothic" panose="020B0502020202020204" pitchFamily="34" charset="0"/>
            </a:endParaRPr>
          </a:p>
        </p:txBody>
      </p:sp>
      <p:sp>
        <p:nvSpPr>
          <p:cNvPr id="26" name="Rectangle 25">
            <a:extLst>
              <a:ext uri="{FF2B5EF4-FFF2-40B4-BE49-F238E27FC236}">
                <a16:creationId xmlns:a16="http://schemas.microsoft.com/office/drawing/2014/main" id="{7C2EBAFE-EBE3-E8C1-5CBD-0C809B39B1C9}"/>
              </a:ext>
            </a:extLst>
          </p:cNvPr>
          <p:cNvSpPr/>
          <p:nvPr/>
        </p:nvSpPr>
        <p:spPr>
          <a:xfrm rot="5400000">
            <a:off x="5867399" y="533400"/>
            <a:ext cx="457200" cy="12192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8" name="Google Shape;90;p1">
            <a:extLst>
              <a:ext uri="{FF2B5EF4-FFF2-40B4-BE49-F238E27FC236}">
                <a16:creationId xmlns:a16="http://schemas.microsoft.com/office/drawing/2014/main" id="{E2C1768B-30E2-1273-17C7-F23205B1306D}"/>
              </a:ext>
            </a:extLst>
          </p:cNvPr>
          <p:cNvSpPr txBox="1"/>
          <p:nvPr/>
        </p:nvSpPr>
        <p:spPr>
          <a:xfrm>
            <a:off x="7566315" y="2013176"/>
            <a:ext cx="271744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ED8A77"/>
                </a:solidFill>
                <a:latin typeface="Century Gothic"/>
                <a:ea typeface="Century Gothic"/>
                <a:cs typeface="Century Gothic"/>
                <a:sym typeface="Century Gothic"/>
              </a:rPr>
              <a:t>$50,000</a:t>
            </a:r>
          </a:p>
        </p:txBody>
      </p:sp>
      <p:sp>
        <p:nvSpPr>
          <p:cNvPr id="29" name="TextBox 28">
            <a:extLst>
              <a:ext uri="{FF2B5EF4-FFF2-40B4-BE49-F238E27FC236}">
                <a16:creationId xmlns:a16="http://schemas.microsoft.com/office/drawing/2014/main" id="{540CC9F5-0FBC-1DB5-8C9D-D47A0921CDEA}"/>
              </a:ext>
            </a:extLst>
          </p:cNvPr>
          <p:cNvSpPr txBox="1"/>
          <p:nvPr/>
        </p:nvSpPr>
        <p:spPr>
          <a:xfrm>
            <a:off x="7059309" y="1643844"/>
            <a:ext cx="3731462"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Average Spend Per Customer</a:t>
            </a:r>
            <a:endParaRPr lang="en-US" dirty="0"/>
          </a:p>
        </p:txBody>
      </p:sp>
      <p:sp>
        <p:nvSpPr>
          <p:cNvPr id="30" name="TextBox 29">
            <a:extLst>
              <a:ext uri="{FF2B5EF4-FFF2-40B4-BE49-F238E27FC236}">
                <a16:creationId xmlns:a16="http://schemas.microsoft.com/office/drawing/2014/main" id="{AD40A03F-F796-D526-63FA-EE9A654CD197}"/>
              </a:ext>
            </a:extLst>
          </p:cNvPr>
          <p:cNvSpPr txBox="1"/>
          <p:nvPr/>
        </p:nvSpPr>
        <p:spPr>
          <a:xfrm>
            <a:off x="9982450" y="3313843"/>
            <a:ext cx="833104" cy="369332"/>
          </a:xfrm>
          <a:prstGeom prst="rect">
            <a:avLst/>
          </a:prstGeom>
          <a:noFill/>
        </p:spPr>
        <p:txBody>
          <a:bodyPr wrap="square" rtlCol="0">
            <a:spAutoFit/>
          </a:bodyPr>
          <a:lstStyle/>
          <a:p>
            <a:r>
              <a:rPr lang="en-US" b="1" dirty="0">
                <a:solidFill>
                  <a:srgbClr val="7030A0"/>
                </a:solidFill>
                <a:latin typeface="Century Gothic" panose="020B0502020202020204" pitchFamily="34" charset="0"/>
              </a:rPr>
              <a:t>Travel</a:t>
            </a:r>
            <a:endParaRPr lang="en-US" dirty="0">
              <a:solidFill>
                <a:srgbClr val="7030A0"/>
              </a:solidFill>
              <a:latin typeface="Century Gothic" panose="020B0502020202020204" pitchFamily="34" charset="0"/>
            </a:endParaRPr>
          </a:p>
        </p:txBody>
      </p:sp>
      <p:sp>
        <p:nvSpPr>
          <p:cNvPr id="32" name="TextBox 31">
            <a:extLst>
              <a:ext uri="{FF2B5EF4-FFF2-40B4-BE49-F238E27FC236}">
                <a16:creationId xmlns:a16="http://schemas.microsoft.com/office/drawing/2014/main" id="{152E80BE-2B76-5F55-7ADE-20B26AF37D42}"/>
              </a:ext>
            </a:extLst>
          </p:cNvPr>
          <p:cNvSpPr txBox="1"/>
          <p:nvPr/>
        </p:nvSpPr>
        <p:spPr>
          <a:xfrm>
            <a:off x="9982450" y="3987397"/>
            <a:ext cx="1111661" cy="369332"/>
          </a:xfrm>
          <a:prstGeom prst="rect">
            <a:avLst/>
          </a:prstGeom>
          <a:noFill/>
        </p:spPr>
        <p:txBody>
          <a:bodyPr wrap="square" rtlCol="0">
            <a:spAutoFit/>
          </a:bodyPr>
          <a:lstStyle/>
          <a:p>
            <a:r>
              <a:rPr lang="en-US" b="1" dirty="0">
                <a:solidFill>
                  <a:srgbClr val="ED8A77"/>
                </a:solidFill>
                <a:latin typeface="Century Gothic" panose="020B0502020202020204" pitchFamily="34" charset="0"/>
              </a:rPr>
              <a:t>Health</a:t>
            </a:r>
            <a:endParaRPr lang="en-US" dirty="0">
              <a:solidFill>
                <a:srgbClr val="ED8A77"/>
              </a:solidFill>
              <a:latin typeface="Century Gothic" panose="020B0502020202020204" pitchFamily="34" charset="0"/>
            </a:endParaRPr>
          </a:p>
        </p:txBody>
      </p:sp>
      <p:sp>
        <p:nvSpPr>
          <p:cNvPr id="33" name="TextBox 32">
            <a:extLst>
              <a:ext uri="{FF2B5EF4-FFF2-40B4-BE49-F238E27FC236}">
                <a16:creationId xmlns:a16="http://schemas.microsoft.com/office/drawing/2014/main" id="{9865CDA4-4D30-5437-2F41-65A6170D256A}"/>
              </a:ext>
            </a:extLst>
          </p:cNvPr>
          <p:cNvSpPr txBox="1"/>
          <p:nvPr/>
        </p:nvSpPr>
        <p:spPr>
          <a:xfrm>
            <a:off x="9982450" y="4660950"/>
            <a:ext cx="970201" cy="369332"/>
          </a:xfrm>
          <a:prstGeom prst="rect">
            <a:avLst/>
          </a:prstGeom>
          <a:noFill/>
        </p:spPr>
        <p:txBody>
          <a:bodyPr wrap="square" rtlCol="0">
            <a:spAutoFit/>
          </a:bodyPr>
          <a:lstStyle/>
          <a:p>
            <a:r>
              <a:rPr lang="en-US" b="1" dirty="0">
                <a:solidFill>
                  <a:schemeClr val="bg2">
                    <a:lumMod val="75000"/>
                  </a:schemeClr>
                </a:solidFill>
                <a:latin typeface="Century Gothic" panose="020B0502020202020204" pitchFamily="34" charset="0"/>
              </a:rPr>
              <a:t>Family</a:t>
            </a:r>
            <a:endParaRPr lang="en-US" dirty="0">
              <a:solidFill>
                <a:schemeClr val="bg2">
                  <a:lumMod val="75000"/>
                </a:schemeClr>
              </a:solidFill>
              <a:latin typeface="Century Gothic" panose="020B0502020202020204" pitchFamily="34" charset="0"/>
            </a:endParaRPr>
          </a:p>
        </p:txBody>
      </p:sp>
      <p:sp>
        <p:nvSpPr>
          <p:cNvPr id="34" name="Rectangle 33">
            <a:extLst>
              <a:ext uri="{FF2B5EF4-FFF2-40B4-BE49-F238E27FC236}">
                <a16:creationId xmlns:a16="http://schemas.microsoft.com/office/drawing/2014/main" id="{65568A04-9774-6FBC-1A4F-FF1BB28E4E90}"/>
              </a:ext>
            </a:extLst>
          </p:cNvPr>
          <p:cNvSpPr/>
          <p:nvPr/>
        </p:nvSpPr>
        <p:spPr>
          <a:xfrm rot="5400000">
            <a:off x="8326605" y="2312121"/>
            <a:ext cx="457200" cy="2412941"/>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D445C54-7CFA-01E2-A6F1-71B558BADEC7}"/>
              </a:ext>
            </a:extLst>
          </p:cNvPr>
          <p:cNvSpPr/>
          <p:nvPr/>
        </p:nvSpPr>
        <p:spPr>
          <a:xfrm rot="5400000">
            <a:off x="8326605" y="2975762"/>
            <a:ext cx="457200" cy="2412941"/>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16CD2A1-72F8-59F0-1350-597D0C8F3263}"/>
              </a:ext>
            </a:extLst>
          </p:cNvPr>
          <p:cNvSpPr/>
          <p:nvPr/>
        </p:nvSpPr>
        <p:spPr>
          <a:xfrm rot="5400000">
            <a:off x="8326605" y="3616815"/>
            <a:ext cx="457200" cy="2412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D2A4C7A-5560-093A-64F0-7AED0D445B4A}"/>
              </a:ext>
            </a:extLst>
          </p:cNvPr>
          <p:cNvSpPr/>
          <p:nvPr/>
        </p:nvSpPr>
        <p:spPr>
          <a:xfrm rot="5400000">
            <a:off x="7699957" y="3602410"/>
            <a:ext cx="457200" cy="1159645"/>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1781F99-65D4-A130-506C-A4C65527C808}"/>
              </a:ext>
            </a:extLst>
          </p:cNvPr>
          <p:cNvSpPr/>
          <p:nvPr/>
        </p:nvSpPr>
        <p:spPr>
          <a:xfrm rot="5400000">
            <a:off x="8164912" y="3778508"/>
            <a:ext cx="457200" cy="2089557"/>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5F68846-C9C0-ACE5-143F-A144EEEFA918}"/>
              </a:ext>
            </a:extLst>
          </p:cNvPr>
          <p:cNvSpPr/>
          <p:nvPr/>
        </p:nvSpPr>
        <p:spPr>
          <a:xfrm rot="5400000">
            <a:off x="7922980" y="2715745"/>
            <a:ext cx="457200" cy="160569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618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1F3202-4540-F01D-2501-C502BEDDA5F1}"/>
              </a:ext>
            </a:extLst>
          </p:cNvPr>
          <p:cNvSpPr/>
          <p:nvPr/>
        </p:nvSpPr>
        <p:spPr>
          <a:xfrm>
            <a:off x="0" y="1349298"/>
            <a:ext cx="12192000" cy="5508701"/>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EE88E6-2455-A81C-C25C-D57058465DBF}"/>
              </a:ext>
            </a:extLst>
          </p:cNvPr>
          <p:cNvSpPr txBox="1"/>
          <p:nvPr/>
        </p:nvSpPr>
        <p:spPr>
          <a:xfrm>
            <a:off x="859604" y="3436357"/>
            <a:ext cx="3177284" cy="1846659"/>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chemeClr val="bg1"/>
                </a:solidFill>
                <a:effectLst/>
                <a:latin typeface="Century Gothic" panose="020B0502020202020204" pitchFamily="34" charset="0"/>
              </a:rPr>
              <a:t>Victoria Pearson</a:t>
            </a:r>
          </a:p>
          <a:p>
            <a:pPr algn="ctr" rtl="0" fontAlgn="base">
              <a:spcBef>
                <a:spcPts val="0"/>
              </a:spcBef>
              <a:spcAft>
                <a:spcPts val="0"/>
              </a:spcAft>
            </a:pPr>
            <a:r>
              <a:rPr lang="en-US" sz="1800" b="0" i="0" u="none" strike="noStrike" dirty="0">
                <a:solidFill>
                  <a:schemeClr val="bg1"/>
                </a:solidFill>
                <a:effectLst/>
                <a:latin typeface="Century Gothic" panose="020B0502020202020204" pitchFamily="34" charset="0"/>
              </a:rPr>
              <a:t>Strategic Consultant</a:t>
            </a:r>
          </a:p>
          <a:p>
            <a:pPr algn="ctr" rtl="0" fontAlgn="base">
              <a:spcBef>
                <a:spcPts val="0"/>
              </a:spcBef>
              <a:spcAft>
                <a:spcPts val="0"/>
              </a:spcAft>
            </a:pPr>
            <a:endParaRPr lang="en-US" dirty="0">
              <a:solidFill>
                <a:schemeClr val="bg1"/>
              </a:solidFill>
              <a:latin typeface="Century Gothic" panose="020B0502020202020204" pitchFamily="34" charset="0"/>
            </a:endParaRPr>
          </a:p>
          <a:p>
            <a:pPr algn="ctr" rtl="0" fontAlgn="base">
              <a:spcBef>
                <a:spcPts val="0"/>
              </a:spcBef>
              <a:spcAft>
                <a:spcPts val="0"/>
              </a:spcAft>
            </a:pPr>
            <a:r>
              <a:rPr lang="en-US" sz="1200" i="0" u="none" strike="noStrike" dirty="0">
                <a:solidFill>
                  <a:schemeClr val="bg1"/>
                </a:solidFill>
                <a:effectLst/>
                <a:latin typeface="Century Gothic" panose="020B0502020202020204" pitchFamily="34" charset="0"/>
              </a:rPr>
              <a:t>Victoria has extensive experience in market analysis and business strategy. She specializes in identifying growth opportunities and developing actionable plans to drive client success.</a:t>
            </a:r>
          </a:p>
        </p:txBody>
      </p:sp>
      <p:sp>
        <p:nvSpPr>
          <p:cNvPr id="12" name="TextBox 11">
            <a:extLst>
              <a:ext uri="{FF2B5EF4-FFF2-40B4-BE49-F238E27FC236}">
                <a16:creationId xmlns:a16="http://schemas.microsoft.com/office/drawing/2014/main" id="{826E3616-30FF-69DC-8256-A251799F026B}"/>
              </a:ext>
            </a:extLst>
          </p:cNvPr>
          <p:cNvSpPr txBox="1"/>
          <p:nvPr/>
        </p:nvSpPr>
        <p:spPr>
          <a:xfrm>
            <a:off x="4507358" y="3436357"/>
            <a:ext cx="3177284" cy="2031325"/>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chemeClr val="bg1"/>
                </a:solidFill>
                <a:effectLst/>
                <a:latin typeface="Century Gothic" panose="020B0502020202020204" pitchFamily="34" charset="0"/>
              </a:rPr>
              <a:t>Jonathon Wong</a:t>
            </a:r>
          </a:p>
          <a:p>
            <a:pPr algn="ctr" rtl="0" fontAlgn="base">
              <a:spcBef>
                <a:spcPts val="0"/>
              </a:spcBef>
              <a:spcAft>
                <a:spcPts val="0"/>
              </a:spcAft>
            </a:pPr>
            <a:r>
              <a:rPr lang="en-US" sz="1800" b="0" i="0" u="none" strike="noStrike" dirty="0">
                <a:solidFill>
                  <a:schemeClr val="bg1"/>
                </a:solidFill>
                <a:effectLst/>
                <a:latin typeface="Century Gothic" panose="020B0502020202020204" pitchFamily="34" charset="0"/>
              </a:rPr>
              <a:t>Digital Marketing Specialist</a:t>
            </a:r>
          </a:p>
          <a:p>
            <a:pPr algn="ctr" rtl="0" fontAlgn="base">
              <a:spcBef>
                <a:spcPts val="0"/>
              </a:spcBef>
              <a:spcAft>
                <a:spcPts val="0"/>
              </a:spcAft>
            </a:pPr>
            <a:endParaRPr lang="en-US" dirty="0">
              <a:solidFill>
                <a:schemeClr val="bg1"/>
              </a:solidFill>
              <a:latin typeface="Century Gothic" panose="020B0502020202020204" pitchFamily="34" charset="0"/>
            </a:endParaRPr>
          </a:p>
          <a:p>
            <a:pPr algn="ctr" rtl="0" fontAlgn="base">
              <a:spcBef>
                <a:spcPts val="0"/>
              </a:spcBef>
              <a:spcAft>
                <a:spcPts val="0"/>
              </a:spcAft>
            </a:pPr>
            <a:r>
              <a:rPr lang="en-US" sz="1200" i="0" u="none" strike="noStrike" dirty="0">
                <a:solidFill>
                  <a:schemeClr val="bg1"/>
                </a:solidFill>
                <a:effectLst/>
                <a:latin typeface="Century Gothic" panose="020B0502020202020204" pitchFamily="34" charset="0"/>
              </a:rPr>
              <a:t>Jonathon focuses on enhancing online presence and engagement. His expertise includes crafting targeted digital campaigns, optimizing content for SEO, and leveraging data analytics to boost brand visibility.</a:t>
            </a:r>
          </a:p>
        </p:txBody>
      </p:sp>
      <p:sp>
        <p:nvSpPr>
          <p:cNvPr id="14" name="TextBox 13">
            <a:extLst>
              <a:ext uri="{FF2B5EF4-FFF2-40B4-BE49-F238E27FC236}">
                <a16:creationId xmlns:a16="http://schemas.microsoft.com/office/drawing/2014/main" id="{B0D88CA0-A7FE-3774-7976-51F62DB8A42A}"/>
              </a:ext>
            </a:extLst>
          </p:cNvPr>
          <p:cNvSpPr txBox="1"/>
          <p:nvPr/>
        </p:nvSpPr>
        <p:spPr>
          <a:xfrm>
            <a:off x="8155112" y="3436357"/>
            <a:ext cx="3177284" cy="2308324"/>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chemeClr val="bg1"/>
                </a:solidFill>
                <a:effectLst/>
                <a:latin typeface="Century Gothic" panose="020B0502020202020204" pitchFamily="34" charset="0"/>
              </a:rPr>
              <a:t>Brooklyn Jansen</a:t>
            </a:r>
          </a:p>
          <a:p>
            <a:pPr algn="ctr" rtl="0" fontAlgn="base">
              <a:spcBef>
                <a:spcPts val="0"/>
              </a:spcBef>
              <a:spcAft>
                <a:spcPts val="0"/>
              </a:spcAft>
            </a:pPr>
            <a:r>
              <a:rPr lang="en-US" sz="1800" b="0" i="0" u="none" strike="noStrike" dirty="0">
                <a:solidFill>
                  <a:schemeClr val="bg1"/>
                </a:solidFill>
                <a:effectLst/>
                <a:latin typeface="Century Gothic" panose="020B0502020202020204" pitchFamily="34" charset="0"/>
              </a:rPr>
              <a:t>Customer Experience Manager</a:t>
            </a:r>
          </a:p>
          <a:p>
            <a:pPr algn="ctr" rtl="0" fontAlgn="base">
              <a:spcBef>
                <a:spcPts val="0"/>
              </a:spcBef>
              <a:spcAft>
                <a:spcPts val="0"/>
              </a:spcAft>
            </a:pPr>
            <a:endParaRPr lang="en-US" dirty="0">
              <a:solidFill>
                <a:schemeClr val="bg1"/>
              </a:solidFill>
              <a:latin typeface="Century Gothic" panose="020B0502020202020204" pitchFamily="34" charset="0"/>
            </a:endParaRPr>
          </a:p>
          <a:p>
            <a:pPr algn="ctr" rtl="0" fontAlgn="base">
              <a:spcBef>
                <a:spcPts val="0"/>
              </a:spcBef>
              <a:spcAft>
                <a:spcPts val="0"/>
              </a:spcAft>
            </a:pPr>
            <a:r>
              <a:rPr lang="en-US" sz="1200" i="0" u="none" strike="noStrike" dirty="0">
                <a:solidFill>
                  <a:schemeClr val="bg1"/>
                </a:solidFill>
                <a:effectLst/>
                <a:latin typeface="Century Gothic" panose="020B0502020202020204" pitchFamily="34" charset="0"/>
              </a:rPr>
              <a:t>Brooklyn is dedicated to improving client interactions and satisfaction. Her role involves designing and implementing strategies to streamline customer engagement and managing CRM systems.</a:t>
            </a:r>
          </a:p>
        </p:txBody>
      </p:sp>
      <p:pic>
        <p:nvPicPr>
          <p:cNvPr id="3" name="Picture 2">
            <a:extLst>
              <a:ext uri="{FF2B5EF4-FFF2-40B4-BE49-F238E27FC236}">
                <a16:creationId xmlns:a16="http://schemas.microsoft.com/office/drawing/2014/main" id="{ABBF18CD-933C-BA3D-E404-AF077CA80EDA}"/>
              </a:ext>
            </a:extLst>
          </p:cNvPr>
          <p:cNvPicPr>
            <a:picLocks noChangeAspect="1"/>
          </p:cNvPicPr>
          <p:nvPr/>
        </p:nvPicPr>
        <p:blipFill>
          <a:blip r:embed="rId3"/>
          <a:srcRect/>
          <a:stretch/>
        </p:blipFill>
        <p:spPr>
          <a:xfrm>
            <a:off x="5455920" y="2021516"/>
            <a:ext cx="1280160" cy="1280160"/>
          </a:xfrm>
          <a:prstGeom prst="ellipse">
            <a:avLst/>
          </a:prstGeom>
        </p:spPr>
      </p:pic>
      <p:pic>
        <p:nvPicPr>
          <p:cNvPr id="7" name="Picture 6">
            <a:extLst>
              <a:ext uri="{FF2B5EF4-FFF2-40B4-BE49-F238E27FC236}">
                <a16:creationId xmlns:a16="http://schemas.microsoft.com/office/drawing/2014/main" id="{F1BDA9A7-6B70-3D1A-094B-94A67EEF0874}"/>
              </a:ext>
            </a:extLst>
          </p:cNvPr>
          <p:cNvPicPr>
            <a:picLocks noChangeAspect="1"/>
          </p:cNvPicPr>
          <p:nvPr/>
        </p:nvPicPr>
        <p:blipFill>
          <a:blip r:embed="rId4"/>
          <a:srcRect/>
          <a:stretch/>
        </p:blipFill>
        <p:spPr>
          <a:xfrm>
            <a:off x="9103674" y="2021516"/>
            <a:ext cx="1280160" cy="1280160"/>
          </a:xfrm>
          <a:prstGeom prst="ellipse">
            <a:avLst/>
          </a:prstGeom>
        </p:spPr>
      </p:pic>
      <p:pic>
        <p:nvPicPr>
          <p:cNvPr id="11" name="Picture 10">
            <a:extLst>
              <a:ext uri="{FF2B5EF4-FFF2-40B4-BE49-F238E27FC236}">
                <a16:creationId xmlns:a16="http://schemas.microsoft.com/office/drawing/2014/main" id="{71AF59C8-EA2D-637F-E7B2-745DD9482E73}"/>
              </a:ext>
            </a:extLst>
          </p:cNvPr>
          <p:cNvPicPr>
            <a:picLocks noChangeAspect="1"/>
          </p:cNvPicPr>
          <p:nvPr/>
        </p:nvPicPr>
        <p:blipFill>
          <a:blip r:embed="rId5"/>
          <a:srcRect/>
          <a:stretch/>
        </p:blipFill>
        <p:spPr>
          <a:xfrm>
            <a:off x="1808166" y="2021516"/>
            <a:ext cx="1280160" cy="1280160"/>
          </a:xfrm>
          <a:prstGeom prst="ellipse">
            <a:avLst/>
          </a:prstGeom>
        </p:spPr>
      </p:pic>
      <p:sp>
        <p:nvSpPr>
          <p:cNvPr id="2" name="Google Shape;90;p1">
            <a:extLst>
              <a:ext uri="{FF2B5EF4-FFF2-40B4-BE49-F238E27FC236}">
                <a16:creationId xmlns:a16="http://schemas.microsoft.com/office/drawing/2014/main" id="{CED8BFCA-BE95-3CE8-5890-399521B6503D}"/>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Consultants</a:t>
            </a:r>
          </a:p>
        </p:txBody>
      </p:sp>
      <p:sp>
        <p:nvSpPr>
          <p:cNvPr id="4" name="Rectangle 3">
            <a:extLst>
              <a:ext uri="{FF2B5EF4-FFF2-40B4-BE49-F238E27FC236}">
                <a16:creationId xmlns:a16="http://schemas.microsoft.com/office/drawing/2014/main" id="{DA2508BC-90C5-6023-A9A1-398EAF0F753D}"/>
              </a:ext>
            </a:extLst>
          </p:cNvPr>
          <p:cNvSpPr/>
          <p:nvPr/>
        </p:nvSpPr>
        <p:spPr>
          <a:xfrm rot="5400000">
            <a:off x="5867399" y="533400"/>
            <a:ext cx="457200" cy="12192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10361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Testimonials</a:t>
            </a:r>
          </a:p>
        </p:txBody>
      </p:sp>
      <p:sp>
        <p:nvSpPr>
          <p:cNvPr id="2" name="Rectangle 1">
            <a:extLst>
              <a:ext uri="{FF2B5EF4-FFF2-40B4-BE49-F238E27FC236}">
                <a16:creationId xmlns:a16="http://schemas.microsoft.com/office/drawing/2014/main" id="{53D923B4-EF1C-4BA6-3979-E4D0FA05D431}"/>
              </a:ext>
            </a:extLst>
          </p:cNvPr>
          <p:cNvSpPr/>
          <p:nvPr/>
        </p:nvSpPr>
        <p:spPr>
          <a:xfrm>
            <a:off x="2579887" y="1400228"/>
            <a:ext cx="7991365" cy="1492062"/>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640080" tIns="182880" rIns="182880" bIns="182880" rtlCol="0" anchor="ctr" anchorCtr="0"/>
          <a:lstStyle/>
          <a:p>
            <a:pPr rtl="0" fontAlgn="base">
              <a:spcBef>
                <a:spcPts val="0"/>
              </a:spcBef>
              <a:spcAft>
                <a:spcPts val="0"/>
              </a:spcAft>
            </a:pPr>
            <a:r>
              <a:rPr lang="en-US" sz="1200" b="0" i="1" u="none" strike="noStrike" dirty="0">
                <a:solidFill>
                  <a:schemeClr val="tx1">
                    <a:lumMod val="65000"/>
                    <a:lumOff val="35000"/>
                  </a:schemeClr>
                </a:solidFill>
                <a:effectLst/>
                <a:latin typeface="Century Gothic" panose="020B0502020202020204" pitchFamily="34" charset="0"/>
              </a:rPr>
              <a:t>Sample quote text.</a:t>
            </a:r>
          </a:p>
          <a:p>
            <a:pPr rtl="0" fontAlgn="base">
              <a:spcBef>
                <a:spcPts val="0"/>
              </a:spcBef>
              <a:spcAft>
                <a:spcPts val="0"/>
              </a:spcAft>
            </a:pPr>
            <a:endParaRPr lang="en-US" sz="1200" dirty="0">
              <a:solidFill>
                <a:schemeClr val="tx1">
                  <a:lumMod val="65000"/>
                  <a:lumOff val="35000"/>
                </a:schemeClr>
              </a:solidFill>
              <a:latin typeface="Century Gothic" panose="020B0502020202020204" pitchFamily="34" charset="0"/>
            </a:endParaRPr>
          </a:p>
          <a:p>
            <a:pPr rtl="0" fontAlgn="base">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Name</a:t>
            </a:r>
          </a:p>
          <a:p>
            <a:pPr fontAlgn="base"/>
            <a:r>
              <a:rPr lang="en-US" sz="1200" b="0" i="0" u="none" strike="noStrike" dirty="0">
                <a:solidFill>
                  <a:schemeClr val="tx1">
                    <a:lumMod val="65000"/>
                    <a:lumOff val="35000"/>
                  </a:schemeClr>
                </a:solidFill>
                <a:effectLst/>
                <a:latin typeface="Century Gothic" panose="020B0502020202020204" pitchFamily="34" charset="0"/>
              </a:rPr>
              <a:t>Position Title</a:t>
            </a:r>
            <a:endParaRPr lang="en-US" sz="1200" b="1" i="0" u="none" strike="noStrike" dirty="0">
              <a:solidFill>
                <a:schemeClr val="tx1">
                  <a:lumMod val="65000"/>
                  <a:lumOff val="35000"/>
                </a:schemeClr>
              </a:solidFill>
              <a:effectLst/>
              <a:latin typeface="Century Gothic" panose="020B0502020202020204" pitchFamily="34" charset="0"/>
            </a:endParaRPr>
          </a:p>
        </p:txBody>
      </p:sp>
      <p:sp>
        <p:nvSpPr>
          <p:cNvPr id="6" name="Rectangle 5">
            <a:extLst>
              <a:ext uri="{FF2B5EF4-FFF2-40B4-BE49-F238E27FC236}">
                <a16:creationId xmlns:a16="http://schemas.microsoft.com/office/drawing/2014/main" id="{DD41E43D-D800-66F9-36EB-E1AD20F5772D}"/>
              </a:ext>
            </a:extLst>
          </p:cNvPr>
          <p:cNvSpPr/>
          <p:nvPr/>
        </p:nvSpPr>
        <p:spPr>
          <a:xfrm>
            <a:off x="2579887" y="3184196"/>
            <a:ext cx="7991365" cy="1405521"/>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640080" tIns="182880" rIns="182880" bIns="182880" rtlCol="0" anchor="ctr" anchorCtr="0"/>
          <a:lstStyle/>
          <a:p>
            <a:pPr rtl="0" fontAlgn="base">
              <a:spcBef>
                <a:spcPts val="0"/>
              </a:spcBef>
              <a:spcAft>
                <a:spcPts val="0"/>
              </a:spcAft>
            </a:pPr>
            <a:r>
              <a:rPr lang="en-US" sz="1200" b="0" i="1" u="none" strike="noStrike" dirty="0">
                <a:solidFill>
                  <a:schemeClr val="tx1">
                    <a:lumMod val="65000"/>
                    <a:lumOff val="35000"/>
                  </a:schemeClr>
                </a:solidFill>
                <a:effectLst/>
                <a:latin typeface="Century Gothic" panose="020B0502020202020204" pitchFamily="34" charset="0"/>
              </a:rPr>
              <a:t>Sample quote text.</a:t>
            </a:r>
          </a:p>
          <a:p>
            <a:pPr rtl="0" fontAlgn="base">
              <a:spcBef>
                <a:spcPts val="0"/>
              </a:spcBef>
              <a:spcAft>
                <a:spcPts val="0"/>
              </a:spcAft>
            </a:pPr>
            <a:endParaRPr lang="en-US" sz="1200" dirty="0">
              <a:solidFill>
                <a:schemeClr val="tx1">
                  <a:lumMod val="65000"/>
                  <a:lumOff val="35000"/>
                </a:schemeClr>
              </a:solidFill>
              <a:latin typeface="Century Gothic" panose="020B0502020202020204" pitchFamily="34" charset="0"/>
            </a:endParaRPr>
          </a:p>
          <a:p>
            <a:pPr rtl="0" fontAlgn="base">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Name</a:t>
            </a:r>
          </a:p>
          <a:p>
            <a:pPr fontAlgn="base"/>
            <a:r>
              <a:rPr lang="en-US" sz="1200" b="0" i="0" u="none" strike="noStrike" dirty="0">
                <a:solidFill>
                  <a:schemeClr val="tx1">
                    <a:lumMod val="65000"/>
                    <a:lumOff val="35000"/>
                  </a:schemeClr>
                </a:solidFill>
                <a:effectLst/>
                <a:latin typeface="Century Gothic" panose="020B0502020202020204" pitchFamily="34" charset="0"/>
              </a:rPr>
              <a:t>Position Title</a:t>
            </a:r>
            <a:endParaRPr lang="en-US" sz="1200" b="1" i="0" u="none" strike="noStrike" dirty="0">
              <a:solidFill>
                <a:schemeClr val="tx1">
                  <a:lumMod val="65000"/>
                  <a:lumOff val="35000"/>
                </a:schemeClr>
              </a:solidFill>
              <a:effectLst/>
              <a:latin typeface="Century Gothic" panose="020B0502020202020204" pitchFamily="34" charset="0"/>
            </a:endParaRPr>
          </a:p>
        </p:txBody>
      </p:sp>
      <p:pic>
        <p:nvPicPr>
          <p:cNvPr id="5" name="Picture 4">
            <a:extLst>
              <a:ext uri="{FF2B5EF4-FFF2-40B4-BE49-F238E27FC236}">
                <a16:creationId xmlns:a16="http://schemas.microsoft.com/office/drawing/2014/main" id="{BE7CBD20-1BE7-30BB-878D-4CB93E5D6094}"/>
              </a:ext>
            </a:extLst>
          </p:cNvPr>
          <p:cNvPicPr>
            <a:picLocks noChangeAspect="1"/>
          </p:cNvPicPr>
          <p:nvPr/>
        </p:nvPicPr>
        <p:blipFill>
          <a:blip r:embed="rId3"/>
          <a:srcRect/>
          <a:stretch/>
        </p:blipFill>
        <p:spPr>
          <a:xfrm>
            <a:off x="1656674" y="3251411"/>
            <a:ext cx="1280160" cy="1280160"/>
          </a:xfrm>
          <a:prstGeom prst="ellipse">
            <a:avLst/>
          </a:prstGeom>
          <a:ln w="38100">
            <a:solidFill>
              <a:schemeClr val="bg1"/>
            </a:solidFill>
          </a:ln>
        </p:spPr>
      </p:pic>
      <p:pic>
        <p:nvPicPr>
          <p:cNvPr id="13" name="Picture 12">
            <a:extLst>
              <a:ext uri="{FF2B5EF4-FFF2-40B4-BE49-F238E27FC236}">
                <a16:creationId xmlns:a16="http://schemas.microsoft.com/office/drawing/2014/main" id="{63DA7F32-8D2E-21EA-60BB-888CA665B374}"/>
              </a:ext>
            </a:extLst>
          </p:cNvPr>
          <p:cNvPicPr>
            <a:picLocks noChangeAspect="1"/>
          </p:cNvPicPr>
          <p:nvPr/>
        </p:nvPicPr>
        <p:blipFill>
          <a:blip r:embed="rId4"/>
          <a:srcRect/>
          <a:stretch/>
        </p:blipFill>
        <p:spPr>
          <a:xfrm>
            <a:off x="1656674" y="1506179"/>
            <a:ext cx="1280160" cy="1280160"/>
          </a:xfrm>
          <a:prstGeom prst="ellipse">
            <a:avLst/>
          </a:prstGeom>
          <a:ln w="38100">
            <a:solidFill>
              <a:schemeClr val="bg1"/>
            </a:solidFill>
          </a:ln>
        </p:spPr>
      </p:pic>
      <p:sp>
        <p:nvSpPr>
          <p:cNvPr id="3" name="Rectangle 2">
            <a:extLst>
              <a:ext uri="{FF2B5EF4-FFF2-40B4-BE49-F238E27FC236}">
                <a16:creationId xmlns:a16="http://schemas.microsoft.com/office/drawing/2014/main" id="{78F0E445-A3CC-5D9F-1F06-4A642AD23F70}"/>
              </a:ext>
            </a:extLst>
          </p:cNvPr>
          <p:cNvSpPr/>
          <p:nvPr/>
        </p:nvSpPr>
        <p:spPr>
          <a:xfrm>
            <a:off x="0" y="5150734"/>
            <a:ext cx="12192000" cy="170726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838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7D1717-3DC8-FAAB-CC9A-2FFF615FB5F1}"/>
              </a:ext>
            </a:extLst>
          </p:cNvPr>
          <p:cNvSpPr/>
          <p:nvPr/>
        </p:nvSpPr>
        <p:spPr>
          <a:xfrm>
            <a:off x="0" y="2230370"/>
            <a:ext cx="12192000" cy="462763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Awards</a:t>
            </a:r>
          </a:p>
        </p:txBody>
      </p:sp>
      <p:sp>
        <p:nvSpPr>
          <p:cNvPr id="3" name="Rectangle 2">
            <a:extLst>
              <a:ext uri="{FF2B5EF4-FFF2-40B4-BE49-F238E27FC236}">
                <a16:creationId xmlns:a16="http://schemas.microsoft.com/office/drawing/2014/main" id="{283E5705-D633-11D1-55A7-E3F918D63344}"/>
              </a:ext>
            </a:extLst>
          </p:cNvPr>
          <p:cNvSpPr/>
          <p:nvPr/>
        </p:nvSpPr>
        <p:spPr>
          <a:xfrm>
            <a:off x="2681250" y="2652463"/>
            <a:ext cx="2103120" cy="2752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Sample Text</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E73FE6AE-6C70-BB35-F0F1-1102181C8C09}"/>
              </a:ext>
            </a:extLst>
          </p:cNvPr>
          <p:cNvSpPr/>
          <p:nvPr/>
        </p:nvSpPr>
        <p:spPr>
          <a:xfrm>
            <a:off x="5044440" y="2652463"/>
            <a:ext cx="2103120" cy="2752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Sample Text</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62751255-F422-A209-1990-3B8EFE975ED7}"/>
              </a:ext>
            </a:extLst>
          </p:cNvPr>
          <p:cNvSpPr/>
          <p:nvPr/>
        </p:nvSpPr>
        <p:spPr>
          <a:xfrm>
            <a:off x="7407630" y="2652463"/>
            <a:ext cx="2103120" cy="2752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Sample Text</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2" name="Oval 1">
            <a:extLst>
              <a:ext uri="{FF2B5EF4-FFF2-40B4-BE49-F238E27FC236}">
                <a16:creationId xmlns:a16="http://schemas.microsoft.com/office/drawing/2014/main" id="{78054200-BCD5-92AF-2F23-087D5FACDC70}"/>
              </a:ext>
            </a:extLst>
          </p:cNvPr>
          <p:cNvSpPr/>
          <p:nvPr/>
        </p:nvSpPr>
        <p:spPr>
          <a:xfrm>
            <a:off x="3372397" y="186753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DF55411-1B1B-BF3E-E599-4EED80EC243A}"/>
              </a:ext>
            </a:extLst>
          </p:cNvPr>
          <p:cNvSpPr/>
          <p:nvPr/>
        </p:nvSpPr>
        <p:spPr>
          <a:xfrm>
            <a:off x="5735587" y="186753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25E842-9987-49A8-B73F-B0FB9C7FFC09}"/>
              </a:ext>
            </a:extLst>
          </p:cNvPr>
          <p:cNvSpPr/>
          <p:nvPr/>
        </p:nvSpPr>
        <p:spPr>
          <a:xfrm>
            <a:off x="8098777" y="186753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white line with a check mark in a circle&#10;&#10;Description automatically generated">
            <a:extLst>
              <a:ext uri="{FF2B5EF4-FFF2-40B4-BE49-F238E27FC236}">
                <a16:creationId xmlns:a16="http://schemas.microsoft.com/office/drawing/2014/main" id="{53926F6B-D89C-ED9F-0826-0B2A2F84392E}"/>
              </a:ext>
            </a:extLst>
          </p:cNvPr>
          <p:cNvPicPr>
            <a:picLocks noChangeAspect="1"/>
          </p:cNvPicPr>
          <p:nvPr/>
        </p:nvPicPr>
        <p:blipFill>
          <a:blip r:embed="rId3"/>
          <a:stretch>
            <a:fillRect/>
          </a:stretch>
        </p:blipFill>
        <p:spPr>
          <a:xfrm>
            <a:off x="8207730" y="1968127"/>
            <a:ext cx="502920" cy="502920"/>
          </a:xfrm>
          <a:prstGeom prst="rect">
            <a:avLst/>
          </a:prstGeom>
        </p:spPr>
      </p:pic>
      <p:pic>
        <p:nvPicPr>
          <p:cNvPr id="14" name="Picture 13" descr="A star with a white border&#10;&#10;Description automatically generated">
            <a:extLst>
              <a:ext uri="{FF2B5EF4-FFF2-40B4-BE49-F238E27FC236}">
                <a16:creationId xmlns:a16="http://schemas.microsoft.com/office/drawing/2014/main" id="{A9D0AB7E-CE7E-5219-1C2B-60CFFB3BB4BC}"/>
              </a:ext>
            </a:extLst>
          </p:cNvPr>
          <p:cNvPicPr>
            <a:picLocks noChangeAspect="1"/>
          </p:cNvPicPr>
          <p:nvPr/>
        </p:nvPicPr>
        <p:blipFill>
          <a:blip r:embed="rId4"/>
          <a:stretch>
            <a:fillRect/>
          </a:stretch>
        </p:blipFill>
        <p:spPr>
          <a:xfrm>
            <a:off x="5867400" y="1979114"/>
            <a:ext cx="457200" cy="457200"/>
          </a:xfrm>
          <a:prstGeom prst="rect">
            <a:avLst/>
          </a:prstGeom>
        </p:spPr>
      </p:pic>
      <p:pic>
        <p:nvPicPr>
          <p:cNvPr id="19" name="Picture 18" descr="A black and white trophy&#10;&#10;Description automatically generated">
            <a:extLst>
              <a:ext uri="{FF2B5EF4-FFF2-40B4-BE49-F238E27FC236}">
                <a16:creationId xmlns:a16="http://schemas.microsoft.com/office/drawing/2014/main" id="{90FE5D7A-4F17-0A88-C0B1-36D3D44992C1}"/>
              </a:ext>
            </a:extLst>
          </p:cNvPr>
          <p:cNvPicPr>
            <a:picLocks noChangeAspect="1"/>
          </p:cNvPicPr>
          <p:nvPr/>
        </p:nvPicPr>
        <p:blipFill>
          <a:blip r:embed="rId5"/>
          <a:stretch>
            <a:fillRect/>
          </a:stretch>
        </p:blipFill>
        <p:spPr>
          <a:xfrm>
            <a:off x="3504210" y="2013847"/>
            <a:ext cx="457200" cy="457200"/>
          </a:xfrm>
          <a:prstGeom prst="rect">
            <a:avLst/>
          </a:prstGeom>
        </p:spPr>
      </p:pic>
      <p:sp>
        <p:nvSpPr>
          <p:cNvPr id="20" name="Rectangle 19">
            <a:extLst>
              <a:ext uri="{FF2B5EF4-FFF2-40B4-BE49-F238E27FC236}">
                <a16:creationId xmlns:a16="http://schemas.microsoft.com/office/drawing/2014/main" id="{BE712460-2803-8C1B-40F2-1FDEA50B95FC}"/>
              </a:ext>
            </a:extLst>
          </p:cNvPr>
          <p:cNvSpPr/>
          <p:nvPr/>
        </p:nvSpPr>
        <p:spPr>
          <a:xfrm rot="5400000">
            <a:off x="5867399" y="533400"/>
            <a:ext cx="457200" cy="12192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135835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EA4815-E14A-3A3A-E30F-1527C2EE5C83}"/>
              </a:ext>
            </a:extLst>
          </p:cNvPr>
          <p:cNvSpPr/>
          <p:nvPr/>
        </p:nvSpPr>
        <p:spPr>
          <a:xfrm>
            <a:off x="991181" y="1206834"/>
            <a:ext cx="2570942" cy="1143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Boost Online Presence by 30%</a:t>
            </a:r>
            <a:endParaRPr lang="en-US" sz="16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E27C893D-B893-7191-C032-5D90049962A3}"/>
              </a:ext>
            </a:extLst>
          </p:cNvPr>
          <p:cNvSpPr/>
          <p:nvPr/>
        </p:nvSpPr>
        <p:spPr>
          <a:xfrm>
            <a:off x="3780262" y="1206834"/>
            <a:ext cx="7970537" cy="1143000"/>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Increase the digital footprint by enhancing website and social media profiles, as well as executing targeted digital marketing campaigns</a:t>
            </a:r>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Goals</a:t>
            </a:r>
          </a:p>
        </p:txBody>
      </p:sp>
      <p:sp>
        <p:nvSpPr>
          <p:cNvPr id="10" name="Oval 9">
            <a:extLst>
              <a:ext uri="{FF2B5EF4-FFF2-40B4-BE49-F238E27FC236}">
                <a16:creationId xmlns:a16="http://schemas.microsoft.com/office/drawing/2014/main" id="{3F0DD2A0-CE03-368F-4051-5DEDDEB0F610}"/>
              </a:ext>
            </a:extLst>
          </p:cNvPr>
          <p:cNvSpPr/>
          <p:nvPr/>
        </p:nvSpPr>
        <p:spPr>
          <a:xfrm>
            <a:off x="441200" y="1402746"/>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0FE51FA5-EF0E-3E2F-EC8A-81EF7397642F}"/>
              </a:ext>
            </a:extLst>
          </p:cNvPr>
          <p:cNvSpPr txBox="1"/>
          <p:nvPr/>
        </p:nvSpPr>
        <p:spPr>
          <a:xfrm>
            <a:off x="549981" y="1445361"/>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13" name="Rectangle 12">
            <a:extLst>
              <a:ext uri="{FF2B5EF4-FFF2-40B4-BE49-F238E27FC236}">
                <a16:creationId xmlns:a16="http://schemas.microsoft.com/office/drawing/2014/main" id="{891A5A50-6995-4C4F-EEC7-E705F9E67F9C}"/>
              </a:ext>
            </a:extLst>
          </p:cNvPr>
          <p:cNvSpPr/>
          <p:nvPr/>
        </p:nvSpPr>
        <p:spPr>
          <a:xfrm>
            <a:off x="991181" y="2567283"/>
            <a:ext cx="2570942" cy="1143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Increase Content Engagement by 25%</a:t>
            </a:r>
            <a:endParaRPr lang="en-US" sz="1600" dirty="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DFF7A7D8-02F3-207B-FFEB-7D69E05F7BAA}"/>
              </a:ext>
            </a:extLst>
          </p:cNvPr>
          <p:cNvSpPr/>
          <p:nvPr/>
        </p:nvSpPr>
        <p:spPr>
          <a:xfrm>
            <a:off x="3780262" y="2567283"/>
            <a:ext cx="7970537" cy="1143000"/>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Create and roll out a detailed content marketing strategy that includes SEO-optimized blog posts, industry-focused articles, and case studies</a:t>
            </a:r>
          </a:p>
        </p:txBody>
      </p:sp>
      <p:sp>
        <p:nvSpPr>
          <p:cNvPr id="16" name="Oval 15">
            <a:extLst>
              <a:ext uri="{FF2B5EF4-FFF2-40B4-BE49-F238E27FC236}">
                <a16:creationId xmlns:a16="http://schemas.microsoft.com/office/drawing/2014/main" id="{2EBC63D7-F647-E3B9-2570-6B8782A9A468}"/>
              </a:ext>
            </a:extLst>
          </p:cNvPr>
          <p:cNvSpPr/>
          <p:nvPr/>
        </p:nvSpPr>
        <p:spPr>
          <a:xfrm>
            <a:off x="441200" y="2763195"/>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90;p1">
            <a:extLst>
              <a:ext uri="{FF2B5EF4-FFF2-40B4-BE49-F238E27FC236}">
                <a16:creationId xmlns:a16="http://schemas.microsoft.com/office/drawing/2014/main" id="{EBBA3387-9082-EAF8-90AE-64782E490637}"/>
              </a:ext>
            </a:extLst>
          </p:cNvPr>
          <p:cNvSpPr txBox="1"/>
          <p:nvPr/>
        </p:nvSpPr>
        <p:spPr>
          <a:xfrm>
            <a:off x="549981" y="280581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18" name="Rectangle 17">
            <a:extLst>
              <a:ext uri="{FF2B5EF4-FFF2-40B4-BE49-F238E27FC236}">
                <a16:creationId xmlns:a16="http://schemas.microsoft.com/office/drawing/2014/main" id="{7B043310-0C8E-B929-F9EC-AEDA029F9638}"/>
              </a:ext>
            </a:extLst>
          </p:cNvPr>
          <p:cNvSpPr/>
          <p:nvPr/>
        </p:nvSpPr>
        <p:spPr>
          <a:xfrm>
            <a:off x="991181" y="3927732"/>
            <a:ext cx="2570942" cy="1143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Increase Customer Satisfaction Scores by 20%</a:t>
            </a:r>
            <a:endParaRPr lang="en-US" sz="1600" dirty="0">
              <a:solidFill>
                <a:schemeClr val="bg1"/>
              </a:solidFill>
              <a:latin typeface="Century Gothic" panose="020B0502020202020204" pitchFamily="34" charset="0"/>
            </a:endParaRPr>
          </a:p>
        </p:txBody>
      </p:sp>
      <p:sp>
        <p:nvSpPr>
          <p:cNvPr id="19" name="Rectangle 18">
            <a:extLst>
              <a:ext uri="{FF2B5EF4-FFF2-40B4-BE49-F238E27FC236}">
                <a16:creationId xmlns:a16="http://schemas.microsoft.com/office/drawing/2014/main" id="{DA6F17D3-6085-5093-B990-FEA14A51407A}"/>
              </a:ext>
            </a:extLst>
          </p:cNvPr>
          <p:cNvSpPr/>
          <p:nvPr/>
        </p:nvSpPr>
        <p:spPr>
          <a:xfrm>
            <a:off x="3780262" y="3927732"/>
            <a:ext cx="7970537" cy="1143000"/>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Deploy a new CRM system to centralize customer data and improve interaction management</a:t>
            </a:r>
          </a:p>
        </p:txBody>
      </p:sp>
      <p:sp>
        <p:nvSpPr>
          <p:cNvPr id="20" name="Oval 19">
            <a:extLst>
              <a:ext uri="{FF2B5EF4-FFF2-40B4-BE49-F238E27FC236}">
                <a16:creationId xmlns:a16="http://schemas.microsoft.com/office/drawing/2014/main" id="{EDCDEC47-B22C-23EE-D836-64048A8035BD}"/>
              </a:ext>
            </a:extLst>
          </p:cNvPr>
          <p:cNvSpPr/>
          <p:nvPr/>
        </p:nvSpPr>
        <p:spPr>
          <a:xfrm>
            <a:off x="441200" y="4123644"/>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90;p1">
            <a:extLst>
              <a:ext uri="{FF2B5EF4-FFF2-40B4-BE49-F238E27FC236}">
                <a16:creationId xmlns:a16="http://schemas.microsoft.com/office/drawing/2014/main" id="{9AA85E2A-B987-F954-B4FF-BFDCD20F1223}"/>
              </a:ext>
            </a:extLst>
          </p:cNvPr>
          <p:cNvSpPr txBox="1"/>
          <p:nvPr/>
        </p:nvSpPr>
        <p:spPr>
          <a:xfrm>
            <a:off x="549981" y="4166259"/>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22" name="Rectangle 21">
            <a:extLst>
              <a:ext uri="{FF2B5EF4-FFF2-40B4-BE49-F238E27FC236}">
                <a16:creationId xmlns:a16="http://schemas.microsoft.com/office/drawing/2014/main" id="{8FFA276D-BAA8-4709-3AF9-359BEDC59E01}"/>
              </a:ext>
            </a:extLst>
          </p:cNvPr>
          <p:cNvSpPr/>
          <p:nvPr/>
        </p:nvSpPr>
        <p:spPr>
          <a:xfrm>
            <a:off x="991181" y="5288181"/>
            <a:ext cx="2570942" cy="1143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Increase Customer Retention by 20%</a:t>
            </a:r>
            <a:endParaRPr lang="en-US" sz="1600" dirty="0">
              <a:solidFill>
                <a:schemeClr val="bg1"/>
              </a:solidFill>
              <a:latin typeface="Century Gothic" panose="020B0502020202020204" pitchFamily="34" charset="0"/>
            </a:endParaRPr>
          </a:p>
        </p:txBody>
      </p:sp>
      <p:sp>
        <p:nvSpPr>
          <p:cNvPr id="23" name="Rectangle 22">
            <a:extLst>
              <a:ext uri="{FF2B5EF4-FFF2-40B4-BE49-F238E27FC236}">
                <a16:creationId xmlns:a16="http://schemas.microsoft.com/office/drawing/2014/main" id="{269496DD-848C-C37F-EA51-32F6C2C6E586}"/>
              </a:ext>
            </a:extLst>
          </p:cNvPr>
          <p:cNvSpPr/>
          <p:nvPr/>
        </p:nvSpPr>
        <p:spPr>
          <a:xfrm>
            <a:off x="3780262" y="5288181"/>
            <a:ext cx="7970537" cy="1143000"/>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Initiate a customer engagement program that includes personalized communication strategies and loyalty rewards</a:t>
            </a:r>
          </a:p>
        </p:txBody>
      </p:sp>
      <p:sp>
        <p:nvSpPr>
          <p:cNvPr id="24" name="Oval 23">
            <a:extLst>
              <a:ext uri="{FF2B5EF4-FFF2-40B4-BE49-F238E27FC236}">
                <a16:creationId xmlns:a16="http://schemas.microsoft.com/office/drawing/2014/main" id="{E473056C-6A7A-AC4C-8BB1-68264C8E8C3D}"/>
              </a:ext>
            </a:extLst>
          </p:cNvPr>
          <p:cNvSpPr/>
          <p:nvPr/>
        </p:nvSpPr>
        <p:spPr>
          <a:xfrm>
            <a:off x="441200" y="5484093"/>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978CA2E7-6C7C-92FF-72EB-7882443F527B}"/>
              </a:ext>
            </a:extLst>
          </p:cNvPr>
          <p:cNvSpPr txBox="1"/>
          <p:nvPr/>
        </p:nvSpPr>
        <p:spPr>
          <a:xfrm>
            <a:off x="549981" y="552670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1389216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Brain inside a lightbulb concept">
            <a:extLst>
              <a:ext uri="{FF2B5EF4-FFF2-40B4-BE49-F238E27FC236}">
                <a16:creationId xmlns:a16="http://schemas.microsoft.com/office/drawing/2014/main" id="{4428467F-A16F-1A2D-D173-E19A663343AA}"/>
              </a:ext>
            </a:extLst>
          </p:cNvPr>
          <p:cNvPicPr>
            <a:picLocks noChangeAspect="1"/>
          </p:cNvPicPr>
          <p:nvPr/>
        </p:nvPicPr>
        <p:blipFill>
          <a:blip r:embed="rId3">
            <a:alphaModFix/>
          </a:blip>
          <a:srcRect l="4124" t="11292" r="4124" b="11292"/>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611F3202-4540-F01D-2501-C502BEDDA5F1}"/>
              </a:ext>
            </a:extLst>
          </p:cNvPr>
          <p:cNvSpPr/>
          <p:nvPr/>
        </p:nvSpPr>
        <p:spPr>
          <a:xfrm>
            <a:off x="0" y="0"/>
            <a:ext cx="6096000" cy="6858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AB961904-167C-455A-3B62-4B846BBD1E68}"/>
              </a:ext>
            </a:extLst>
          </p:cNvPr>
          <p:cNvSpPr txBox="1"/>
          <p:nvPr/>
        </p:nvSpPr>
        <p:spPr>
          <a:xfrm>
            <a:off x="852735" y="1982005"/>
            <a:ext cx="4375661" cy="101562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000" b="1" i="0" u="none" strike="noStrike" cap="none" dirty="0">
                <a:solidFill>
                  <a:schemeClr val="bg1"/>
                </a:solidFill>
                <a:latin typeface="Century Gothic"/>
                <a:ea typeface="Century Gothic"/>
                <a:cs typeface="Century Gothic"/>
                <a:sym typeface="Century Gothic"/>
              </a:rPr>
              <a:t>Thank You</a:t>
            </a:r>
            <a:endParaRPr lang="en-US" sz="6000" u="none" strike="noStrike" cap="none" dirty="0">
              <a:solidFill>
                <a:schemeClr val="bg1"/>
              </a:solidFill>
              <a:latin typeface="Century Gothic" panose="020B0502020202020204" pitchFamily="34" charset="0"/>
              <a:ea typeface="Century Gothic"/>
              <a:cs typeface="Century Gothic"/>
              <a:sym typeface="Century Gothic"/>
            </a:endParaRPr>
          </a:p>
        </p:txBody>
      </p:sp>
      <p:sp>
        <p:nvSpPr>
          <p:cNvPr id="3" name="TextBox 2">
            <a:extLst>
              <a:ext uri="{FF2B5EF4-FFF2-40B4-BE49-F238E27FC236}">
                <a16:creationId xmlns:a16="http://schemas.microsoft.com/office/drawing/2014/main" id="{995A2C9D-C6E3-6D48-F379-0BFFEA1DE590}"/>
              </a:ext>
            </a:extLst>
          </p:cNvPr>
          <p:cNvSpPr txBox="1"/>
          <p:nvPr/>
        </p:nvSpPr>
        <p:spPr>
          <a:xfrm>
            <a:off x="852735" y="3429000"/>
            <a:ext cx="3517446" cy="1128514"/>
          </a:xfrm>
          <a:prstGeom prst="rect">
            <a:avLst/>
          </a:prstGeom>
          <a:noFill/>
        </p:spPr>
        <p:txBody>
          <a:bodyPr wrap="square">
            <a:spAutoFit/>
          </a:bodyPr>
          <a:lstStyle/>
          <a:p>
            <a:pPr rtl="0">
              <a:spcBef>
                <a:spcPts val="0"/>
              </a:spcBef>
              <a:spcAft>
                <a:spcPts val="800"/>
              </a:spcAft>
            </a:pPr>
            <a:r>
              <a:rPr lang="en-US" sz="1800" b="0" i="0" u="sng" strike="noStrike" dirty="0">
                <a:solidFill>
                  <a:schemeClr val="bg1"/>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devongomez@email.com</a:t>
            </a:r>
            <a:endParaRPr lang="en-US" b="0" dirty="0">
              <a:solidFill>
                <a:schemeClr val="bg1"/>
              </a:solidFill>
              <a:effectLst/>
              <a:latin typeface="Century Gothic" panose="020B0502020202020204" pitchFamily="34" charset="0"/>
            </a:endParaRPr>
          </a:p>
          <a:p>
            <a:pPr rtl="0">
              <a:spcBef>
                <a:spcPts val="0"/>
              </a:spcBef>
              <a:spcAft>
                <a:spcPts val="800"/>
              </a:spcAft>
            </a:pPr>
            <a:r>
              <a:rPr lang="en-US" sz="1800" b="0" i="0" u="none" strike="noStrike" dirty="0">
                <a:solidFill>
                  <a:schemeClr val="bg1"/>
                </a:solidFill>
                <a:effectLst/>
                <a:latin typeface="Century Gothic" panose="020B0502020202020204" pitchFamily="34" charset="0"/>
              </a:rPr>
              <a:t>(123) 456-7890</a:t>
            </a:r>
            <a:endParaRPr lang="en-US" b="0" dirty="0">
              <a:solidFill>
                <a:schemeClr val="bg1"/>
              </a:solidFill>
              <a:effectLst/>
              <a:latin typeface="Century Gothic" panose="020B0502020202020204" pitchFamily="34" charset="0"/>
            </a:endParaRPr>
          </a:p>
          <a:p>
            <a:pPr rtl="0">
              <a:spcBef>
                <a:spcPts val="0"/>
              </a:spcBef>
              <a:spcAft>
                <a:spcPts val="800"/>
              </a:spcAft>
            </a:pPr>
            <a:r>
              <a:rPr lang="en-US" sz="1800" b="0" i="0" u="none" strike="noStrike" dirty="0">
                <a:solidFill>
                  <a:schemeClr val="bg1"/>
                </a:solidFill>
                <a:effectLst/>
                <a:latin typeface="Century Gothic" panose="020B0502020202020204" pitchFamily="34" charset="0"/>
              </a:rPr>
              <a:t>innovareconsulting.com</a:t>
            </a:r>
            <a:endParaRPr lang="en-US" dirty="0">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88D2BCD9-A3B0-19F9-D729-268371A1AC23}"/>
              </a:ext>
            </a:extLst>
          </p:cNvPr>
          <p:cNvSpPr/>
          <p:nvPr/>
        </p:nvSpPr>
        <p:spPr>
          <a:xfrm>
            <a:off x="6095998" y="0"/>
            <a:ext cx="457200" cy="6858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17458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Brain inside a lightbulb concept">
            <a:extLst>
              <a:ext uri="{FF2B5EF4-FFF2-40B4-BE49-F238E27FC236}">
                <a16:creationId xmlns:a16="http://schemas.microsoft.com/office/drawing/2014/main" id="{23FEEA26-91D4-40FA-6D47-AF9939D563D9}"/>
              </a:ext>
            </a:extLst>
          </p:cNvPr>
          <p:cNvPicPr>
            <a:picLocks noChangeAspect="1"/>
          </p:cNvPicPr>
          <p:nvPr/>
        </p:nvPicPr>
        <p:blipFill>
          <a:blip r:embed="rId3">
            <a:alphaModFix/>
          </a:blip>
          <a:srcRect l="161" t="11292" r="8087" b="11292"/>
          <a:stretch/>
        </p:blipFill>
        <p:spPr>
          <a:xfrm>
            <a:off x="0" y="0"/>
            <a:ext cx="12192000" cy="6858000"/>
          </a:xfrm>
          <a:prstGeom prst="rect">
            <a:avLst/>
          </a:prstGeom>
        </p:spPr>
      </p:pic>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Table of Contents</a:t>
            </a:r>
          </a:p>
        </p:txBody>
      </p:sp>
      <p:sp>
        <p:nvSpPr>
          <p:cNvPr id="4" name="Google Shape;90;p1">
            <a:extLst>
              <a:ext uri="{FF2B5EF4-FFF2-40B4-BE49-F238E27FC236}">
                <a16:creationId xmlns:a16="http://schemas.microsoft.com/office/drawing/2014/main" id="{B51D70CF-E367-5C30-4B7B-3B77C879648B}"/>
              </a:ext>
            </a:extLst>
          </p:cNvPr>
          <p:cNvSpPr txBox="1"/>
          <p:nvPr/>
        </p:nvSpPr>
        <p:spPr>
          <a:xfrm>
            <a:off x="1078540" y="156695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01</a:t>
            </a:r>
          </a:p>
        </p:txBody>
      </p:sp>
      <p:sp>
        <p:nvSpPr>
          <p:cNvPr id="6" name="Google Shape;90;p1">
            <a:extLst>
              <a:ext uri="{FF2B5EF4-FFF2-40B4-BE49-F238E27FC236}">
                <a16:creationId xmlns:a16="http://schemas.microsoft.com/office/drawing/2014/main" id="{BD842F74-7DA2-458B-6C06-45DC54B1A263}"/>
              </a:ext>
            </a:extLst>
          </p:cNvPr>
          <p:cNvSpPr txBox="1"/>
          <p:nvPr/>
        </p:nvSpPr>
        <p:spPr>
          <a:xfrm>
            <a:off x="3441596" y="156695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02</a:t>
            </a:r>
          </a:p>
        </p:txBody>
      </p:sp>
      <p:sp>
        <p:nvSpPr>
          <p:cNvPr id="8" name="Google Shape;90;p1">
            <a:extLst>
              <a:ext uri="{FF2B5EF4-FFF2-40B4-BE49-F238E27FC236}">
                <a16:creationId xmlns:a16="http://schemas.microsoft.com/office/drawing/2014/main" id="{FECA8DE7-ACD9-207D-EE85-A3D6854FB5A2}"/>
              </a:ext>
            </a:extLst>
          </p:cNvPr>
          <p:cNvSpPr txBox="1"/>
          <p:nvPr/>
        </p:nvSpPr>
        <p:spPr>
          <a:xfrm>
            <a:off x="5822819" y="156695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03</a:t>
            </a:r>
          </a:p>
        </p:txBody>
      </p:sp>
      <p:sp>
        <p:nvSpPr>
          <p:cNvPr id="16" name="Rectangle 15">
            <a:extLst>
              <a:ext uri="{FF2B5EF4-FFF2-40B4-BE49-F238E27FC236}">
                <a16:creationId xmlns:a16="http://schemas.microsoft.com/office/drawing/2014/main" id="{46902568-0D8C-F11E-DB84-582927DDCDF9}"/>
              </a:ext>
            </a:extLst>
          </p:cNvPr>
          <p:cNvSpPr/>
          <p:nvPr/>
        </p:nvSpPr>
        <p:spPr>
          <a:xfrm>
            <a:off x="1255421" y="260662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18" name="Rectangle 17">
            <a:extLst>
              <a:ext uri="{FF2B5EF4-FFF2-40B4-BE49-F238E27FC236}">
                <a16:creationId xmlns:a16="http://schemas.microsoft.com/office/drawing/2014/main" id="{7E0AFAFA-2745-7309-29F0-2ED47AA08889}"/>
              </a:ext>
            </a:extLst>
          </p:cNvPr>
          <p:cNvSpPr/>
          <p:nvPr/>
        </p:nvSpPr>
        <p:spPr>
          <a:xfrm>
            <a:off x="3627560" y="260662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19" name="Rectangle 18">
            <a:extLst>
              <a:ext uri="{FF2B5EF4-FFF2-40B4-BE49-F238E27FC236}">
                <a16:creationId xmlns:a16="http://schemas.microsoft.com/office/drawing/2014/main" id="{E56409B8-4BC7-41F7-B16E-29B7E7C808BE}"/>
              </a:ext>
            </a:extLst>
          </p:cNvPr>
          <p:cNvSpPr/>
          <p:nvPr/>
        </p:nvSpPr>
        <p:spPr>
          <a:xfrm>
            <a:off x="6012952" y="260662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2" name="Google Shape;90;p1">
            <a:extLst>
              <a:ext uri="{FF2B5EF4-FFF2-40B4-BE49-F238E27FC236}">
                <a16:creationId xmlns:a16="http://schemas.microsoft.com/office/drawing/2014/main" id="{193E9D1E-A3F9-3F39-07F0-D44480606E3A}"/>
              </a:ext>
            </a:extLst>
          </p:cNvPr>
          <p:cNvSpPr txBox="1"/>
          <p:nvPr/>
        </p:nvSpPr>
        <p:spPr>
          <a:xfrm>
            <a:off x="1078540" y="372087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04</a:t>
            </a:r>
          </a:p>
        </p:txBody>
      </p:sp>
      <p:sp>
        <p:nvSpPr>
          <p:cNvPr id="23" name="Google Shape;90;p1">
            <a:extLst>
              <a:ext uri="{FF2B5EF4-FFF2-40B4-BE49-F238E27FC236}">
                <a16:creationId xmlns:a16="http://schemas.microsoft.com/office/drawing/2014/main" id="{D2D49C0F-531F-5EA2-47DA-3A1DDCD7936D}"/>
              </a:ext>
            </a:extLst>
          </p:cNvPr>
          <p:cNvSpPr txBox="1"/>
          <p:nvPr/>
        </p:nvSpPr>
        <p:spPr>
          <a:xfrm>
            <a:off x="3441596" y="372087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05</a:t>
            </a:r>
          </a:p>
        </p:txBody>
      </p:sp>
      <p:sp>
        <p:nvSpPr>
          <p:cNvPr id="24" name="Google Shape;90;p1">
            <a:extLst>
              <a:ext uri="{FF2B5EF4-FFF2-40B4-BE49-F238E27FC236}">
                <a16:creationId xmlns:a16="http://schemas.microsoft.com/office/drawing/2014/main" id="{1D1AEF9F-384B-2CB7-7A7C-CC16BEC4FE79}"/>
              </a:ext>
            </a:extLst>
          </p:cNvPr>
          <p:cNvSpPr txBox="1"/>
          <p:nvPr/>
        </p:nvSpPr>
        <p:spPr>
          <a:xfrm>
            <a:off x="5822819" y="372087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06</a:t>
            </a:r>
          </a:p>
        </p:txBody>
      </p:sp>
      <p:sp>
        <p:nvSpPr>
          <p:cNvPr id="25" name="Rectangle 24">
            <a:extLst>
              <a:ext uri="{FF2B5EF4-FFF2-40B4-BE49-F238E27FC236}">
                <a16:creationId xmlns:a16="http://schemas.microsoft.com/office/drawing/2014/main" id="{FCEA5BAF-D00B-474F-F7F3-1401DF59984A}"/>
              </a:ext>
            </a:extLst>
          </p:cNvPr>
          <p:cNvSpPr/>
          <p:nvPr/>
        </p:nvSpPr>
        <p:spPr>
          <a:xfrm>
            <a:off x="1255421" y="476054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6" name="Rectangle 25">
            <a:extLst>
              <a:ext uri="{FF2B5EF4-FFF2-40B4-BE49-F238E27FC236}">
                <a16:creationId xmlns:a16="http://schemas.microsoft.com/office/drawing/2014/main" id="{324EEE50-C5C6-D993-9564-AB7B371E8BB8}"/>
              </a:ext>
            </a:extLst>
          </p:cNvPr>
          <p:cNvSpPr/>
          <p:nvPr/>
        </p:nvSpPr>
        <p:spPr>
          <a:xfrm>
            <a:off x="3627560" y="476054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7" name="Rectangle 26">
            <a:extLst>
              <a:ext uri="{FF2B5EF4-FFF2-40B4-BE49-F238E27FC236}">
                <a16:creationId xmlns:a16="http://schemas.microsoft.com/office/drawing/2014/main" id="{B05D96A0-A595-538C-C72B-EFC19223572C}"/>
              </a:ext>
            </a:extLst>
          </p:cNvPr>
          <p:cNvSpPr/>
          <p:nvPr/>
        </p:nvSpPr>
        <p:spPr>
          <a:xfrm>
            <a:off x="6012952" y="476054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8" name="Rectangle 27">
            <a:extLst>
              <a:ext uri="{FF2B5EF4-FFF2-40B4-BE49-F238E27FC236}">
                <a16:creationId xmlns:a16="http://schemas.microsoft.com/office/drawing/2014/main" id="{320EF90B-AC8D-4563-4AD1-838143B74763}"/>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099632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Company</a:t>
            </a:r>
          </a:p>
        </p:txBody>
      </p:sp>
      <p:sp>
        <p:nvSpPr>
          <p:cNvPr id="19" name="Rectangle 18">
            <a:extLst>
              <a:ext uri="{FF2B5EF4-FFF2-40B4-BE49-F238E27FC236}">
                <a16:creationId xmlns:a16="http://schemas.microsoft.com/office/drawing/2014/main" id="{D08F8C2A-F212-48AE-857E-3DE068989C6F}"/>
              </a:ext>
            </a:extLst>
          </p:cNvPr>
          <p:cNvSpPr/>
          <p:nvPr/>
        </p:nvSpPr>
        <p:spPr>
          <a:xfrm>
            <a:off x="0" y="3155795"/>
            <a:ext cx="12192000" cy="370220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DEA4815-E14A-3A3A-E30F-1527C2EE5C83}"/>
              </a:ext>
            </a:extLst>
          </p:cNvPr>
          <p:cNvSpPr/>
          <p:nvPr/>
        </p:nvSpPr>
        <p:spPr>
          <a:xfrm>
            <a:off x="941384" y="1769065"/>
            <a:ext cx="10309232" cy="2780634"/>
          </a:xfrm>
          <a:prstGeom prst="rect">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nchorCtr="0"/>
          <a:lstStyle/>
          <a:p>
            <a:pPr algn="ctr" rtl="0">
              <a:spcBef>
                <a:spcPts val="0"/>
              </a:spcBef>
              <a:spcAft>
                <a:spcPts val="0"/>
              </a:spcAft>
            </a:pPr>
            <a:r>
              <a:rPr lang="en-US" b="0" dirty="0">
                <a:solidFill>
                  <a:schemeClr val="bg1"/>
                </a:solidFill>
                <a:effectLst/>
                <a:latin typeface="Century Gothic" panose="020B0502020202020204" pitchFamily="34" charset="0"/>
              </a:rPr>
              <a:t>Sample “about </a:t>
            </a:r>
            <a:r>
              <a:rPr lang="en-US" dirty="0">
                <a:solidFill>
                  <a:schemeClr val="bg1"/>
                </a:solidFill>
                <a:latin typeface="Century Gothic" panose="020B0502020202020204" pitchFamily="34" charset="0"/>
              </a:rPr>
              <a:t>us” </a:t>
            </a:r>
            <a:r>
              <a:rPr lang="en-US" b="0" dirty="0">
                <a:solidFill>
                  <a:schemeClr val="bg1"/>
                </a:solidFill>
                <a:effectLst/>
                <a:latin typeface="Century Gothic" panose="020B0502020202020204" pitchFamily="34" charset="0"/>
              </a:rPr>
              <a:t>text.</a:t>
            </a:r>
          </a:p>
          <a:p>
            <a:pPr algn="ctr"/>
            <a:endParaRPr lang="en-US" dirty="0">
              <a:solidFill>
                <a:schemeClr val="bg1"/>
              </a:solidFill>
              <a:latin typeface="Century Gothic" panose="020B0502020202020204" pitchFamily="34" charset="0"/>
            </a:endParaRPr>
          </a:p>
        </p:txBody>
      </p:sp>
      <p:sp>
        <p:nvSpPr>
          <p:cNvPr id="20" name="Rectangle 19">
            <a:extLst>
              <a:ext uri="{FF2B5EF4-FFF2-40B4-BE49-F238E27FC236}">
                <a16:creationId xmlns:a16="http://schemas.microsoft.com/office/drawing/2014/main" id="{7982D18B-6013-29E2-596F-1694C858C622}"/>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335409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7D1717-3DC8-FAAB-CC9A-2FFF615FB5F1}"/>
              </a:ext>
            </a:extLst>
          </p:cNvPr>
          <p:cNvSpPr/>
          <p:nvPr/>
        </p:nvSpPr>
        <p:spPr>
          <a:xfrm>
            <a:off x="0" y="3933864"/>
            <a:ext cx="12192000" cy="292413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Understanding the Problem</a:t>
            </a:r>
          </a:p>
        </p:txBody>
      </p:sp>
      <p:sp>
        <p:nvSpPr>
          <p:cNvPr id="3" name="Rectangle 2">
            <a:extLst>
              <a:ext uri="{FF2B5EF4-FFF2-40B4-BE49-F238E27FC236}">
                <a16:creationId xmlns:a16="http://schemas.microsoft.com/office/drawing/2014/main" id="{283E5705-D633-11D1-55A7-E3F918D63344}"/>
              </a:ext>
            </a:extLst>
          </p:cNvPr>
          <p:cNvSpPr/>
          <p:nvPr/>
        </p:nvSpPr>
        <p:spPr>
          <a:xfrm>
            <a:off x="2681250" y="2582687"/>
            <a:ext cx="2103120" cy="2702354"/>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Online Presence</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Sample text</a:t>
            </a:r>
            <a:endParaRPr lang="en-US" dirty="0">
              <a:solidFill>
                <a:schemeClr val="tx1">
                  <a:lumMod val="65000"/>
                  <a:lumOff val="3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E73FE6AE-6C70-BB35-F0F1-1102181C8C09}"/>
              </a:ext>
            </a:extLst>
          </p:cNvPr>
          <p:cNvSpPr/>
          <p:nvPr/>
        </p:nvSpPr>
        <p:spPr>
          <a:xfrm>
            <a:off x="5044440" y="2582687"/>
            <a:ext cx="2103120" cy="2702354"/>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Content Strategy</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Sample text</a:t>
            </a:r>
            <a:endParaRPr lang="en-US" sz="1200" dirty="0">
              <a:solidFill>
                <a:schemeClr val="tx1">
                  <a:lumMod val="65000"/>
                  <a:lumOff val="3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62751255-F422-A209-1990-3B8EFE975ED7}"/>
              </a:ext>
            </a:extLst>
          </p:cNvPr>
          <p:cNvSpPr/>
          <p:nvPr/>
        </p:nvSpPr>
        <p:spPr>
          <a:xfrm>
            <a:off x="7407630" y="2582687"/>
            <a:ext cx="2103120" cy="2702354"/>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Customer Engagement </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Sample text</a:t>
            </a:r>
            <a:endParaRPr lang="en-US" sz="1200" dirty="0">
              <a:solidFill>
                <a:schemeClr val="tx1">
                  <a:lumMod val="65000"/>
                  <a:lumOff val="35000"/>
                </a:schemeClr>
              </a:solidFill>
              <a:latin typeface="Century Gothic" panose="020B0502020202020204" pitchFamily="34" charset="0"/>
            </a:endParaRPr>
          </a:p>
        </p:txBody>
      </p:sp>
      <p:sp>
        <p:nvSpPr>
          <p:cNvPr id="2" name="Oval 1">
            <a:extLst>
              <a:ext uri="{FF2B5EF4-FFF2-40B4-BE49-F238E27FC236}">
                <a16:creationId xmlns:a16="http://schemas.microsoft.com/office/drawing/2014/main" id="{78054200-BCD5-92AF-2F23-087D5FACDC70}"/>
              </a:ext>
            </a:extLst>
          </p:cNvPr>
          <p:cNvSpPr/>
          <p:nvPr/>
        </p:nvSpPr>
        <p:spPr>
          <a:xfrm>
            <a:off x="3372397" y="166285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DF55411-1B1B-BF3E-E599-4EED80EC243A}"/>
              </a:ext>
            </a:extLst>
          </p:cNvPr>
          <p:cNvSpPr/>
          <p:nvPr/>
        </p:nvSpPr>
        <p:spPr>
          <a:xfrm>
            <a:off x="5735587" y="1662853"/>
            <a:ext cx="731520" cy="731520"/>
          </a:xfrm>
          <a:prstGeom prst="ellipse">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25E842-9987-49A8-B73F-B0FB9C7FFC09}"/>
              </a:ext>
            </a:extLst>
          </p:cNvPr>
          <p:cNvSpPr/>
          <p:nvPr/>
        </p:nvSpPr>
        <p:spPr>
          <a:xfrm>
            <a:off x="8098777" y="166285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group of people with a circle&#10;&#10;Description automatically generated">
            <a:extLst>
              <a:ext uri="{FF2B5EF4-FFF2-40B4-BE49-F238E27FC236}">
                <a16:creationId xmlns:a16="http://schemas.microsoft.com/office/drawing/2014/main" id="{6F95C5B0-A3AA-B4AE-AD59-B8A4C14AA989}"/>
              </a:ext>
            </a:extLst>
          </p:cNvPr>
          <p:cNvPicPr>
            <a:picLocks noChangeAspect="1"/>
          </p:cNvPicPr>
          <p:nvPr/>
        </p:nvPicPr>
        <p:blipFill>
          <a:blip r:embed="rId3"/>
          <a:stretch>
            <a:fillRect/>
          </a:stretch>
        </p:blipFill>
        <p:spPr>
          <a:xfrm>
            <a:off x="8210905" y="1756778"/>
            <a:ext cx="502920" cy="502920"/>
          </a:xfrm>
          <a:prstGeom prst="rect">
            <a:avLst/>
          </a:prstGeom>
        </p:spPr>
      </p:pic>
      <p:pic>
        <p:nvPicPr>
          <p:cNvPr id="8" name="Picture 7" descr="A black and white logo&#10;&#10;Description automatically generated">
            <a:extLst>
              <a:ext uri="{FF2B5EF4-FFF2-40B4-BE49-F238E27FC236}">
                <a16:creationId xmlns:a16="http://schemas.microsoft.com/office/drawing/2014/main" id="{87942BDD-BA06-9D6A-F6D2-8A3144442122}"/>
              </a:ext>
            </a:extLst>
          </p:cNvPr>
          <p:cNvPicPr>
            <a:picLocks noChangeAspect="1"/>
          </p:cNvPicPr>
          <p:nvPr/>
        </p:nvPicPr>
        <p:blipFill>
          <a:blip r:embed="rId4"/>
          <a:stretch>
            <a:fillRect/>
          </a:stretch>
        </p:blipFill>
        <p:spPr>
          <a:xfrm>
            <a:off x="5835954" y="1775298"/>
            <a:ext cx="475488" cy="475488"/>
          </a:xfrm>
          <a:prstGeom prst="rect">
            <a:avLst/>
          </a:prstGeom>
        </p:spPr>
      </p:pic>
      <p:pic>
        <p:nvPicPr>
          <p:cNvPr id="10" name="Picture 9" descr="A black and white cell phone&#10;&#10;Description automatically generated">
            <a:extLst>
              <a:ext uri="{FF2B5EF4-FFF2-40B4-BE49-F238E27FC236}">
                <a16:creationId xmlns:a16="http://schemas.microsoft.com/office/drawing/2014/main" id="{C92A8300-F2CB-D362-BCF5-86AA5983E90B}"/>
              </a:ext>
            </a:extLst>
          </p:cNvPr>
          <p:cNvPicPr>
            <a:picLocks noChangeAspect="1"/>
          </p:cNvPicPr>
          <p:nvPr/>
        </p:nvPicPr>
        <p:blipFill>
          <a:blip r:embed="rId5"/>
          <a:stretch>
            <a:fillRect/>
          </a:stretch>
        </p:blipFill>
        <p:spPr>
          <a:xfrm>
            <a:off x="3495066" y="1779954"/>
            <a:ext cx="475488" cy="475488"/>
          </a:xfrm>
          <a:prstGeom prst="rect">
            <a:avLst/>
          </a:prstGeom>
        </p:spPr>
      </p:pic>
    </p:spTree>
    <p:extLst>
      <p:ext uri="{BB962C8B-B14F-4D97-AF65-F5344CB8AC3E}">
        <p14:creationId xmlns:p14="http://schemas.microsoft.com/office/powerpoint/2010/main" val="3243381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7D1717-3DC8-FAAB-CC9A-2FFF615FB5F1}"/>
              </a:ext>
            </a:extLst>
          </p:cNvPr>
          <p:cNvSpPr/>
          <p:nvPr/>
        </p:nvSpPr>
        <p:spPr>
          <a:xfrm>
            <a:off x="0" y="3933864"/>
            <a:ext cx="12192000" cy="2924136"/>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Solutions</a:t>
            </a:r>
          </a:p>
        </p:txBody>
      </p:sp>
      <p:sp>
        <p:nvSpPr>
          <p:cNvPr id="3" name="Rectangle 2">
            <a:extLst>
              <a:ext uri="{FF2B5EF4-FFF2-40B4-BE49-F238E27FC236}">
                <a16:creationId xmlns:a16="http://schemas.microsoft.com/office/drawing/2014/main" id="{283E5705-D633-11D1-55A7-E3F918D63344}"/>
              </a:ext>
            </a:extLst>
          </p:cNvPr>
          <p:cNvSpPr/>
          <p:nvPr/>
        </p:nvSpPr>
        <p:spPr>
          <a:xfrm>
            <a:off x="2681250" y="2370812"/>
            <a:ext cx="2103120" cy="3416669"/>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Enhance Digital Presence</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Sample text</a:t>
            </a:r>
            <a:endParaRPr lang="en-US" sz="1200" dirty="0">
              <a:solidFill>
                <a:schemeClr val="tx1">
                  <a:lumMod val="65000"/>
                  <a:lumOff val="3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E73FE6AE-6C70-BB35-F0F1-1102181C8C09}"/>
              </a:ext>
            </a:extLst>
          </p:cNvPr>
          <p:cNvSpPr/>
          <p:nvPr/>
        </p:nvSpPr>
        <p:spPr>
          <a:xfrm>
            <a:off x="5044440" y="2370812"/>
            <a:ext cx="2103120" cy="3416669"/>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Revamp Content Strategy</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Sample text</a:t>
            </a:r>
            <a:endParaRPr lang="en-US" sz="1200" dirty="0">
              <a:solidFill>
                <a:schemeClr val="tx1">
                  <a:lumMod val="65000"/>
                  <a:lumOff val="3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62751255-F422-A209-1990-3B8EFE975ED7}"/>
              </a:ext>
            </a:extLst>
          </p:cNvPr>
          <p:cNvSpPr/>
          <p:nvPr/>
        </p:nvSpPr>
        <p:spPr>
          <a:xfrm>
            <a:off x="7407630" y="2370812"/>
            <a:ext cx="2103120" cy="3416669"/>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Streamline Customer Engagement</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Sample text</a:t>
            </a:r>
            <a:endParaRPr lang="en-US" sz="1200" dirty="0">
              <a:solidFill>
                <a:schemeClr val="tx1">
                  <a:lumMod val="65000"/>
                  <a:lumOff val="35000"/>
                </a:schemeClr>
              </a:solidFill>
              <a:latin typeface="Century Gothic" panose="020B0502020202020204" pitchFamily="34" charset="0"/>
            </a:endParaRPr>
          </a:p>
        </p:txBody>
      </p:sp>
      <p:sp>
        <p:nvSpPr>
          <p:cNvPr id="2" name="Oval 1">
            <a:extLst>
              <a:ext uri="{FF2B5EF4-FFF2-40B4-BE49-F238E27FC236}">
                <a16:creationId xmlns:a16="http://schemas.microsoft.com/office/drawing/2014/main" id="{78054200-BCD5-92AF-2F23-087D5FACDC70}"/>
              </a:ext>
            </a:extLst>
          </p:cNvPr>
          <p:cNvSpPr/>
          <p:nvPr/>
        </p:nvSpPr>
        <p:spPr>
          <a:xfrm>
            <a:off x="3372397" y="1450979"/>
            <a:ext cx="731520" cy="731520"/>
          </a:xfrm>
          <a:prstGeom prst="ellipse">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DF55411-1B1B-BF3E-E599-4EED80EC243A}"/>
              </a:ext>
            </a:extLst>
          </p:cNvPr>
          <p:cNvSpPr/>
          <p:nvPr/>
        </p:nvSpPr>
        <p:spPr>
          <a:xfrm>
            <a:off x="5735587" y="145097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25E842-9987-49A8-B73F-B0FB9C7FFC09}"/>
              </a:ext>
            </a:extLst>
          </p:cNvPr>
          <p:cNvSpPr/>
          <p:nvPr/>
        </p:nvSpPr>
        <p:spPr>
          <a:xfrm>
            <a:off x="8098777" y="1450979"/>
            <a:ext cx="731520" cy="731520"/>
          </a:xfrm>
          <a:prstGeom prst="ellipse">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group of people with a circle&#10;&#10;Description automatically generated">
            <a:extLst>
              <a:ext uri="{FF2B5EF4-FFF2-40B4-BE49-F238E27FC236}">
                <a16:creationId xmlns:a16="http://schemas.microsoft.com/office/drawing/2014/main" id="{6F95C5B0-A3AA-B4AE-AD59-B8A4C14AA989}"/>
              </a:ext>
            </a:extLst>
          </p:cNvPr>
          <p:cNvPicPr>
            <a:picLocks noChangeAspect="1"/>
          </p:cNvPicPr>
          <p:nvPr/>
        </p:nvPicPr>
        <p:blipFill>
          <a:blip r:embed="rId3"/>
          <a:stretch>
            <a:fillRect/>
          </a:stretch>
        </p:blipFill>
        <p:spPr>
          <a:xfrm>
            <a:off x="8210905" y="1544904"/>
            <a:ext cx="502920" cy="502920"/>
          </a:xfrm>
          <a:prstGeom prst="rect">
            <a:avLst/>
          </a:prstGeom>
        </p:spPr>
      </p:pic>
      <p:pic>
        <p:nvPicPr>
          <p:cNvPr id="8" name="Picture 7" descr="A black and white logo&#10;&#10;Description automatically generated">
            <a:extLst>
              <a:ext uri="{FF2B5EF4-FFF2-40B4-BE49-F238E27FC236}">
                <a16:creationId xmlns:a16="http://schemas.microsoft.com/office/drawing/2014/main" id="{87942BDD-BA06-9D6A-F6D2-8A3144442122}"/>
              </a:ext>
            </a:extLst>
          </p:cNvPr>
          <p:cNvPicPr>
            <a:picLocks noChangeAspect="1"/>
          </p:cNvPicPr>
          <p:nvPr/>
        </p:nvPicPr>
        <p:blipFill>
          <a:blip r:embed="rId4"/>
          <a:stretch>
            <a:fillRect/>
          </a:stretch>
        </p:blipFill>
        <p:spPr>
          <a:xfrm>
            <a:off x="5835954" y="1563424"/>
            <a:ext cx="475488" cy="475488"/>
          </a:xfrm>
          <a:prstGeom prst="rect">
            <a:avLst/>
          </a:prstGeom>
        </p:spPr>
      </p:pic>
      <p:pic>
        <p:nvPicPr>
          <p:cNvPr id="10" name="Picture 9" descr="A black and white cell phone&#10;&#10;Description automatically generated">
            <a:extLst>
              <a:ext uri="{FF2B5EF4-FFF2-40B4-BE49-F238E27FC236}">
                <a16:creationId xmlns:a16="http://schemas.microsoft.com/office/drawing/2014/main" id="{C92A8300-F2CB-D362-BCF5-86AA5983E90B}"/>
              </a:ext>
            </a:extLst>
          </p:cNvPr>
          <p:cNvPicPr>
            <a:picLocks noChangeAspect="1"/>
          </p:cNvPicPr>
          <p:nvPr/>
        </p:nvPicPr>
        <p:blipFill>
          <a:blip r:embed="rId5"/>
          <a:stretch>
            <a:fillRect/>
          </a:stretch>
        </p:blipFill>
        <p:spPr>
          <a:xfrm>
            <a:off x="3495066" y="1568080"/>
            <a:ext cx="475488" cy="475488"/>
          </a:xfrm>
          <a:prstGeom prst="rect">
            <a:avLst/>
          </a:prstGeom>
        </p:spPr>
      </p:pic>
    </p:spTree>
    <p:extLst>
      <p:ext uri="{BB962C8B-B14F-4D97-AF65-F5344CB8AC3E}">
        <p14:creationId xmlns:p14="http://schemas.microsoft.com/office/powerpoint/2010/main" val="328033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Main Competitors</a:t>
            </a:r>
          </a:p>
        </p:txBody>
      </p:sp>
      <p:sp>
        <p:nvSpPr>
          <p:cNvPr id="14" name="Oval 13">
            <a:extLst>
              <a:ext uri="{FF2B5EF4-FFF2-40B4-BE49-F238E27FC236}">
                <a16:creationId xmlns:a16="http://schemas.microsoft.com/office/drawing/2014/main" id="{65C10407-AFDE-A948-8A53-524AA2880DED}"/>
              </a:ext>
            </a:extLst>
          </p:cNvPr>
          <p:cNvSpPr/>
          <p:nvPr/>
        </p:nvSpPr>
        <p:spPr>
          <a:xfrm>
            <a:off x="2230922" y="204712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descr="A black and white gear&#10;&#10;Description automatically generated">
            <a:extLst>
              <a:ext uri="{FF2B5EF4-FFF2-40B4-BE49-F238E27FC236}">
                <a16:creationId xmlns:a16="http://schemas.microsoft.com/office/drawing/2014/main" id="{BCCA48C4-2EEE-D489-309C-0B6487E9326A}"/>
              </a:ext>
            </a:extLst>
          </p:cNvPr>
          <p:cNvPicPr>
            <a:picLocks noChangeAspect="1"/>
          </p:cNvPicPr>
          <p:nvPr/>
        </p:nvPicPr>
        <p:blipFill>
          <a:blip r:embed="rId3"/>
          <a:stretch>
            <a:fillRect/>
          </a:stretch>
        </p:blipFill>
        <p:spPr>
          <a:xfrm>
            <a:off x="2345221" y="2163448"/>
            <a:ext cx="502920" cy="502920"/>
          </a:xfrm>
          <a:prstGeom prst="rect">
            <a:avLst/>
          </a:prstGeom>
        </p:spPr>
      </p:pic>
      <p:sp>
        <p:nvSpPr>
          <p:cNvPr id="48" name="Oval 47">
            <a:extLst>
              <a:ext uri="{FF2B5EF4-FFF2-40B4-BE49-F238E27FC236}">
                <a16:creationId xmlns:a16="http://schemas.microsoft.com/office/drawing/2014/main" id="{9F0721FF-7F2A-F2FF-1DBF-87F0F5A75C7B}"/>
              </a:ext>
            </a:extLst>
          </p:cNvPr>
          <p:cNvSpPr/>
          <p:nvPr/>
        </p:nvSpPr>
        <p:spPr>
          <a:xfrm>
            <a:off x="2230922" y="294960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A graph of progress bar&#10;&#10;Description automatically generated with medium confidence">
            <a:extLst>
              <a:ext uri="{FF2B5EF4-FFF2-40B4-BE49-F238E27FC236}">
                <a16:creationId xmlns:a16="http://schemas.microsoft.com/office/drawing/2014/main" id="{CF1115BA-7DF8-FFBC-E8B9-4F8C737D9B61}"/>
              </a:ext>
            </a:extLst>
          </p:cNvPr>
          <p:cNvPicPr>
            <a:picLocks noChangeAspect="1"/>
          </p:cNvPicPr>
          <p:nvPr/>
        </p:nvPicPr>
        <p:blipFill>
          <a:blip r:embed="rId4"/>
          <a:stretch>
            <a:fillRect/>
          </a:stretch>
        </p:blipFill>
        <p:spPr>
          <a:xfrm>
            <a:off x="2355129" y="3063903"/>
            <a:ext cx="457200" cy="457200"/>
          </a:xfrm>
          <a:prstGeom prst="rect">
            <a:avLst/>
          </a:prstGeom>
        </p:spPr>
      </p:pic>
      <p:cxnSp>
        <p:nvCxnSpPr>
          <p:cNvPr id="4" name="Straight Connector 3">
            <a:extLst>
              <a:ext uri="{FF2B5EF4-FFF2-40B4-BE49-F238E27FC236}">
                <a16:creationId xmlns:a16="http://schemas.microsoft.com/office/drawing/2014/main" id="{72B58684-7D17-A8B2-414E-688181316830}"/>
              </a:ext>
            </a:extLst>
          </p:cNvPr>
          <p:cNvCxnSpPr>
            <a:cxnSpLocks/>
          </p:cNvCxnSpPr>
          <p:nvPr/>
        </p:nvCxnSpPr>
        <p:spPr>
          <a:xfrm>
            <a:off x="2159876" y="1947756"/>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E2FD3B-3E86-7955-94C7-AF4CF824D027}"/>
              </a:ext>
            </a:extLst>
          </p:cNvPr>
          <p:cNvCxnSpPr>
            <a:cxnSpLocks/>
          </p:cNvCxnSpPr>
          <p:nvPr/>
        </p:nvCxnSpPr>
        <p:spPr>
          <a:xfrm>
            <a:off x="2159876" y="2856360"/>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AE3936F-00FE-FE9D-027E-52FF3E59CB5E}"/>
              </a:ext>
            </a:extLst>
          </p:cNvPr>
          <p:cNvCxnSpPr>
            <a:cxnSpLocks/>
          </p:cNvCxnSpPr>
          <p:nvPr/>
        </p:nvCxnSpPr>
        <p:spPr>
          <a:xfrm>
            <a:off x="2159876" y="3764964"/>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D30A338-7232-DAF9-C7F4-DB633B2F080C}"/>
              </a:ext>
            </a:extLst>
          </p:cNvPr>
          <p:cNvCxnSpPr>
            <a:cxnSpLocks/>
          </p:cNvCxnSpPr>
          <p:nvPr/>
        </p:nvCxnSpPr>
        <p:spPr>
          <a:xfrm>
            <a:off x="2159876" y="4673568"/>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2D5769-9031-33BB-2C12-7B46B09F44CD}"/>
              </a:ext>
            </a:extLst>
          </p:cNvPr>
          <p:cNvCxnSpPr>
            <a:cxnSpLocks/>
          </p:cNvCxnSpPr>
          <p:nvPr/>
        </p:nvCxnSpPr>
        <p:spPr>
          <a:xfrm>
            <a:off x="2159876" y="558217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132599-F5A2-AC96-1428-4A20349C634E}"/>
              </a:ext>
            </a:extLst>
          </p:cNvPr>
          <p:cNvSpPr txBox="1"/>
          <p:nvPr/>
        </p:nvSpPr>
        <p:spPr>
          <a:xfrm>
            <a:off x="3569635" y="1495466"/>
            <a:ext cx="184744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Competitor 1</a:t>
            </a:r>
            <a:endParaRPr lang="en-US" dirty="0">
              <a:solidFill>
                <a:srgbClr val="7030A0"/>
              </a:solidFill>
              <a:latin typeface="Century Gothic" panose="020B0502020202020204" pitchFamily="34" charset="0"/>
            </a:endParaRPr>
          </a:p>
        </p:txBody>
      </p:sp>
      <p:sp>
        <p:nvSpPr>
          <p:cNvPr id="12" name="TextBox 11">
            <a:extLst>
              <a:ext uri="{FF2B5EF4-FFF2-40B4-BE49-F238E27FC236}">
                <a16:creationId xmlns:a16="http://schemas.microsoft.com/office/drawing/2014/main" id="{CA480128-8812-A2C5-383C-6FE75D404AB0}"/>
              </a:ext>
            </a:extLst>
          </p:cNvPr>
          <p:cNvSpPr txBox="1"/>
          <p:nvPr/>
        </p:nvSpPr>
        <p:spPr>
          <a:xfrm>
            <a:off x="5798461" y="1495466"/>
            <a:ext cx="184744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Competitor 2</a:t>
            </a:r>
            <a:endParaRPr lang="en-US" dirty="0">
              <a:solidFill>
                <a:srgbClr val="7030A0"/>
              </a:solidFill>
              <a:latin typeface="Century Gothic" panose="020B0502020202020204" pitchFamily="34" charset="0"/>
            </a:endParaRPr>
          </a:p>
        </p:txBody>
      </p:sp>
      <p:sp>
        <p:nvSpPr>
          <p:cNvPr id="13" name="TextBox 12">
            <a:extLst>
              <a:ext uri="{FF2B5EF4-FFF2-40B4-BE49-F238E27FC236}">
                <a16:creationId xmlns:a16="http://schemas.microsoft.com/office/drawing/2014/main" id="{B264099D-F873-DFDF-0E67-ED2FE3E9F1FB}"/>
              </a:ext>
            </a:extLst>
          </p:cNvPr>
          <p:cNvSpPr txBox="1"/>
          <p:nvPr/>
        </p:nvSpPr>
        <p:spPr>
          <a:xfrm>
            <a:off x="8027288" y="1495466"/>
            <a:ext cx="184744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Competitor 3</a:t>
            </a:r>
            <a:endParaRPr lang="en-US" dirty="0">
              <a:solidFill>
                <a:srgbClr val="7030A0"/>
              </a:solidFill>
              <a:latin typeface="Century Gothic" panose="020B0502020202020204" pitchFamily="34" charset="0"/>
            </a:endParaRPr>
          </a:p>
        </p:txBody>
      </p:sp>
      <p:sp>
        <p:nvSpPr>
          <p:cNvPr id="21" name="Oval 20">
            <a:extLst>
              <a:ext uri="{FF2B5EF4-FFF2-40B4-BE49-F238E27FC236}">
                <a16:creationId xmlns:a16="http://schemas.microsoft.com/office/drawing/2014/main" id="{D6DCC512-E9EA-0F45-44C3-E3BBF84D0362}"/>
              </a:ext>
            </a:extLst>
          </p:cNvPr>
          <p:cNvSpPr/>
          <p:nvPr/>
        </p:nvSpPr>
        <p:spPr>
          <a:xfrm>
            <a:off x="2230922" y="4763972"/>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ack and white logo&#10;&#10;Description automatically generated">
            <a:extLst>
              <a:ext uri="{FF2B5EF4-FFF2-40B4-BE49-F238E27FC236}">
                <a16:creationId xmlns:a16="http://schemas.microsoft.com/office/drawing/2014/main" id="{BC42CD78-4FC7-E731-11F3-E59542423C76}"/>
              </a:ext>
            </a:extLst>
          </p:cNvPr>
          <p:cNvPicPr>
            <a:picLocks noChangeAspect="1"/>
          </p:cNvPicPr>
          <p:nvPr/>
        </p:nvPicPr>
        <p:blipFill>
          <a:blip r:embed="rId5"/>
          <a:stretch>
            <a:fillRect/>
          </a:stretch>
        </p:blipFill>
        <p:spPr>
          <a:xfrm>
            <a:off x="2346879" y="4883292"/>
            <a:ext cx="475488" cy="475488"/>
          </a:xfrm>
          <a:prstGeom prst="rect">
            <a:avLst/>
          </a:prstGeom>
        </p:spPr>
      </p:pic>
      <p:sp>
        <p:nvSpPr>
          <p:cNvPr id="26" name="Oval 25">
            <a:extLst>
              <a:ext uri="{FF2B5EF4-FFF2-40B4-BE49-F238E27FC236}">
                <a16:creationId xmlns:a16="http://schemas.microsoft.com/office/drawing/2014/main" id="{3142ED1D-787B-9932-7AF9-36C4AEEB615D}"/>
              </a:ext>
            </a:extLst>
          </p:cNvPr>
          <p:cNvSpPr/>
          <p:nvPr/>
        </p:nvSpPr>
        <p:spPr>
          <a:xfrm>
            <a:off x="2230921" y="3853504"/>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9852C34-64C4-FC9B-C231-09E2977D362A}"/>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pic>
        <p:nvPicPr>
          <p:cNvPr id="35" name="Graphic 34" descr="Checkmark with solid fill">
            <a:extLst>
              <a:ext uri="{FF2B5EF4-FFF2-40B4-BE49-F238E27FC236}">
                <a16:creationId xmlns:a16="http://schemas.microsoft.com/office/drawing/2014/main" id="{FC0EB9E3-012C-A429-C490-3B6482F946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2651" y="2139046"/>
            <a:ext cx="594316" cy="594316"/>
          </a:xfrm>
          <a:prstGeom prst="rect">
            <a:avLst/>
          </a:prstGeom>
        </p:spPr>
      </p:pic>
      <p:pic>
        <p:nvPicPr>
          <p:cNvPr id="39" name="Graphic 38" descr="Add with solid fill">
            <a:extLst>
              <a:ext uri="{FF2B5EF4-FFF2-40B4-BE49-F238E27FC236}">
                <a16:creationId xmlns:a16="http://schemas.microsoft.com/office/drawing/2014/main" id="{35CF3025-1BBC-314D-5280-051F33BE5A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4127555" y="3023109"/>
            <a:ext cx="584507" cy="584507"/>
          </a:xfrm>
          <a:prstGeom prst="rect">
            <a:avLst/>
          </a:prstGeom>
        </p:spPr>
      </p:pic>
      <p:pic>
        <p:nvPicPr>
          <p:cNvPr id="42" name="Graphic 41" descr="Checkmark with solid fill">
            <a:extLst>
              <a:ext uri="{FF2B5EF4-FFF2-40B4-BE49-F238E27FC236}">
                <a16:creationId xmlns:a16="http://schemas.microsoft.com/office/drawing/2014/main" id="{4BDA9CC9-0A02-A47E-CC5C-E847F1EC99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2651" y="3923242"/>
            <a:ext cx="594316" cy="594316"/>
          </a:xfrm>
          <a:prstGeom prst="rect">
            <a:avLst/>
          </a:prstGeom>
        </p:spPr>
      </p:pic>
      <p:pic>
        <p:nvPicPr>
          <p:cNvPr id="43" name="Graphic 42" descr="Add with solid fill">
            <a:extLst>
              <a:ext uri="{FF2B5EF4-FFF2-40B4-BE49-F238E27FC236}">
                <a16:creationId xmlns:a16="http://schemas.microsoft.com/office/drawing/2014/main" id="{E6E5004F-ADCD-BE81-E774-6D6D58A28B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4127556" y="4840759"/>
            <a:ext cx="584507" cy="584507"/>
          </a:xfrm>
          <a:prstGeom prst="rect">
            <a:avLst/>
          </a:prstGeom>
        </p:spPr>
      </p:pic>
      <p:pic>
        <p:nvPicPr>
          <p:cNvPr id="46" name="Graphic 45" descr="Add with solid fill">
            <a:extLst>
              <a:ext uri="{FF2B5EF4-FFF2-40B4-BE49-F238E27FC236}">
                <a16:creationId xmlns:a16="http://schemas.microsoft.com/office/drawing/2014/main" id="{B878D176-3DBA-4111-FA31-9B49D66C6F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6429930" y="2164466"/>
            <a:ext cx="584507" cy="584507"/>
          </a:xfrm>
          <a:prstGeom prst="rect">
            <a:avLst/>
          </a:prstGeom>
        </p:spPr>
      </p:pic>
      <p:pic>
        <p:nvPicPr>
          <p:cNvPr id="49" name="Graphic 48" descr="Add with solid fill">
            <a:extLst>
              <a:ext uri="{FF2B5EF4-FFF2-40B4-BE49-F238E27FC236}">
                <a16:creationId xmlns:a16="http://schemas.microsoft.com/office/drawing/2014/main" id="{2F29EEFF-E06A-42AF-7D2C-C2494040E4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6429931" y="3000807"/>
            <a:ext cx="584507" cy="584507"/>
          </a:xfrm>
          <a:prstGeom prst="rect">
            <a:avLst/>
          </a:prstGeom>
        </p:spPr>
      </p:pic>
      <p:pic>
        <p:nvPicPr>
          <p:cNvPr id="52" name="Graphic 51" descr="Checkmark with solid fill">
            <a:extLst>
              <a:ext uri="{FF2B5EF4-FFF2-40B4-BE49-F238E27FC236}">
                <a16:creationId xmlns:a16="http://schemas.microsoft.com/office/drawing/2014/main" id="{9B3629A1-D5BE-70DB-E936-72222F2FFC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0953" y="3923242"/>
            <a:ext cx="594316" cy="594316"/>
          </a:xfrm>
          <a:prstGeom prst="rect">
            <a:avLst/>
          </a:prstGeom>
        </p:spPr>
      </p:pic>
      <p:pic>
        <p:nvPicPr>
          <p:cNvPr id="55" name="Graphic 54" descr="Checkmark with solid fill">
            <a:extLst>
              <a:ext uri="{FF2B5EF4-FFF2-40B4-BE49-F238E27FC236}">
                <a16:creationId xmlns:a16="http://schemas.microsoft.com/office/drawing/2014/main" id="{0A676334-7CBC-1828-F60A-4F982C9DF0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0953" y="4826491"/>
            <a:ext cx="594316" cy="594316"/>
          </a:xfrm>
          <a:prstGeom prst="rect">
            <a:avLst/>
          </a:prstGeom>
        </p:spPr>
      </p:pic>
      <p:pic>
        <p:nvPicPr>
          <p:cNvPr id="56" name="Graphic 55" descr="Checkmark with solid fill">
            <a:extLst>
              <a:ext uri="{FF2B5EF4-FFF2-40B4-BE49-F238E27FC236}">
                <a16:creationId xmlns:a16="http://schemas.microsoft.com/office/drawing/2014/main" id="{8BF4D8AB-AD8A-EC78-F514-9877E5D71A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3923242"/>
            <a:ext cx="594316" cy="594316"/>
          </a:xfrm>
          <a:prstGeom prst="rect">
            <a:avLst/>
          </a:prstGeom>
        </p:spPr>
      </p:pic>
      <p:pic>
        <p:nvPicPr>
          <p:cNvPr id="57" name="Graphic 56" descr="Checkmark with solid fill">
            <a:extLst>
              <a:ext uri="{FF2B5EF4-FFF2-40B4-BE49-F238E27FC236}">
                <a16:creationId xmlns:a16="http://schemas.microsoft.com/office/drawing/2014/main" id="{AC3C2E56-0D86-C6B4-9AE8-DA80D9929D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4826491"/>
            <a:ext cx="594316" cy="594316"/>
          </a:xfrm>
          <a:prstGeom prst="rect">
            <a:avLst/>
          </a:prstGeom>
        </p:spPr>
      </p:pic>
      <p:pic>
        <p:nvPicPr>
          <p:cNvPr id="59" name="Graphic 58" descr="Checkmark with solid fill">
            <a:extLst>
              <a:ext uri="{FF2B5EF4-FFF2-40B4-BE49-F238E27FC236}">
                <a16:creationId xmlns:a16="http://schemas.microsoft.com/office/drawing/2014/main" id="{E01E9159-3C6D-7CD8-6E75-21D155E220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2161349"/>
            <a:ext cx="594316" cy="594316"/>
          </a:xfrm>
          <a:prstGeom prst="rect">
            <a:avLst/>
          </a:prstGeom>
        </p:spPr>
      </p:pic>
      <p:pic>
        <p:nvPicPr>
          <p:cNvPr id="61" name="Graphic 60" descr="Checkmark with solid fill">
            <a:extLst>
              <a:ext uri="{FF2B5EF4-FFF2-40B4-BE49-F238E27FC236}">
                <a16:creationId xmlns:a16="http://schemas.microsoft.com/office/drawing/2014/main" id="{7D7EF0FC-5B68-6025-F0BC-D92C35C9FF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2997690"/>
            <a:ext cx="594316" cy="594316"/>
          </a:xfrm>
          <a:prstGeom prst="rect">
            <a:avLst/>
          </a:prstGeom>
        </p:spPr>
      </p:pic>
      <p:pic>
        <p:nvPicPr>
          <p:cNvPr id="63" name="Picture 62" descr="A black and white logo&#10;&#10;Description automatically generated">
            <a:extLst>
              <a:ext uri="{FF2B5EF4-FFF2-40B4-BE49-F238E27FC236}">
                <a16:creationId xmlns:a16="http://schemas.microsoft.com/office/drawing/2014/main" id="{C632F057-BEB1-8143-0387-39DD693A4DC8}"/>
              </a:ext>
            </a:extLst>
          </p:cNvPr>
          <p:cNvPicPr>
            <a:picLocks noChangeAspect="1"/>
          </p:cNvPicPr>
          <p:nvPr/>
        </p:nvPicPr>
        <p:blipFill>
          <a:blip r:embed="rId10"/>
          <a:stretch>
            <a:fillRect/>
          </a:stretch>
        </p:blipFill>
        <p:spPr>
          <a:xfrm>
            <a:off x="2350850" y="4008352"/>
            <a:ext cx="457200" cy="457200"/>
          </a:xfrm>
          <a:prstGeom prst="rect">
            <a:avLst/>
          </a:prstGeom>
        </p:spPr>
      </p:pic>
    </p:spTree>
    <p:extLst>
      <p:ext uri="{BB962C8B-B14F-4D97-AF65-F5344CB8AC3E}">
        <p14:creationId xmlns:p14="http://schemas.microsoft.com/office/powerpoint/2010/main" val="421221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Process</a:t>
            </a:r>
          </a:p>
        </p:txBody>
      </p:sp>
      <p:sp>
        <p:nvSpPr>
          <p:cNvPr id="7" name="Chevron 6">
            <a:extLst>
              <a:ext uri="{FF2B5EF4-FFF2-40B4-BE49-F238E27FC236}">
                <a16:creationId xmlns:a16="http://schemas.microsoft.com/office/drawing/2014/main" id="{B5773AA6-FDD1-F2FF-3E1F-1E6D86BD0102}"/>
              </a:ext>
            </a:extLst>
          </p:cNvPr>
          <p:cNvSpPr/>
          <p:nvPr/>
        </p:nvSpPr>
        <p:spPr>
          <a:xfrm>
            <a:off x="918014" y="2060497"/>
            <a:ext cx="2734983" cy="1026582"/>
          </a:xfrm>
          <a:prstGeom prst="chevron">
            <a:avLst>
              <a:gd name="adj" fmla="val 27269"/>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8" name="Chevron 7">
            <a:extLst>
              <a:ext uri="{FF2B5EF4-FFF2-40B4-BE49-F238E27FC236}">
                <a16:creationId xmlns:a16="http://schemas.microsoft.com/office/drawing/2014/main" id="{14F07402-AAFB-2F90-4ACF-29178C62770D}"/>
              </a:ext>
            </a:extLst>
          </p:cNvPr>
          <p:cNvSpPr/>
          <p:nvPr/>
        </p:nvSpPr>
        <p:spPr>
          <a:xfrm>
            <a:off x="3459650" y="2060497"/>
            <a:ext cx="2734981" cy="1026582"/>
          </a:xfrm>
          <a:prstGeom prst="chevron">
            <a:avLst>
              <a:gd name="adj" fmla="val 27748"/>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10" name="Chevron 9">
            <a:extLst>
              <a:ext uri="{FF2B5EF4-FFF2-40B4-BE49-F238E27FC236}">
                <a16:creationId xmlns:a16="http://schemas.microsoft.com/office/drawing/2014/main" id="{FD1150FD-6E85-5868-585F-AD84C9F7CEC4}"/>
              </a:ext>
            </a:extLst>
          </p:cNvPr>
          <p:cNvSpPr/>
          <p:nvPr/>
        </p:nvSpPr>
        <p:spPr>
          <a:xfrm>
            <a:off x="6001284" y="2060497"/>
            <a:ext cx="2734980" cy="1026582"/>
          </a:xfrm>
          <a:prstGeom prst="chevron">
            <a:avLst>
              <a:gd name="adj" fmla="val 27508"/>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12" name="Chevron 11">
            <a:extLst>
              <a:ext uri="{FF2B5EF4-FFF2-40B4-BE49-F238E27FC236}">
                <a16:creationId xmlns:a16="http://schemas.microsoft.com/office/drawing/2014/main" id="{1E0B628F-111C-926F-810B-980440F0B665}"/>
              </a:ext>
            </a:extLst>
          </p:cNvPr>
          <p:cNvSpPr/>
          <p:nvPr/>
        </p:nvSpPr>
        <p:spPr>
          <a:xfrm>
            <a:off x="8542916" y="2060497"/>
            <a:ext cx="2734981" cy="1026582"/>
          </a:xfrm>
          <a:prstGeom prst="chevron">
            <a:avLst>
              <a:gd name="adj" fmla="val 27029"/>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32" name="Oval 31">
            <a:extLst>
              <a:ext uri="{FF2B5EF4-FFF2-40B4-BE49-F238E27FC236}">
                <a16:creationId xmlns:a16="http://schemas.microsoft.com/office/drawing/2014/main" id="{8B7AF16B-CB54-70F5-D0C7-48DD1FC9242B}"/>
              </a:ext>
            </a:extLst>
          </p:cNvPr>
          <p:cNvSpPr/>
          <p:nvPr/>
        </p:nvSpPr>
        <p:spPr>
          <a:xfrm>
            <a:off x="1904720" y="1470165"/>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A2DF492F-774D-8472-35BD-FB115DBF25BB}"/>
              </a:ext>
            </a:extLst>
          </p:cNvPr>
          <p:cNvSpPr txBox="1"/>
          <p:nvPr/>
        </p:nvSpPr>
        <p:spPr>
          <a:xfrm>
            <a:off x="201350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33" name="Oval 32">
            <a:extLst>
              <a:ext uri="{FF2B5EF4-FFF2-40B4-BE49-F238E27FC236}">
                <a16:creationId xmlns:a16="http://schemas.microsoft.com/office/drawing/2014/main" id="{FF1BBA8B-5FE2-23DA-2650-1EB165522669}"/>
              </a:ext>
            </a:extLst>
          </p:cNvPr>
          <p:cNvSpPr/>
          <p:nvPr/>
        </p:nvSpPr>
        <p:spPr>
          <a:xfrm>
            <a:off x="4475200" y="1470165"/>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90;p1">
            <a:extLst>
              <a:ext uri="{FF2B5EF4-FFF2-40B4-BE49-F238E27FC236}">
                <a16:creationId xmlns:a16="http://schemas.microsoft.com/office/drawing/2014/main" id="{DF77CC21-1E46-A4B6-23C5-82800DCCC258}"/>
              </a:ext>
            </a:extLst>
          </p:cNvPr>
          <p:cNvSpPr txBox="1"/>
          <p:nvPr/>
        </p:nvSpPr>
        <p:spPr>
          <a:xfrm>
            <a:off x="458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35" name="Oval 34">
            <a:extLst>
              <a:ext uri="{FF2B5EF4-FFF2-40B4-BE49-F238E27FC236}">
                <a16:creationId xmlns:a16="http://schemas.microsoft.com/office/drawing/2014/main" id="{51372025-1B9F-04DB-CD38-46438B771C18}"/>
              </a:ext>
            </a:extLst>
          </p:cNvPr>
          <p:cNvSpPr/>
          <p:nvPr/>
        </p:nvSpPr>
        <p:spPr>
          <a:xfrm>
            <a:off x="7015200" y="1470165"/>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90;p1">
            <a:extLst>
              <a:ext uri="{FF2B5EF4-FFF2-40B4-BE49-F238E27FC236}">
                <a16:creationId xmlns:a16="http://schemas.microsoft.com/office/drawing/2014/main" id="{3AB6CFE5-7702-1805-6D8C-FEE23A688470}"/>
              </a:ext>
            </a:extLst>
          </p:cNvPr>
          <p:cNvSpPr txBox="1"/>
          <p:nvPr/>
        </p:nvSpPr>
        <p:spPr>
          <a:xfrm>
            <a:off x="712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38" name="Oval 37">
            <a:extLst>
              <a:ext uri="{FF2B5EF4-FFF2-40B4-BE49-F238E27FC236}">
                <a16:creationId xmlns:a16="http://schemas.microsoft.com/office/drawing/2014/main" id="{78BE938D-37E8-ADB3-F23D-C89B599AA9CA}"/>
              </a:ext>
            </a:extLst>
          </p:cNvPr>
          <p:cNvSpPr/>
          <p:nvPr/>
        </p:nvSpPr>
        <p:spPr>
          <a:xfrm>
            <a:off x="9555200" y="1470165"/>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90;p1">
            <a:extLst>
              <a:ext uri="{FF2B5EF4-FFF2-40B4-BE49-F238E27FC236}">
                <a16:creationId xmlns:a16="http://schemas.microsoft.com/office/drawing/2014/main" id="{25641CBE-A4AC-5C9F-3C82-47BCD4358FF9}"/>
              </a:ext>
            </a:extLst>
          </p:cNvPr>
          <p:cNvSpPr txBox="1"/>
          <p:nvPr/>
        </p:nvSpPr>
        <p:spPr>
          <a:xfrm>
            <a:off x="966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
        <p:nvSpPr>
          <p:cNvPr id="5" name="Rectangle 4">
            <a:extLst>
              <a:ext uri="{FF2B5EF4-FFF2-40B4-BE49-F238E27FC236}">
                <a16:creationId xmlns:a16="http://schemas.microsoft.com/office/drawing/2014/main" id="{620681F5-CDED-552E-29F9-A8747ECA6063}"/>
              </a:ext>
            </a:extLst>
          </p:cNvPr>
          <p:cNvSpPr/>
          <p:nvPr/>
        </p:nvSpPr>
        <p:spPr>
          <a:xfrm>
            <a:off x="0" y="3933864"/>
            <a:ext cx="12192000" cy="292413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30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Market Research</a:t>
            </a:r>
          </a:p>
        </p:txBody>
      </p:sp>
      <p:grpSp>
        <p:nvGrpSpPr>
          <p:cNvPr id="19" name="Group 18">
            <a:extLst>
              <a:ext uri="{FF2B5EF4-FFF2-40B4-BE49-F238E27FC236}">
                <a16:creationId xmlns:a16="http://schemas.microsoft.com/office/drawing/2014/main" id="{AC271FEE-AAAA-9687-E7A5-C991CF282BEB}"/>
              </a:ext>
            </a:extLst>
          </p:cNvPr>
          <p:cNvGrpSpPr/>
          <p:nvPr/>
        </p:nvGrpSpPr>
        <p:grpSpPr>
          <a:xfrm>
            <a:off x="2159876" y="1923010"/>
            <a:ext cx="7872249" cy="2995448"/>
            <a:chOff x="2417379" y="2501462"/>
            <a:chExt cx="7872249" cy="2995448"/>
          </a:xfrm>
        </p:grpSpPr>
        <p:cxnSp>
          <p:nvCxnSpPr>
            <p:cNvPr id="6" name="Straight Connector 5">
              <a:extLst>
                <a:ext uri="{FF2B5EF4-FFF2-40B4-BE49-F238E27FC236}">
                  <a16:creationId xmlns:a16="http://schemas.microsoft.com/office/drawing/2014/main" id="{92C60C87-4928-0D12-4E96-AC999DB02EFC}"/>
                </a:ext>
              </a:extLst>
            </p:cNvPr>
            <p:cNvCxnSpPr/>
            <p:nvPr/>
          </p:nvCxnSpPr>
          <p:spPr>
            <a:xfrm>
              <a:off x="2417379" y="250146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2FC4F1-0DE6-CA79-A305-07D4C50D4576}"/>
                </a:ext>
              </a:extLst>
            </p:cNvPr>
            <p:cNvCxnSpPr/>
            <p:nvPr/>
          </p:nvCxnSpPr>
          <p:spPr>
            <a:xfrm>
              <a:off x="2417379" y="310055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A96D85-8520-2258-10D6-B0C0C1288106}"/>
                </a:ext>
              </a:extLst>
            </p:cNvPr>
            <p:cNvCxnSpPr/>
            <p:nvPr/>
          </p:nvCxnSpPr>
          <p:spPr>
            <a:xfrm>
              <a:off x="2417379" y="369964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782339-C2AB-4BFE-7C46-868FC76D227B}"/>
                </a:ext>
              </a:extLst>
            </p:cNvPr>
            <p:cNvCxnSpPr/>
            <p:nvPr/>
          </p:nvCxnSpPr>
          <p:spPr>
            <a:xfrm>
              <a:off x="2417379" y="429873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0DCC90-11F2-87CF-B338-2E5AAAD3C2CE}"/>
                </a:ext>
              </a:extLst>
            </p:cNvPr>
            <p:cNvCxnSpPr/>
            <p:nvPr/>
          </p:nvCxnSpPr>
          <p:spPr>
            <a:xfrm>
              <a:off x="2417379" y="489782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67F744-6C6D-F60C-EC03-4BE1ABB95BBB}"/>
                </a:ext>
              </a:extLst>
            </p:cNvPr>
            <p:cNvCxnSpPr/>
            <p:nvPr/>
          </p:nvCxnSpPr>
          <p:spPr>
            <a:xfrm>
              <a:off x="2417379" y="5496910"/>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759D9700-5487-0C82-2FA4-4CA547F205BB}"/>
              </a:ext>
            </a:extLst>
          </p:cNvPr>
          <p:cNvSpPr txBox="1"/>
          <p:nvPr/>
        </p:nvSpPr>
        <p:spPr>
          <a:xfrm>
            <a:off x="2601115" y="5148214"/>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Category 1</a:t>
            </a:r>
            <a:endParaRPr lang="en-US" dirty="0">
              <a:solidFill>
                <a:srgbClr val="7030A0"/>
              </a:solidFill>
              <a:latin typeface="Century Gothic" panose="020B0502020202020204" pitchFamily="34" charset="0"/>
            </a:endParaRPr>
          </a:p>
        </p:txBody>
      </p:sp>
      <p:sp>
        <p:nvSpPr>
          <p:cNvPr id="21" name="Rectangle 20">
            <a:extLst>
              <a:ext uri="{FF2B5EF4-FFF2-40B4-BE49-F238E27FC236}">
                <a16:creationId xmlns:a16="http://schemas.microsoft.com/office/drawing/2014/main" id="{3F634158-E554-7AC8-AF72-EA960FDF8A9D}"/>
              </a:ext>
            </a:extLst>
          </p:cNvPr>
          <p:cNvSpPr/>
          <p:nvPr/>
        </p:nvSpPr>
        <p:spPr>
          <a:xfrm>
            <a:off x="2680138" y="2402660"/>
            <a:ext cx="457200" cy="25119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CDB39F-01D1-7B8F-7829-D009C3FFD11A}"/>
              </a:ext>
            </a:extLst>
          </p:cNvPr>
          <p:cNvSpPr/>
          <p:nvPr/>
        </p:nvSpPr>
        <p:spPr>
          <a:xfrm>
            <a:off x="3258206" y="3347120"/>
            <a:ext cx="457200" cy="1567512"/>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CD40EFB-6B81-FB43-174B-5825A5EBBC85}"/>
              </a:ext>
            </a:extLst>
          </p:cNvPr>
          <p:cNvSpPr/>
          <p:nvPr/>
        </p:nvSpPr>
        <p:spPr>
          <a:xfrm>
            <a:off x="3836275" y="2843496"/>
            <a:ext cx="457200" cy="2071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C3D17EB-282E-8F3B-DA24-266D5ADE945F}"/>
              </a:ext>
            </a:extLst>
          </p:cNvPr>
          <p:cNvSpPr txBox="1"/>
          <p:nvPr/>
        </p:nvSpPr>
        <p:spPr>
          <a:xfrm>
            <a:off x="1534414" y="473379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5" name="TextBox 24">
            <a:extLst>
              <a:ext uri="{FF2B5EF4-FFF2-40B4-BE49-F238E27FC236}">
                <a16:creationId xmlns:a16="http://schemas.microsoft.com/office/drawing/2014/main" id="{16C92E11-03E6-DAD0-8E4D-D8644873114B}"/>
              </a:ext>
            </a:extLst>
          </p:cNvPr>
          <p:cNvSpPr txBox="1"/>
          <p:nvPr/>
        </p:nvSpPr>
        <p:spPr>
          <a:xfrm>
            <a:off x="1534414" y="4144110"/>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6" name="TextBox 25">
            <a:extLst>
              <a:ext uri="{FF2B5EF4-FFF2-40B4-BE49-F238E27FC236}">
                <a16:creationId xmlns:a16="http://schemas.microsoft.com/office/drawing/2014/main" id="{032F0544-1D83-FB04-CE54-CF81CEDEE369}"/>
              </a:ext>
            </a:extLst>
          </p:cNvPr>
          <p:cNvSpPr txBox="1"/>
          <p:nvPr/>
        </p:nvSpPr>
        <p:spPr>
          <a:xfrm>
            <a:off x="1534414" y="1738342"/>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7" name="TextBox 26">
            <a:extLst>
              <a:ext uri="{FF2B5EF4-FFF2-40B4-BE49-F238E27FC236}">
                <a16:creationId xmlns:a16="http://schemas.microsoft.com/office/drawing/2014/main" id="{E53009F8-D6B7-B032-CC1F-A585506AA63E}"/>
              </a:ext>
            </a:extLst>
          </p:cNvPr>
          <p:cNvSpPr txBox="1"/>
          <p:nvPr/>
        </p:nvSpPr>
        <p:spPr>
          <a:xfrm>
            <a:off x="1534414" y="233743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9" name="TextBox 28">
            <a:extLst>
              <a:ext uri="{FF2B5EF4-FFF2-40B4-BE49-F238E27FC236}">
                <a16:creationId xmlns:a16="http://schemas.microsoft.com/office/drawing/2014/main" id="{C696A1FA-0C07-4F1B-0F5F-75ABFF645822}"/>
              </a:ext>
            </a:extLst>
          </p:cNvPr>
          <p:cNvSpPr txBox="1"/>
          <p:nvPr/>
        </p:nvSpPr>
        <p:spPr>
          <a:xfrm>
            <a:off x="1534414" y="293652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30" name="TextBox 29">
            <a:extLst>
              <a:ext uri="{FF2B5EF4-FFF2-40B4-BE49-F238E27FC236}">
                <a16:creationId xmlns:a16="http://schemas.microsoft.com/office/drawing/2014/main" id="{509B5F73-1158-E469-69D6-3871A36ADE9B}"/>
              </a:ext>
            </a:extLst>
          </p:cNvPr>
          <p:cNvSpPr txBox="1"/>
          <p:nvPr/>
        </p:nvSpPr>
        <p:spPr>
          <a:xfrm>
            <a:off x="1534414" y="353561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31" name="TextBox 30">
            <a:extLst>
              <a:ext uri="{FF2B5EF4-FFF2-40B4-BE49-F238E27FC236}">
                <a16:creationId xmlns:a16="http://schemas.microsoft.com/office/drawing/2014/main" id="{F645CBBB-BB3F-1D84-6C0A-C0F700723454}"/>
              </a:ext>
            </a:extLst>
          </p:cNvPr>
          <p:cNvSpPr txBox="1"/>
          <p:nvPr/>
        </p:nvSpPr>
        <p:spPr>
          <a:xfrm>
            <a:off x="5260234" y="5148214"/>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Category 2</a:t>
            </a:r>
            <a:endParaRPr lang="en-US" dirty="0">
              <a:solidFill>
                <a:srgbClr val="7030A0"/>
              </a:solidFill>
              <a:latin typeface="Century Gothic" panose="020B0502020202020204" pitchFamily="34" charset="0"/>
            </a:endParaRPr>
          </a:p>
        </p:txBody>
      </p:sp>
      <p:sp>
        <p:nvSpPr>
          <p:cNvPr id="37" name="Rectangle 36">
            <a:extLst>
              <a:ext uri="{FF2B5EF4-FFF2-40B4-BE49-F238E27FC236}">
                <a16:creationId xmlns:a16="http://schemas.microsoft.com/office/drawing/2014/main" id="{42F1DBAA-B79B-A2AA-C565-C0784ABB262F}"/>
              </a:ext>
            </a:extLst>
          </p:cNvPr>
          <p:cNvSpPr/>
          <p:nvPr/>
        </p:nvSpPr>
        <p:spPr>
          <a:xfrm>
            <a:off x="5339257" y="2402660"/>
            <a:ext cx="457200" cy="25119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991C2B5-8D4F-F26F-C81E-9956C7644D80}"/>
              </a:ext>
            </a:extLst>
          </p:cNvPr>
          <p:cNvSpPr/>
          <p:nvPr/>
        </p:nvSpPr>
        <p:spPr>
          <a:xfrm>
            <a:off x="5917325" y="3347120"/>
            <a:ext cx="457200" cy="1567512"/>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8BFDB33-5B3E-53AA-843C-D72B80958450}"/>
              </a:ext>
            </a:extLst>
          </p:cNvPr>
          <p:cNvSpPr/>
          <p:nvPr/>
        </p:nvSpPr>
        <p:spPr>
          <a:xfrm>
            <a:off x="6495394" y="2843496"/>
            <a:ext cx="457200" cy="2071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8A8CB25A-6DE7-4355-A724-42B16932DE4C}"/>
              </a:ext>
            </a:extLst>
          </p:cNvPr>
          <p:cNvSpPr txBox="1"/>
          <p:nvPr/>
        </p:nvSpPr>
        <p:spPr>
          <a:xfrm>
            <a:off x="7898328" y="5148214"/>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Category 3</a:t>
            </a:r>
            <a:endParaRPr lang="en-US" dirty="0">
              <a:solidFill>
                <a:srgbClr val="7030A0"/>
              </a:solidFill>
              <a:latin typeface="Century Gothic" panose="020B0502020202020204" pitchFamily="34" charset="0"/>
            </a:endParaRPr>
          </a:p>
        </p:txBody>
      </p:sp>
      <p:sp>
        <p:nvSpPr>
          <p:cNvPr id="53" name="Rectangle 52">
            <a:extLst>
              <a:ext uri="{FF2B5EF4-FFF2-40B4-BE49-F238E27FC236}">
                <a16:creationId xmlns:a16="http://schemas.microsoft.com/office/drawing/2014/main" id="{46FA2EB1-755C-2F28-451F-055F43C2F57F}"/>
              </a:ext>
            </a:extLst>
          </p:cNvPr>
          <p:cNvSpPr/>
          <p:nvPr/>
        </p:nvSpPr>
        <p:spPr>
          <a:xfrm>
            <a:off x="7977351" y="2402660"/>
            <a:ext cx="457200" cy="25119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244EDB4-CC88-36B2-3C41-589B2805F6CC}"/>
              </a:ext>
            </a:extLst>
          </p:cNvPr>
          <p:cNvSpPr/>
          <p:nvPr/>
        </p:nvSpPr>
        <p:spPr>
          <a:xfrm>
            <a:off x="8555419" y="3347120"/>
            <a:ext cx="457200" cy="1567512"/>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2936099-7B87-FEBB-CD93-52A11BC872B9}"/>
              </a:ext>
            </a:extLst>
          </p:cNvPr>
          <p:cNvSpPr/>
          <p:nvPr/>
        </p:nvSpPr>
        <p:spPr>
          <a:xfrm>
            <a:off x="9133488" y="2843496"/>
            <a:ext cx="457200" cy="2071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57C71B2-9D0F-9F40-6D5F-788188B772D7}"/>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82373440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5289</TotalTime>
  <Words>905</Words>
  <Application>Microsoft Office PowerPoint</Application>
  <PresentationFormat>Widescreen</PresentationFormat>
  <Paragraphs>287</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206</cp:revision>
  <dcterms:created xsi:type="dcterms:W3CDTF">2022-05-22T18:55:25Z</dcterms:created>
  <dcterms:modified xsi:type="dcterms:W3CDTF">2024-09-18T15:41:52Z</dcterms:modified>
</cp:coreProperties>
</file>