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20"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64065"/>
    <a:srgbClr val="387E99"/>
    <a:srgbClr val="E9AB77"/>
    <a:srgbClr val="D14C36"/>
    <a:srgbClr val="89D0C2"/>
    <a:srgbClr val="E4774A"/>
    <a:srgbClr val="ECD6B2"/>
    <a:srgbClr val="56BFD2"/>
    <a:srgbClr val="4494A2"/>
    <a:srgbClr val="74B0A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618" autoAdjust="0"/>
    <p:restoredTop sz="86447"/>
  </p:normalViewPr>
  <p:slideViewPr>
    <p:cSldViewPr snapToGrid="0" snapToObjects="1">
      <p:cViewPr varScale="1">
        <p:scale>
          <a:sx n="127" d="100"/>
          <a:sy n="127" d="100"/>
        </p:scale>
        <p:origin x="408" y="192"/>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9/30/24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361866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9/30/24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9/30/24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9/30/24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9/30/24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9/30/24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9/30/24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9/30/24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9/30/24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9/30/24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9/30/24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9/30/24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9/30/24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2200&amp;utm_source=template-powerpoint&amp;utm_medium=content&amp;utm_campaign=Agile+SAFe-powerpoint-12200&amp;lpa=Agile+SAFe+powerpoint+12200"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880808" y="2596291"/>
            <a:ext cx="9247166" cy="646331"/>
          </a:xfrm>
          <a:prstGeom prst="rect">
            <a:avLst/>
          </a:prstGeom>
          <a:noFill/>
        </p:spPr>
        <p:txBody>
          <a:bodyPr wrap="square" rtlCol="0">
            <a:spAutoFit/>
          </a:bodyPr>
          <a:lstStyle/>
          <a:p>
            <a:r>
              <a:rPr lang="en-US" sz="3600" dirty="0">
                <a:latin typeface="Century Gothic" panose="020B0502020202020204" pitchFamily="34" charset="0"/>
              </a:rPr>
              <a:t>Notes for Using This Template</a:t>
            </a:r>
          </a:p>
        </p:txBody>
      </p:sp>
      <p:sp>
        <p:nvSpPr>
          <p:cNvPr id="3" name="TextBox 2">
            <a:extLst>
              <a:ext uri="{FF2B5EF4-FFF2-40B4-BE49-F238E27FC236}">
                <a16:creationId xmlns:a16="http://schemas.microsoft.com/office/drawing/2014/main" id="{8D229698-1152-43F9-BE56-3EBDC68FD012}"/>
              </a:ext>
            </a:extLst>
          </p:cNvPr>
          <p:cNvSpPr txBox="1"/>
          <p:nvPr/>
        </p:nvSpPr>
        <p:spPr>
          <a:xfrm>
            <a:off x="880809" y="3526114"/>
            <a:ext cx="5962754" cy="2139047"/>
          </a:xfrm>
          <a:prstGeom prst="rect">
            <a:avLst/>
          </a:prstGeom>
          <a:noFill/>
        </p:spPr>
        <p:txBody>
          <a:bodyPr wrap="square" rtlCol="0">
            <a:spAutoFit/>
          </a:bodyPr>
          <a:lstStyle/>
          <a:p>
            <a:pPr>
              <a:spcAft>
                <a:spcPts val="600"/>
              </a:spcAft>
            </a:pPr>
            <a:r>
              <a:rPr lang="en-US" sz="1600" dirty="0">
                <a:latin typeface="Century Gothic" panose="020B0502020202020204" pitchFamily="34" charset="0"/>
              </a:rPr>
              <a:t>Enter the months represented in your Scaled Agile Framework (SAFe) Roadmap. </a:t>
            </a:r>
            <a:endParaRPr lang="en-US" sz="800" dirty="0">
              <a:latin typeface="Century Gothic" panose="020B0502020202020204" pitchFamily="34" charset="0"/>
            </a:endParaRPr>
          </a:p>
          <a:p>
            <a:endParaRPr lang="en-US" sz="1600" dirty="0">
              <a:latin typeface="Century Gothic" panose="020B0502020202020204" pitchFamily="34" charset="0"/>
            </a:endParaRPr>
          </a:p>
          <a:p>
            <a:pPr>
              <a:spcAft>
                <a:spcPts val="600"/>
              </a:spcAft>
            </a:pPr>
            <a:r>
              <a:rPr lang="en-US" sz="1600" dirty="0">
                <a:latin typeface="Century Gothic" panose="020B0502020202020204" pitchFamily="34" charset="0"/>
              </a:rPr>
              <a:t>Adjust Program Increments to represent the length of time allotted.  Add Objectives / Stretch Objectives to each increment.  Add Milestones, Key Dates, and Additional Information.  Milestones can be represented as icons across the top arrow.   </a:t>
            </a:r>
          </a:p>
        </p:txBody>
      </p:sp>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3" name="TextBox 32">
            <a:extLst>
              <a:ext uri="{FF2B5EF4-FFF2-40B4-BE49-F238E27FC236}">
                <a16:creationId xmlns:a16="http://schemas.microsoft.com/office/drawing/2014/main" id="{143A449B-AAB7-994A-92CE-8F48E2CA7DF6}"/>
              </a:ext>
            </a:extLst>
          </p:cNvPr>
          <p:cNvSpPr txBox="1"/>
          <p:nvPr/>
        </p:nvSpPr>
        <p:spPr>
          <a:xfrm>
            <a:off x="409776" y="353237"/>
            <a:ext cx="7309961" cy="461665"/>
          </a:xfrm>
          <a:prstGeom prst="rect">
            <a:avLst/>
          </a:prstGeom>
          <a:noFill/>
        </p:spPr>
        <p:txBody>
          <a:bodyPr wrap="square" rtlCol="0">
            <a:spAutoFit/>
          </a:bodyPr>
          <a:lstStyle/>
          <a:p>
            <a:r>
              <a:rPr lang="en-US" sz="2400" b="1" dirty="0">
                <a:solidFill>
                  <a:schemeClr val="tx1">
                    <a:lumMod val="65000"/>
                    <a:lumOff val="35000"/>
                  </a:schemeClr>
                </a:solidFill>
                <a:latin typeface="Century Gothic" panose="020B0502020202020204" pitchFamily="34" charset="0"/>
              </a:rPr>
              <a:t>SCALED AGILE FRAMEWORK (SAFe) ROADMAP</a:t>
            </a:r>
          </a:p>
        </p:txBody>
      </p:sp>
      <p:pic>
        <p:nvPicPr>
          <p:cNvPr id="5" name="Picture 4">
            <a:hlinkClick r:id="rId2"/>
            <a:extLst>
              <a:ext uri="{FF2B5EF4-FFF2-40B4-BE49-F238E27FC236}">
                <a16:creationId xmlns:a16="http://schemas.microsoft.com/office/drawing/2014/main" id="{1C379802-7F8D-8E4F-DADE-C2C96D4162DF}"/>
              </a:ext>
            </a:extLst>
          </p:cNvPr>
          <p:cNvPicPr>
            <a:picLocks noChangeAspect="1"/>
          </p:cNvPicPr>
          <p:nvPr/>
        </p:nvPicPr>
        <p:blipFill>
          <a:blip r:embed="rId3"/>
          <a:stretch>
            <a:fillRect/>
          </a:stretch>
        </p:blipFill>
        <p:spPr>
          <a:xfrm>
            <a:off x="8378264" y="297900"/>
            <a:ext cx="3417283" cy="638744"/>
          </a:xfrm>
          <a:prstGeom prst="rect">
            <a:avLst/>
          </a:prstGeom>
        </p:spPr>
      </p:pic>
    </p:spTree>
    <p:extLst>
      <p:ext uri="{BB962C8B-B14F-4D97-AF65-F5344CB8AC3E}">
        <p14:creationId xmlns:p14="http://schemas.microsoft.com/office/powerpoint/2010/main" val="192531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9" name="Group 58">
            <a:extLst>
              <a:ext uri="{FF2B5EF4-FFF2-40B4-BE49-F238E27FC236}">
                <a16:creationId xmlns:a16="http://schemas.microsoft.com/office/drawing/2014/main" id="{03400585-D0EE-334A-A53E-D3F024462ABF}"/>
              </a:ext>
            </a:extLst>
          </p:cNvPr>
          <p:cNvGrpSpPr/>
          <p:nvPr/>
        </p:nvGrpSpPr>
        <p:grpSpPr>
          <a:xfrm>
            <a:off x="2106591" y="328116"/>
            <a:ext cx="7470592" cy="6148884"/>
            <a:chOff x="2106591" y="-27048"/>
            <a:chExt cx="7470592" cy="6504048"/>
          </a:xfrm>
        </p:grpSpPr>
        <p:cxnSp>
          <p:nvCxnSpPr>
            <p:cNvPr id="49" name="Straight Connector 48">
              <a:extLst>
                <a:ext uri="{FF2B5EF4-FFF2-40B4-BE49-F238E27FC236}">
                  <a16:creationId xmlns:a16="http://schemas.microsoft.com/office/drawing/2014/main" id="{ACAA7A9C-4098-0C49-BC8F-4F4891282BC8}"/>
                </a:ext>
              </a:extLst>
            </p:cNvPr>
            <p:cNvCxnSpPr/>
            <p:nvPr/>
          </p:nvCxnSpPr>
          <p:spPr>
            <a:xfrm>
              <a:off x="2106591" y="0"/>
              <a:ext cx="0" cy="6477000"/>
            </a:xfrm>
            <a:prstGeom prst="line">
              <a:avLst/>
            </a:prstGeom>
            <a:ln>
              <a:gradFill>
                <a:gsLst>
                  <a:gs pos="0">
                    <a:schemeClr val="bg1">
                      <a:lumMod val="50000"/>
                    </a:schemeClr>
                  </a:gs>
                  <a:gs pos="100000">
                    <a:schemeClr val="bg1"/>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0049DD57-06E8-724B-A5D3-0696BAAF40F6}"/>
                </a:ext>
              </a:extLst>
            </p:cNvPr>
            <p:cNvCxnSpPr/>
            <p:nvPr/>
          </p:nvCxnSpPr>
          <p:spPr>
            <a:xfrm>
              <a:off x="3974239" y="0"/>
              <a:ext cx="0" cy="6477000"/>
            </a:xfrm>
            <a:prstGeom prst="line">
              <a:avLst/>
            </a:prstGeom>
            <a:ln>
              <a:gradFill>
                <a:gsLst>
                  <a:gs pos="0">
                    <a:schemeClr val="bg1">
                      <a:lumMod val="50000"/>
                    </a:schemeClr>
                  </a:gs>
                  <a:gs pos="100000">
                    <a:schemeClr val="bg1"/>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0FFABA47-BB48-2344-B7FF-7CD6FD649B86}"/>
                </a:ext>
              </a:extLst>
            </p:cNvPr>
            <p:cNvCxnSpPr/>
            <p:nvPr/>
          </p:nvCxnSpPr>
          <p:spPr>
            <a:xfrm>
              <a:off x="5841887" y="-14628"/>
              <a:ext cx="0" cy="6477000"/>
            </a:xfrm>
            <a:prstGeom prst="line">
              <a:avLst/>
            </a:prstGeom>
            <a:ln>
              <a:gradFill>
                <a:gsLst>
                  <a:gs pos="0">
                    <a:schemeClr val="bg1">
                      <a:lumMod val="50000"/>
                    </a:schemeClr>
                  </a:gs>
                  <a:gs pos="100000">
                    <a:schemeClr val="bg1"/>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1B0E8058-BEFC-1D49-B5DD-D790D4989108}"/>
                </a:ext>
              </a:extLst>
            </p:cNvPr>
            <p:cNvCxnSpPr/>
            <p:nvPr/>
          </p:nvCxnSpPr>
          <p:spPr>
            <a:xfrm>
              <a:off x="7709535" y="-14628"/>
              <a:ext cx="0" cy="6477000"/>
            </a:xfrm>
            <a:prstGeom prst="line">
              <a:avLst/>
            </a:prstGeom>
            <a:ln>
              <a:gradFill>
                <a:gsLst>
                  <a:gs pos="0">
                    <a:schemeClr val="bg1">
                      <a:lumMod val="50000"/>
                    </a:schemeClr>
                  </a:gs>
                  <a:gs pos="100000">
                    <a:schemeClr val="bg1"/>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92" name="Straight Connector 91">
              <a:extLst>
                <a:ext uri="{FF2B5EF4-FFF2-40B4-BE49-F238E27FC236}">
                  <a16:creationId xmlns:a16="http://schemas.microsoft.com/office/drawing/2014/main" id="{EEFD5CFA-C992-5848-BCC9-C8C6DEE8CD5D}"/>
                </a:ext>
              </a:extLst>
            </p:cNvPr>
            <p:cNvCxnSpPr/>
            <p:nvPr/>
          </p:nvCxnSpPr>
          <p:spPr>
            <a:xfrm>
              <a:off x="9577183" y="-27048"/>
              <a:ext cx="0" cy="6477000"/>
            </a:xfrm>
            <a:prstGeom prst="line">
              <a:avLst/>
            </a:prstGeom>
            <a:ln>
              <a:gradFill>
                <a:gsLst>
                  <a:gs pos="0">
                    <a:schemeClr val="bg1">
                      <a:lumMod val="50000"/>
                    </a:schemeClr>
                  </a:gs>
                  <a:gs pos="100000">
                    <a:schemeClr val="bg1"/>
                  </a:gs>
                </a:gsLst>
                <a:lin ang="5400000" scaled="1"/>
              </a:gradFill>
            </a:ln>
          </p:spPr>
          <p:style>
            <a:lnRef idx="1">
              <a:schemeClr val="accent1"/>
            </a:lnRef>
            <a:fillRef idx="0">
              <a:schemeClr val="accent1"/>
            </a:fillRef>
            <a:effectRef idx="0">
              <a:schemeClr val="accent1"/>
            </a:effectRef>
            <a:fontRef idx="minor">
              <a:schemeClr val="tx1"/>
            </a:fontRef>
          </p:style>
        </p:cxn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SCALED AGILE FRAMEWORK (SAFe) ROADMAP</a:t>
            </a:r>
          </a:p>
        </p:txBody>
      </p:sp>
      <p:cxnSp>
        <p:nvCxnSpPr>
          <p:cNvPr id="10" name="Straight Arrow Connector 9">
            <a:extLst>
              <a:ext uri="{FF2B5EF4-FFF2-40B4-BE49-F238E27FC236}">
                <a16:creationId xmlns:a16="http://schemas.microsoft.com/office/drawing/2014/main" id="{E04D0438-9FFF-5D4D-99B4-4C86FA1010E7}"/>
              </a:ext>
            </a:extLst>
          </p:cNvPr>
          <p:cNvCxnSpPr>
            <a:cxnSpLocks/>
          </p:cNvCxnSpPr>
          <p:nvPr/>
        </p:nvCxnSpPr>
        <p:spPr>
          <a:xfrm>
            <a:off x="254643" y="797842"/>
            <a:ext cx="11492597" cy="0"/>
          </a:xfrm>
          <a:prstGeom prst="straightConnector1">
            <a:avLst/>
          </a:prstGeom>
          <a:ln w="60325">
            <a:gradFill>
              <a:gsLst>
                <a:gs pos="47000">
                  <a:srgbClr val="E4774A"/>
                </a:gs>
                <a:gs pos="100000">
                  <a:srgbClr val="D14C36"/>
                </a:gs>
              </a:gsLst>
              <a:lin ang="0" scaled="0"/>
            </a:gradFill>
            <a:tailEnd type="stealth" w="lg" len="lg"/>
          </a:ln>
        </p:spPr>
        <p:style>
          <a:lnRef idx="1">
            <a:schemeClr val="accent1"/>
          </a:lnRef>
          <a:fillRef idx="0">
            <a:schemeClr val="accent1"/>
          </a:fillRef>
          <a:effectRef idx="0">
            <a:schemeClr val="accent1"/>
          </a:effectRef>
          <a:fontRef idx="minor">
            <a:schemeClr val="tx1"/>
          </a:fontRef>
        </p:style>
      </p:cxnSp>
      <p:sp>
        <p:nvSpPr>
          <p:cNvPr id="71" name="Diamond 70">
            <a:extLst>
              <a:ext uri="{FF2B5EF4-FFF2-40B4-BE49-F238E27FC236}">
                <a16:creationId xmlns:a16="http://schemas.microsoft.com/office/drawing/2014/main" id="{1BA904FD-84AC-4147-8525-419111BB0AFE}"/>
              </a:ext>
            </a:extLst>
          </p:cNvPr>
          <p:cNvSpPr>
            <a:spLocks noChangeAspect="1"/>
          </p:cNvSpPr>
          <p:nvPr/>
        </p:nvSpPr>
        <p:spPr>
          <a:xfrm>
            <a:off x="2484508" y="653872"/>
            <a:ext cx="274320" cy="27432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Box 39">
            <a:extLst>
              <a:ext uri="{FF2B5EF4-FFF2-40B4-BE49-F238E27FC236}">
                <a16:creationId xmlns:a16="http://schemas.microsoft.com/office/drawing/2014/main" id="{E1B0C90C-40B9-AC43-BEF3-3527CEDC0F88}"/>
              </a:ext>
            </a:extLst>
          </p:cNvPr>
          <p:cNvSpPr txBox="1"/>
          <p:nvPr/>
        </p:nvSpPr>
        <p:spPr>
          <a:xfrm>
            <a:off x="479392" y="328116"/>
            <a:ext cx="1384131" cy="369332"/>
          </a:xfrm>
          <a:prstGeom prst="rect">
            <a:avLst/>
          </a:prstGeom>
          <a:noFill/>
        </p:spPr>
        <p:txBody>
          <a:bodyPr wrap="square" rtlCol="0">
            <a:spAutoFit/>
          </a:bodyPr>
          <a:lstStyle/>
          <a:p>
            <a:pPr algn="ctr"/>
            <a:r>
              <a:rPr lang="en-US" dirty="0">
                <a:latin typeface="Century Gothic" panose="020B0502020202020204" pitchFamily="34" charset="0"/>
              </a:rPr>
              <a:t>JAN</a:t>
            </a:r>
          </a:p>
        </p:txBody>
      </p:sp>
      <p:sp>
        <p:nvSpPr>
          <p:cNvPr id="72" name="TextBox 71">
            <a:extLst>
              <a:ext uri="{FF2B5EF4-FFF2-40B4-BE49-F238E27FC236}">
                <a16:creationId xmlns:a16="http://schemas.microsoft.com/office/drawing/2014/main" id="{0AB8F5A2-4720-C541-9577-F44E1ED371D3}"/>
              </a:ext>
            </a:extLst>
          </p:cNvPr>
          <p:cNvSpPr txBox="1"/>
          <p:nvPr/>
        </p:nvSpPr>
        <p:spPr>
          <a:xfrm>
            <a:off x="2349001" y="328116"/>
            <a:ext cx="1384131" cy="369332"/>
          </a:xfrm>
          <a:prstGeom prst="rect">
            <a:avLst/>
          </a:prstGeom>
          <a:noFill/>
        </p:spPr>
        <p:txBody>
          <a:bodyPr wrap="square" rtlCol="0">
            <a:spAutoFit/>
          </a:bodyPr>
          <a:lstStyle/>
          <a:p>
            <a:pPr algn="ctr"/>
            <a:r>
              <a:rPr lang="en-US" dirty="0">
                <a:latin typeface="Century Gothic" panose="020B0502020202020204" pitchFamily="34" charset="0"/>
              </a:rPr>
              <a:t>FEB</a:t>
            </a:r>
          </a:p>
        </p:txBody>
      </p:sp>
      <p:sp>
        <p:nvSpPr>
          <p:cNvPr id="83" name="TextBox 82">
            <a:extLst>
              <a:ext uri="{FF2B5EF4-FFF2-40B4-BE49-F238E27FC236}">
                <a16:creationId xmlns:a16="http://schemas.microsoft.com/office/drawing/2014/main" id="{B0143392-C3EE-4741-94C9-58DAC34D53F3}"/>
              </a:ext>
            </a:extLst>
          </p:cNvPr>
          <p:cNvSpPr txBox="1"/>
          <p:nvPr/>
        </p:nvSpPr>
        <p:spPr>
          <a:xfrm>
            <a:off x="4218610" y="328116"/>
            <a:ext cx="1384131" cy="369332"/>
          </a:xfrm>
          <a:prstGeom prst="rect">
            <a:avLst/>
          </a:prstGeom>
          <a:noFill/>
        </p:spPr>
        <p:txBody>
          <a:bodyPr wrap="square" rtlCol="0">
            <a:spAutoFit/>
          </a:bodyPr>
          <a:lstStyle/>
          <a:p>
            <a:pPr algn="ctr"/>
            <a:r>
              <a:rPr lang="en-US" dirty="0">
                <a:latin typeface="Century Gothic" panose="020B0502020202020204" pitchFamily="34" charset="0"/>
              </a:rPr>
              <a:t>MAR</a:t>
            </a:r>
          </a:p>
        </p:txBody>
      </p:sp>
      <p:sp>
        <p:nvSpPr>
          <p:cNvPr id="84" name="TextBox 83">
            <a:extLst>
              <a:ext uri="{FF2B5EF4-FFF2-40B4-BE49-F238E27FC236}">
                <a16:creationId xmlns:a16="http://schemas.microsoft.com/office/drawing/2014/main" id="{55942673-8840-0A49-9114-FE5945468B37}"/>
              </a:ext>
            </a:extLst>
          </p:cNvPr>
          <p:cNvSpPr txBox="1"/>
          <p:nvPr/>
        </p:nvSpPr>
        <p:spPr>
          <a:xfrm>
            <a:off x="6088219" y="328116"/>
            <a:ext cx="1384131" cy="369332"/>
          </a:xfrm>
          <a:prstGeom prst="rect">
            <a:avLst/>
          </a:prstGeom>
          <a:noFill/>
        </p:spPr>
        <p:txBody>
          <a:bodyPr wrap="square" rtlCol="0">
            <a:spAutoFit/>
          </a:bodyPr>
          <a:lstStyle/>
          <a:p>
            <a:pPr algn="ctr"/>
            <a:r>
              <a:rPr lang="en-US" dirty="0">
                <a:latin typeface="Century Gothic" panose="020B0502020202020204" pitchFamily="34" charset="0"/>
              </a:rPr>
              <a:t>APR</a:t>
            </a:r>
          </a:p>
        </p:txBody>
      </p:sp>
      <p:sp>
        <p:nvSpPr>
          <p:cNvPr id="85" name="TextBox 84">
            <a:extLst>
              <a:ext uri="{FF2B5EF4-FFF2-40B4-BE49-F238E27FC236}">
                <a16:creationId xmlns:a16="http://schemas.microsoft.com/office/drawing/2014/main" id="{D5C95EC1-F982-C649-B513-BEBEF639FAE4}"/>
              </a:ext>
            </a:extLst>
          </p:cNvPr>
          <p:cNvSpPr txBox="1"/>
          <p:nvPr/>
        </p:nvSpPr>
        <p:spPr>
          <a:xfrm>
            <a:off x="7957828" y="328116"/>
            <a:ext cx="1384131" cy="369332"/>
          </a:xfrm>
          <a:prstGeom prst="rect">
            <a:avLst/>
          </a:prstGeom>
          <a:noFill/>
        </p:spPr>
        <p:txBody>
          <a:bodyPr wrap="square" rtlCol="0">
            <a:spAutoFit/>
          </a:bodyPr>
          <a:lstStyle/>
          <a:p>
            <a:pPr algn="ctr"/>
            <a:r>
              <a:rPr lang="en-US" dirty="0">
                <a:latin typeface="Century Gothic" panose="020B0502020202020204" pitchFamily="34" charset="0"/>
              </a:rPr>
              <a:t>MAY</a:t>
            </a:r>
          </a:p>
        </p:txBody>
      </p:sp>
      <p:sp>
        <p:nvSpPr>
          <p:cNvPr id="86" name="TextBox 85">
            <a:extLst>
              <a:ext uri="{FF2B5EF4-FFF2-40B4-BE49-F238E27FC236}">
                <a16:creationId xmlns:a16="http://schemas.microsoft.com/office/drawing/2014/main" id="{750331AA-13B7-914B-8653-DF09EF868322}"/>
              </a:ext>
            </a:extLst>
          </p:cNvPr>
          <p:cNvSpPr txBox="1"/>
          <p:nvPr/>
        </p:nvSpPr>
        <p:spPr>
          <a:xfrm>
            <a:off x="9827439" y="328116"/>
            <a:ext cx="1384131" cy="369332"/>
          </a:xfrm>
          <a:prstGeom prst="rect">
            <a:avLst/>
          </a:prstGeom>
          <a:noFill/>
        </p:spPr>
        <p:txBody>
          <a:bodyPr wrap="square" rtlCol="0">
            <a:spAutoFit/>
          </a:bodyPr>
          <a:lstStyle/>
          <a:p>
            <a:pPr algn="ctr"/>
            <a:r>
              <a:rPr lang="en-US" dirty="0">
                <a:latin typeface="Century Gothic" panose="020B0502020202020204" pitchFamily="34" charset="0"/>
              </a:rPr>
              <a:t>JUN</a:t>
            </a:r>
          </a:p>
        </p:txBody>
      </p:sp>
      <p:sp>
        <p:nvSpPr>
          <p:cNvPr id="87" name="Diamond 86">
            <a:extLst>
              <a:ext uri="{FF2B5EF4-FFF2-40B4-BE49-F238E27FC236}">
                <a16:creationId xmlns:a16="http://schemas.microsoft.com/office/drawing/2014/main" id="{B54E862D-5644-0840-930F-2FA1C0568487}"/>
              </a:ext>
            </a:extLst>
          </p:cNvPr>
          <p:cNvSpPr>
            <a:spLocks noChangeAspect="1"/>
          </p:cNvSpPr>
          <p:nvPr/>
        </p:nvSpPr>
        <p:spPr>
          <a:xfrm>
            <a:off x="6573708" y="653872"/>
            <a:ext cx="274320" cy="27432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8" name="Diamond 87">
            <a:extLst>
              <a:ext uri="{FF2B5EF4-FFF2-40B4-BE49-F238E27FC236}">
                <a16:creationId xmlns:a16="http://schemas.microsoft.com/office/drawing/2014/main" id="{0AD93433-B864-BB43-8614-750D728BC1AB}"/>
              </a:ext>
            </a:extLst>
          </p:cNvPr>
          <p:cNvSpPr>
            <a:spLocks noChangeAspect="1"/>
          </p:cNvSpPr>
          <p:nvPr/>
        </p:nvSpPr>
        <p:spPr>
          <a:xfrm>
            <a:off x="10957891" y="653872"/>
            <a:ext cx="274320" cy="27432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1" name="Group 50">
            <a:extLst>
              <a:ext uri="{FF2B5EF4-FFF2-40B4-BE49-F238E27FC236}">
                <a16:creationId xmlns:a16="http://schemas.microsoft.com/office/drawing/2014/main" id="{C76870BD-3B15-B847-8EC5-A109F33F0762}"/>
              </a:ext>
            </a:extLst>
          </p:cNvPr>
          <p:cNvGrpSpPr/>
          <p:nvPr/>
        </p:nvGrpSpPr>
        <p:grpSpPr>
          <a:xfrm>
            <a:off x="413990" y="1023204"/>
            <a:ext cx="3383280" cy="4557616"/>
            <a:chOff x="584961" y="1479444"/>
            <a:chExt cx="3383280" cy="4268514"/>
          </a:xfrm>
        </p:grpSpPr>
        <p:sp>
          <p:nvSpPr>
            <p:cNvPr id="95" name="Rectangle 94">
              <a:extLst>
                <a:ext uri="{FF2B5EF4-FFF2-40B4-BE49-F238E27FC236}">
                  <a16:creationId xmlns:a16="http://schemas.microsoft.com/office/drawing/2014/main" id="{8F2ECCDC-53C7-DE41-BC38-DE442EC23857}"/>
                </a:ext>
              </a:extLst>
            </p:cNvPr>
            <p:cNvSpPr/>
            <p:nvPr/>
          </p:nvSpPr>
          <p:spPr>
            <a:xfrm>
              <a:off x="584961" y="1479444"/>
              <a:ext cx="3383280" cy="691634"/>
            </a:xfrm>
            <a:prstGeom prst="rect">
              <a:avLst/>
            </a:prstGeom>
            <a:solidFill>
              <a:schemeClr val="accent4"/>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en-US" dirty="0">
                  <a:latin typeface="Century Gothic" panose="020B0502020202020204" pitchFamily="34" charset="0"/>
                </a:rPr>
                <a:t>PROGRAM </a:t>
              </a:r>
            </a:p>
            <a:p>
              <a:r>
                <a:rPr lang="en-US" dirty="0">
                  <a:latin typeface="Century Gothic" panose="020B0502020202020204" pitchFamily="34" charset="0"/>
                </a:rPr>
                <a:t>INCREMENT</a:t>
              </a:r>
            </a:p>
          </p:txBody>
        </p:sp>
        <p:sp>
          <p:nvSpPr>
            <p:cNvPr id="96" name="Rectangle 95">
              <a:extLst>
                <a:ext uri="{FF2B5EF4-FFF2-40B4-BE49-F238E27FC236}">
                  <a16:creationId xmlns:a16="http://schemas.microsoft.com/office/drawing/2014/main" id="{82BED20C-3D29-B14E-81BD-3515BF416363}"/>
                </a:ext>
              </a:extLst>
            </p:cNvPr>
            <p:cNvSpPr/>
            <p:nvPr/>
          </p:nvSpPr>
          <p:spPr>
            <a:xfrm>
              <a:off x="584961" y="2171077"/>
              <a:ext cx="3383280" cy="3576881"/>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400" dirty="0">
                  <a:solidFill>
                    <a:schemeClr val="tx1"/>
                  </a:solidFill>
                  <a:latin typeface="Century Gothic" panose="020B0502020202020204" pitchFamily="34" charset="0"/>
                </a:rPr>
                <a:t>Objective One</a:t>
              </a:r>
            </a:p>
            <a:p>
              <a:endParaRPr lang="en-US" sz="1400" dirty="0">
                <a:solidFill>
                  <a:schemeClr val="tx1"/>
                </a:solidFill>
                <a:latin typeface="Century Gothic" panose="020B0502020202020204" pitchFamily="34" charset="0"/>
              </a:endParaRPr>
            </a:p>
            <a:p>
              <a:r>
                <a:rPr lang="en-US" sz="1400" dirty="0">
                  <a:solidFill>
                    <a:schemeClr val="tx1"/>
                  </a:solidFill>
                  <a:latin typeface="Century Gothic" panose="020B0502020202020204" pitchFamily="34" charset="0"/>
                </a:rPr>
                <a:t>Objective Two</a:t>
              </a:r>
            </a:p>
            <a:p>
              <a:endParaRPr lang="en-US" sz="1400" dirty="0">
                <a:solidFill>
                  <a:schemeClr val="tx1"/>
                </a:solidFill>
                <a:latin typeface="Century Gothic" panose="020B0502020202020204" pitchFamily="34" charset="0"/>
              </a:endParaRPr>
            </a:p>
            <a:p>
              <a:r>
                <a:rPr lang="en-US" sz="1400" dirty="0">
                  <a:solidFill>
                    <a:schemeClr val="tx1"/>
                  </a:solidFill>
                  <a:latin typeface="Century Gothic" panose="020B0502020202020204" pitchFamily="34" charset="0"/>
                </a:rPr>
                <a:t>Objective Three</a:t>
              </a:r>
            </a:p>
          </p:txBody>
        </p:sp>
        <p:sp>
          <p:nvSpPr>
            <p:cNvPr id="97" name="Oval 96">
              <a:extLst>
                <a:ext uri="{FF2B5EF4-FFF2-40B4-BE49-F238E27FC236}">
                  <a16:creationId xmlns:a16="http://schemas.microsoft.com/office/drawing/2014/main" id="{4C71A334-651B-584E-8AA7-25E1980E14C8}"/>
                </a:ext>
              </a:extLst>
            </p:cNvPr>
            <p:cNvSpPr>
              <a:spLocks/>
            </p:cNvSpPr>
            <p:nvPr/>
          </p:nvSpPr>
          <p:spPr>
            <a:xfrm>
              <a:off x="3334239" y="1550941"/>
              <a:ext cx="548640" cy="513838"/>
            </a:xfrm>
            <a:prstGeom prst="ellipse">
              <a:avLst/>
            </a:prstGeom>
            <a:solidFill>
              <a:schemeClr val="bg1"/>
            </a:solidFill>
            <a:ln>
              <a:solidFill>
                <a:schemeClr val="bg1">
                  <a:lumMod val="75000"/>
                </a:schemeClr>
              </a:solidFill>
            </a:ln>
            <a:effectLst>
              <a:outerShdw blurRad="50800" dist="38100" dir="8100000" algn="tr"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1">
                      <a:lumMod val="75000"/>
                    </a:schemeClr>
                  </a:solidFill>
                  <a:latin typeface="Century Gothic" panose="020B0502020202020204" pitchFamily="34" charset="0"/>
                </a:rPr>
                <a:t>1</a:t>
              </a:r>
              <a:endParaRPr lang="en-US" sz="1600" dirty="0">
                <a:solidFill>
                  <a:schemeClr val="bg1">
                    <a:lumMod val="75000"/>
                  </a:schemeClr>
                </a:solidFill>
                <a:latin typeface="Century Gothic" panose="020B0502020202020204" pitchFamily="34" charset="0"/>
              </a:endParaRPr>
            </a:p>
          </p:txBody>
        </p:sp>
        <p:sp>
          <p:nvSpPr>
            <p:cNvPr id="112" name="Rectangle 111">
              <a:extLst>
                <a:ext uri="{FF2B5EF4-FFF2-40B4-BE49-F238E27FC236}">
                  <a16:creationId xmlns:a16="http://schemas.microsoft.com/office/drawing/2014/main" id="{9E098833-47A7-AE44-9B8E-6CF9DC3D8BD6}"/>
                </a:ext>
              </a:extLst>
            </p:cNvPr>
            <p:cNvSpPr/>
            <p:nvPr/>
          </p:nvSpPr>
          <p:spPr>
            <a:xfrm>
              <a:off x="584961" y="4684639"/>
              <a:ext cx="3383280" cy="1063319"/>
            </a:xfrm>
            <a:prstGeom prst="rect">
              <a:avLst/>
            </a:prstGeom>
            <a:solidFill>
              <a:schemeClr val="accent4">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400" dirty="0">
                  <a:solidFill>
                    <a:schemeClr val="tx1"/>
                  </a:solidFill>
                  <a:latin typeface="Century Gothic" panose="020B0502020202020204" pitchFamily="34" charset="0"/>
                </a:rPr>
                <a:t>Stretch Objective 1</a:t>
              </a:r>
            </a:p>
          </p:txBody>
        </p:sp>
      </p:grpSp>
      <p:grpSp>
        <p:nvGrpSpPr>
          <p:cNvPr id="113" name="Group 112">
            <a:extLst>
              <a:ext uri="{FF2B5EF4-FFF2-40B4-BE49-F238E27FC236}">
                <a16:creationId xmlns:a16="http://schemas.microsoft.com/office/drawing/2014/main" id="{969793A1-62DC-484F-A9E4-889828C5D6B5}"/>
              </a:ext>
            </a:extLst>
          </p:cNvPr>
          <p:cNvGrpSpPr/>
          <p:nvPr/>
        </p:nvGrpSpPr>
        <p:grpSpPr>
          <a:xfrm>
            <a:off x="4150866" y="1023204"/>
            <a:ext cx="3383280" cy="4557616"/>
            <a:chOff x="584961" y="1479444"/>
            <a:chExt cx="3383280" cy="4268514"/>
          </a:xfrm>
        </p:grpSpPr>
        <p:sp>
          <p:nvSpPr>
            <p:cNvPr id="114" name="Rectangle 113">
              <a:extLst>
                <a:ext uri="{FF2B5EF4-FFF2-40B4-BE49-F238E27FC236}">
                  <a16:creationId xmlns:a16="http://schemas.microsoft.com/office/drawing/2014/main" id="{084BEACA-D176-EA44-A82A-A6835A32C1E7}"/>
                </a:ext>
              </a:extLst>
            </p:cNvPr>
            <p:cNvSpPr/>
            <p:nvPr/>
          </p:nvSpPr>
          <p:spPr>
            <a:xfrm>
              <a:off x="584961" y="1479444"/>
              <a:ext cx="3383280" cy="691634"/>
            </a:xfrm>
            <a:prstGeom prst="rect">
              <a:avLst/>
            </a:prstGeom>
            <a:solidFill>
              <a:srgbClr val="387E99"/>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en-US" dirty="0">
                  <a:latin typeface="Century Gothic" panose="020B0502020202020204" pitchFamily="34" charset="0"/>
                </a:rPr>
                <a:t>PROGRAM </a:t>
              </a:r>
            </a:p>
            <a:p>
              <a:r>
                <a:rPr lang="en-US" dirty="0">
                  <a:latin typeface="Century Gothic" panose="020B0502020202020204" pitchFamily="34" charset="0"/>
                </a:rPr>
                <a:t>INCREMENT</a:t>
              </a:r>
            </a:p>
          </p:txBody>
        </p:sp>
        <p:sp>
          <p:nvSpPr>
            <p:cNvPr id="115" name="Rectangle 114">
              <a:extLst>
                <a:ext uri="{FF2B5EF4-FFF2-40B4-BE49-F238E27FC236}">
                  <a16:creationId xmlns:a16="http://schemas.microsoft.com/office/drawing/2014/main" id="{92F9DAB7-6ABD-4442-AEE9-17D9AA771085}"/>
                </a:ext>
              </a:extLst>
            </p:cNvPr>
            <p:cNvSpPr/>
            <p:nvPr/>
          </p:nvSpPr>
          <p:spPr>
            <a:xfrm>
              <a:off x="584961" y="2171077"/>
              <a:ext cx="3383280" cy="3576881"/>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400" dirty="0">
                  <a:solidFill>
                    <a:schemeClr val="tx1"/>
                  </a:solidFill>
                  <a:latin typeface="Century Gothic" panose="020B0502020202020204" pitchFamily="34" charset="0"/>
                </a:rPr>
                <a:t>Objective One</a:t>
              </a:r>
            </a:p>
            <a:p>
              <a:endParaRPr lang="en-US" sz="1400" dirty="0">
                <a:solidFill>
                  <a:schemeClr val="tx1"/>
                </a:solidFill>
                <a:latin typeface="Century Gothic" panose="020B0502020202020204" pitchFamily="34" charset="0"/>
              </a:endParaRPr>
            </a:p>
            <a:p>
              <a:r>
                <a:rPr lang="en-US" sz="1400" dirty="0">
                  <a:solidFill>
                    <a:schemeClr val="tx1"/>
                  </a:solidFill>
                  <a:latin typeface="Century Gothic" panose="020B0502020202020204" pitchFamily="34" charset="0"/>
                </a:rPr>
                <a:t>Objective Two</a:t>
              </a:r>
            </a:p>
            <a:p>
              <a:endParaRPr lang="en-US" sz="1400" dirty="0">
                <a:solidFill>
                  <a:schemeClr val="tx1"/>
                </a:solidFill>
                <a:latin typeface="Century Gothic" panose="020B0502020202020204" pitchFamily="34" charset="0"/>
              </a:endParaRPr>
            </a:p>
            <a:p>
              <a:r>
                <a:rPr lang="en-US" sz="1400" dirty="0">
                  <a:solidFill>
                    <a:schemeClr val="tx1"/>
                  </a:solidFill>
                  <a:latin typeface="Century Gothic" panose="020B0502020202020204" pitchFamily="34" charset="0"/>
                </a:rPr>
                <a:t>Objective Three</a:t>
              </a:r>
            </a:p>
          </p:txBody>
        </p:sp>
        <p:sp>
          <p:nvSpPr>
            <p:cNvPr id="116" name="Oval 115">
              <a:extLst>
                <a:ext uri="{FF2B5EF4-FFF2-40B4-BE49-F238E27FC236}">
                  <a16:creationId xmlns:a16="http://schemas.microsoft.com/office/drawing/2014/main" id="{6E169017-97F1-7543-B87F-5A78802145B1}"/>
                </a:ext>
              </a:extLst>
            </p:cNvPr>
            <p:cNvSpPr>
              <a:spLocks/>
            </p:cNvSpPr>
            <p:nvPr/>
          </p:nvSpPr>
          <p:spPr>
            <a:xfrm>
              <a:off x="3334239" y="1550941"/>
              <a:ext cx="548640" cy="513838"/>
            </a:xfrm>
            <a:prstGeom prst="ellipse">
              <a:avLst/>
            </a:prstGeom>
            <a:solidFill>
              <a:schemeClr val="bg1"/>
            </a:solidFill>
            <a:ln>
              <a:solidFill>
                <a:schemeClr val="bg1">
                  <a:lumMod val="75000"/>
                </a:schemeClr>
              </a:solidFill>
            </a:ln>
            <a:effectLst>
              <a:outerShdw blurRad="50800" dist="38100" dir="8100000" algn="tr"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1">
                      <a:lumMod val="75000"/>
                    </a:schemeClr>
                  </a:solidFill>
                  <a:latin typeface="Century Gothic" panose="020B0502020202020204" pitchFamily="34" charset="0"/>
                </a:rPr>
                <a:t>2</a:t>
              </a:r>
              <a:endParaRPr lang="en-US" sz="1600" dirty="0">
                <a:solidFill>
                  <a:schemeClr val="bg1">
                    <a:lumMod val="75000"/>
                  </a:schemeClr>
                </a:solidFill>
                <a:latin typeface="Century Gothic" panose="020B0502020202020204" pitchFamily="34" charset="0"/>
              </a:endParaRPr>
            </a:p>
          </p:txBody>
        </p:sp>
        <p:sp>
          <p:nvSpPr>
            <p:cNvPr id="117" name="Rectangle 116">
              <a:extLst>
                <a:ext uri="{FF2B5EF4-FFF2-40B4-BE49-F238E27FC236}">
                  <a16:creationId xmlns:a16="http://schemas.microsoft.com/office/drawing/2014/main" id="{49282708-EFF8-964F-9ACC-47BB7A6213D3}"/>
                </a:ext>
              </a:extLst>
            </p:cNvPr>
            <p:cNvSpPr/>
            <p:nvPr/>
          </p:nvSpPr>
          <p:spPr>
            <a:xfrm>
              <a:off x="584961" y="4684639"/>
              <a:ext cx="3383280" cy="1063319"/>
            </a:xfrm>
            <a:prstGeom prst="rect">
              <a:avLst/>
            </a:prstGeom>
            <a:solidFill>
              <a:srgbClr val="89D0C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400" dirty="0">
                  <a:solidFill>
                    <a:schemeClr val="tx1"/>
                  </a:solidFill>
                  <a:latin typeface="Century Gothic" panose="020B0502020202020204" pitchFamily="34" charset="0"/>
                </a:rPr>
                <a:t>Stretch Objective 1</a:t>
              </a:r>
            </a:p>
          </p:txBody>
        </p:sp>
      </p:grpSp>
      <p:grpSp>
        <p:nvGrpSpPr>
          <p:cNvPr id="118" name="Group 117">
            <a:extLst>
              <a:ext uri="{FF2B5EF4-FFF2-40B4-BE49-F238E27FC236}">
                <a16:creationId xmlns:a16="http://schemas.microsoft.com/office/drawing/2014/main" id="{E0001AF0-E20F-B44F-8B92-E885BE11AAF1}"/>
              </a:ext>
            </a:extLst>
          </p:cNvPr>
          <p:cNvGrpSpPr/>
          <p:nvPr/>
        </p:nvGrpSpPr>
        <p:grpSpPr>
          <a:xfrm>
            <a:off x="7887741" y="1023204"/>
            <a:ext cx="3383280" cy="4557616"/>
            <a:chOff x="584961" y="1479444"/>
            <a:chExt cx="3383280" cy="4268514"/>
          </a:xfrm>
        </p:grpSpPr>
        <p:sp>
          <p:nvSpPr>
            <p:cNvPr id="119" name="Rectangle 118">
              <a:extLst>
                <a:ext uri="{FF2B5EF4-FFF2-40B4-BE49-F238E27FC236}">
                  <a16:creationId xmlns:a16="http://schemas.microsoft.com/office/drawing/2014/main" id="{D01BCD0E-369F-7440-BE8D-A2AA08F9642C}"/>
                </a:ext>
              </a:extLst>
            </p:cNvPr>
            <p:cNvSpPr/>
            <p:nvPr/>
          </p:nvSpPr>
          <p:spPr>
            <a:xfrm>
              <a:off x="584961" y="1479444"/>
              <a:ext cx="3383280" cy="691634"/>
            </a:xfrm>
            <a:prstGeom prst="rect">
              <a:avLst/>
            </a:prstGeom>
            <a:solidFill>
              <a:srgbClr val="D14C36"/>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en-US" dirty="0">
                  <a:latin typeface="Century Gothic" panose="020B0502020202020204" pitchFamily="34" charset="0"/>
                </a:rPr>
                <a:t>PROGRAM </a:t>
              </a:r>
            </a:p>
            <a:p>
              <a:r>
                <a:rPr lang="en-US" dirty="0">
                  <a:latin typeface="Century Gothic" panose="020B0502020202020204" pitchFamily="34" charset="0"/>
                </a:rPr>
                <a:t>INCREMENT</a:t>
              </a:r>
            </a:p>
          </p:txBody>
        </p:sp>
        <p:sp>
          <p:nvSpPr>
            <p:cNvPr id="120" name="Rectangle 119">
              <a:extLst>
                <a:ext uri="{FF2B5EF4-FFF2-40B4-BE49-F238E27FC236}">
                  <a16:creationId xmlns:a16="http://schemas.microsoft.com/office/drawing/2014/main" id="{EF42C795-282F-5D40-B5DA-6DD7AC304157}"/>
                </a:ext>
              </a:extLst>
            </p:cNvPr>
            <p:cNvSpPr/>
            <p:nvPr/>
          </p:nvSpPr>
          <p:spPr>
            <a:xfrm>
              <a:off x="584961" y="2171077"/>
              <a:ext cx="3383280" cy="3576881"/>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400" dirty="0">
                  <a:solidFill>
                    <a:schemeClr val="tx1"/>
                  </a:solidFill>
                  <a:latin typeface="Century Gothic" panose="020B0502020202020204" pitchFamily="34" charset="0"/>
                </a:rPr>
                <a:t>Objective One</a:t>
              </a:r>
            </a:p>
            <a:p>
              <a:endParaRPr lang="en-US" sz="1400" dirty="0">
                <a:solidFill>
                  <a:schemeClr val="tx1"/>
                </a:solidFill>
                <a:latin typeface="Century Gothic" panose="020B0502020202020204" pitchFamily="34" charset="0"/>
              </a:endParaRPr>
            </a:p>
            <a:p>
              <a:r>
                <a:rPr lang="en-US" sz="1400" dirty="0">
                  <a:solidFill>
                    <a:schemeClr val="tx1"/>
                  </a:solidFill>
                  <a:latin typeface="Century Gothic" panose="020B0502020202020204" pitchFamily="34" charset="0"/>
                </a:rPr>
                <a:t>Objective Two</a:t>
              </a:r>
            </a:p>
            <a:p>
              <a:endParaRPr lang="en-US" sz="1400" dirty="0">
                <a:solidFill>
                  <a:schemeClr val="tx1"/>
                </a:solidFill>
                <a:latin typeface="Century Gothic" panose="020B0502020202020204" pitchFamily="34" charset="0"/>
              </a:endParaRPr>
            </a:p>
            <a:p>
              <a:r>
                <a:rPr lang="en-US" sz="1400" dirty="0">
                  <a:solidFill>
                    <a:schemeClr val="tx1"/>
                  </a:solidFill>
                  <a:latin typeface="Century Gothic" panose="020B0502020202020204" pitchFamily="34" charset="0"/>
                </a:rPr>
                <a:t>Objective Three</a:t>
              </a:r>
            </a:p>
          </p:txBody>
        </p:sp>
        <p:sp>
          <p:nvSpPr>
            <p:cNvPr id="121" name="Oval 120">
              <a:extLst>
                <a:ext uri="{FF2B5EF4-FFF2-40B4-BE49-F238E27FC236}">
                  <a16:creationId xmlns:a16="http://schemas.microsoft.com/office/drawing/2014/main" id="{C8B3F816-4366-AB4D-B798-428CF8AF8062}"/>
                </a:ext>
              </a:extLst>
            </p:cNvPr>
            <p:cNvSpPr>
              <a:spLocks/>
            </p:cNvSpPr>
            <p:nvPr/>
          </p:nvSpPr>
          <p:spPr>
            <a:xfrm>
              <a:off x="3334239" y="1550941"/>
              <a:ext cx="548640" cy="513838"/>
            </a:xfrm>
            <a:prstGeom prst="ellipse">
              <a:avLst/>
            </a:prstGeom>
            <a:solidFill>
              <a:schemeClr val="bg1"/>
            </a:solidFill>
            <a:ln>
              <a:solidFill>
                <a:schemeClr val="bg1">
                  <a:lumMod val="75000"/>
                </a:schemeClr>
              </a:solidFill>
            </a:ln>
            <a:effectLst>
              <a:outerShdw blurRad="50800" dist="38100" dir="8100000" algn="tr"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1">
                      <a:lumMod val="75000"/>
                    </a:schemeClr>
                  </a:solidFill>
                  <a:latin typeface="Century Gothic" panose="020B0502020202020204" pitchFamily="34" charset="0"/>
                </a:rPr>
                <a:t>3</a:t>
              </a:r>
              <a:endParaRPr lang="en-US" sz="1600" dirty="0">
                <a:solidFill>
                  <a:schemeClr val="bg1">
                    <a:lumMod val="75000"/>
                  </a:schemeClr>
                </a:solidFill>
                <a:latin typeface="Century Gothic" panose="020B0502020202020204" pitchFamily="34" charset="0"/>
              </a:endParaRPr>
            </a:p>
          </p:txBody>
        </p:sp>
        <p:sp>
          <p:nvSpPr>
            <p:cNvPr id="122" name="Rectangle 121">
              <a:extLst>
                <a:ext uri="{FF2B5EF4-FFF2-40B4-BE49-F238E27FC236}">
                  <a16:creationId xmlns:a16="http://schemas.microsoft.com/office/drawing/2014/main" id="{96729A5E-E5C5-DE4B-959E-C282BDA14BB8}"/>
                </a:ext>
              </a:extLst>
            </p:cNvPr>
            <p:cNvSpPr/>
            <p:nvPr/>
          </p:nvSpPr>
          <p:spPr>
            <a:xfrm>
              <a:off x="584961" y="4684639"/>
              <a:ext cx="3383280" cy="1063319"/>
            </a:xfrm>
            <a:prstGeom prst="rect">
              <a:avLst/>
            </a:prstGeom>
            <a:solidFill>
              <a:srgbClr val="E9AB7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400" dirty="0">
                  <a:solidFill>
                    <a:schemeClr val="tx1"/>
                  </a:solidFill>
                  <a:latin typeface="Century Gothic" panose="020B0502020202020204" pitchFamily="34" charset="0"/>
                </a:rPr>
                <a:t>Stretch Objective 1</a:t>
              </a:r>
            </a:p>
          </p:txBody>
        </p:sp>
      </p:grpSp>
      <p:cxnSp>
        <p:nvCxnSpPr>
          <p:cNvPr id="123" name="Straight Arrow Connector 122">
            <a:extLst>
              <a:ext uri="{FF2B5EF4-FFF2-40B4-BE49-F238E27FC236}">
                <a16:creationId xmlns:a16="http://schemas.microsoft.com/office/drawing/2014/main" id="{6E7506A5-D8F7-1849-9EF3-007E1A196F0A}"/>
              </a:ext>
            </a:extLst>
          </p:cNvPr>
          <p:cNvCxnSpPr>
            <a:cxnSpLocks/>
          </p:cNvCxnSpPr>
          <p:nvPr/>
        </p:nvCxnSpPr>
        <p:spPr>
          <a:xfrm>
            <a:off x="254643" y="5940900"/>
            <a:ext cx="3566160" cy="0"/>
          </a:xfrm>
          <a:prstGeom prst="straightConnector1">
            <a:avLst/>
          </a:prstGeom>
          <a:ln w="44450">
            <a:gradFill>
              <a:gsLst>
                <a:gs pos="47000">
                  <a:srgbClr val="E4774A"/>
                </a:gs>
                <a:gs pos="100000">
                  <a:srgbClr val="D14C36"/>
                </a:gs>
              </a:gsLst>
              <a:lin ang="0" scaled="0"/>
            </a:gradFill>
            <a:prstDash val="sysDash"/>
            <a:headEnd type="oval"/>
            <a:tailEnd type="oval" w="med" len="med"/>
          </a:ln>
        </p:spPr>
        <p:style>
          <a:lnRef idx="1">
            <a:schemeClr val="accent1"/>
          </a:lnRef>
          <a:fillRef idx="0">
            <a:schemeClr val="accent1"/>
          </a:fillRef>
          <a:effectRef idx="0">
            <a:schemeClr val="accent1"/>
          </a:effectRef>
          <a:fontRef idx="minor">
            <a:schemeClr val="tx1"/>
          </a:fontRef>
        </p:style>
      </p:cxnSp>
      <p:cxnSp>
        <p:nvCxnSpPr>
          <p:cNvPr id="124" name="Straight Arrow Connector 123">
            <a:extLst>
              <a:ext uri="{FF2B5EF4-FFF2-40B4-BE49-F238E27FC236}">
                <a16:creationId xmlns:a16="http://schemas.microsoft.com/office/drawing/2014/main" id="{75F98945-F289-A443-910D-FCE3DE549585}"/>
              </a:ext>
            </a:extLst>
          </p:cNvPr>
          <p:cNvCxnSpPr>
            <a:cxnSpLocks/>
          </p:cNvCxnSpPr>
          <p:nvPr/>
        </p:nvCxnSpPr>
        <p:spPr>
          <a:xfrm>
            <a:off x="4218610" y="5940900"/>
            <a:ext cx="7223760" cy="0"/>
          </a:xfrm>
          <a:prstGeom prst="straightConnector1">
            <a:avLst/>
          </a:prstGeom>
          <a:ln w="44450">
            <a:gradFill>
              <a:gsLst>
                <a:gs pos="47000">
                  <a:srgbClr val="387E99"/>
                </a:gs>
                <a:gs pos="99000">
                  <a:srgbClr val="264065"/>
                </a:gs>
              </a:gsLst>
              <a:lin ang="0" scaled="0"/>
            </a:gradFill>
            <a:prstDash val="sysDash"/>
            <a:headEnd type="oval"/>
            <a:tailEnd type="oval" w="med" len="med"/>
          </a:ln>
        </p:spPr>
        <p:style>
          <a:lnRef idx="1">
            <a:schemeClr val="accent1"/>
          </a:lnRef>
          <a:fillRef idx="0">
            <a:schemeClr val="accent1"/>
          </a:fillRef>
          <a:effectRef idx="0">
            <a:schemeClr val="accent1"/>
          </a:effectRef>
          <a:fontRef idx="minor">
            <a:schemeClr val="tx1"/>
          </a:fontRef>
        </p:style>
      </p:cxnSp>
      <p:sp>
        <p:nvSpPr>
          <p:cNvPr id="125" name="TextBox 124">
            <a:extLst>
              <a:ext uri="{FF2B5EF4-FFF2-40B4-BE49-F238E27FC236}">
                <a16:creationId xmlns:a16="http://schemas.microsoft.com/office/drawing/2014/main" id="{13D4382E-11B6-D743-857A-988C0F87BB05}"/>
              </a:ext>
            </a:extLst>
          </p:cNvPr>
          <p:cNvSpPr txBox="1"/>
          <p:nvPr/>
        </p:nvSpPr>
        <p:spPr>
          <a:xfrm>
            <a:off x="822469" y="5976863"/>
            <a:ext cx="2419945" cy="369332"/>
          </a:xfrm>
          <a:prstGeom prst="rect">
            <a:avLst/>
          </a:prstGeom>
          <a:noFill/>
          <a:ln>
            <a:noFill/>
          </a:ln>
        </p:spPr>
        <p:txBody>
          <a:bodyPr wrap="square" rtlCol="0">
            <a:spAutoFit/>
          </a:bodyPr>
          <a:lstStyle/>
          <a:p>
            <a:pPr algn="ctr"/>
            <a:r>
              <a:rPr lang="en-US" spc="300" dirty="0">
                <a:solidFill>
                  <a:schemeClr val="tx1">
                    <a:lumMod val="65000"/>
                    <a:lumOff val="35000"/>
                  </a:schemeClr>
                </a:solidFill>
                <a:effectLst/>
                <a:latin typeface="Century Gothic" panose="020B0502020202020204" pitchFamily="34" charset="0"/>
              </a:rPr>
              <a:t>COMMITTED</a:t>
            </a:r>
          </a:p>
        </p:txBody>
      </p:sp>
      <p:sp>
        <p:nvSpPr>
          <p:cNvPr id="126" name="TextBox 125">
            <a:extLst>
              <a:ext uri="{FF2B5EF4-FFF2-40B4-BE49-F238E27FC236}">
                <a16:creationId xmlns:a16="http://schemas.microsoft.com/office/drawing/2014/main" id="{085FA462-B777-8D48-9946-23D829BB5248}"/>
              </a:ext>
            </a:extLst>
          </p:cNvPr>
          <p:cNvSpPr txBox="1"/>
          <p:nvPr/>
        </p:nvSpPr>
        <p:spPr>
          <a:xfrm>
            <a:off x="6521676" y="5990708"/>
            <a:ext cx="2419945" cy="369332"/>
          </a:xfrm>
          <a:prstGeom prst="rect">
            <a:avLst/>
          </a:prstGeom>
          <a:noFill/>
          <a:ln>
            <a:noFill/>
          </a:ln>
        </p:spPr>
        <p:txBody>
          <a:bodyPr wrap="square" rtlCol="0">
            <a:spAutoFit/>
          </a:bodyPr>
          <a:lstStyle/>
          <a:p>
            <a:pPr algn="ctr"/>
            <a:r>
              <a:rPr lang="en-US" spc="300" dirty="0">
                <a:solidFill>
                  <a:schemeClr val="tx1">
                    <a:lumMod val="65000"/>
                    <a:lumOff val="35000"/>
                  </a:schemeClr>
                </a:solidFill>
                <a:effectLst/>
                <a:latin typeface="Century Gothic" panose="020B0502020202020204" pitchFamily="34" charset="0"/>
              </a:rPr>
              <a:t>FORECAST</a:t>
            </a:r>
          </a:p>
        </p:txBody>
      </p:sp>
    </p:spTree>
    <p:extLst>
      <p:ext uri="{BB962C8B-B14F-4D97-AF65-F5344CB8AC3E}">
        <p14:creationId xmlns:p14="http://schemas.microsoft.com/office/powerpoint/2010/main" val="1036723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Scaled-Agile-Framework-SAFe-Roadmap-Template_PowerPoint" id="{58CAA6DA-64C1-814F-A79B-98667D05BEF2}" vid="{7F2908DD-10D6-234C-BD59-E561119F87A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IC-Scaled-Agile-Framework-SAFe-Roadmap-Template_PowerPoint</Template>
  <TotalTime>0</TotalTime>
  <Words>215</Words>
  <Application>Microsoft Macintosh PowerPoint</Application>
  <PresentationFormat>Widescreen</PresentationFormat>
  <Paragraphs>46</Paragraphs>
  <Slides>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Brittany Johnston</cp:lastModifiedBy>
  <cp:revision>4</cp:revision>
  <cp:lastPrinted>2020-08-31T22:23:58Z</cp:lastPrinted>
  <dcterms:created xsi:type="dcterms:W3CDTF">2021-07-12T17:16:08Z</dcterms:created>
  <dcterms:modified xsi:type="dcterms:W3CDTF">2024-09-30T19:04:33Z</dcterms:modified>
</cp:coreProperties>
</file>